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AC94E998-F70A-42B9-B257-4F5ABFCFDD07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  <p14:section name="Sekcija bez naslova" id="{B26EA853-2AB6-40D4-81B0-7B100FB12448}">
          <p14:sldIdLst>
            <p14:sldId id="269"/>
            <p14:sldId id="270"/>
            <p14:sldId id="271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4F5C-99D4-4545-A103-19526AA4844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14E0-6E96-4298-B4A7-30B71E21D5D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183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4F5C-99D4-4545-A103-19526AA4844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14E0-6E96-4298-B4A7-30B71E21D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69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4F5C-99D4-4545-A103-19526AA4844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14E0-6E96-4298-B4A7-30B71E21D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1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4F5C-99D4-4545-A103-19526AA4844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14E0-6E96-4298-B4A7-30B71E21D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4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4F5C-99D4-4545-A103-19526AA4844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14E0-6E96-4298-B4A7-30B71E21D5D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13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4F5C-99D4-4545-A103-19526AA4844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14E0-6E96-4298-B4A7-30B71E21D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9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4F5C-99D4-4545-A103-19526AA4844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14E0-6E96-4298-B4A7-30B71E21D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86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4F5C-99D4-4545-A103-19526AA4844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14E0-6E96-4298-B4A7-30B71E21D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2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4F5C-99D4-4545-A103-19526AA4844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14E0-6E96-4298-B4A7-30B71E21D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D424F5C-99D4-4545-A103-19526AA4844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3714E0-6E96-4298-B4A7-30B71E21D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63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4F5C-99D4-4545-A103-19526AA4844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14E0-6E96-4298-B4A7-30B71E21D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9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D424F5C-99D4-4545-A103-19526AA4844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F3714E0-6E96-4298-B4A7-30B71E21D5D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29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C71F27-E885-47B3-B8D1-FAC30CF5B6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Web ankete</a:t>
            </a:r>
            <a:endParaRPr lang="en-US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E4CF68A-459D-48C0-A857-B9762887E1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Kvantitativne metode istraživanja</a:t>
            </a:r>
          </a:p>
          <a:p>
            <a:r>
              <a:rPr lang="hr-HR" dirty="0"/>
              <a:t>Doc. dr. </a:t>
            </a:r>
            <a:r>
              <a:rPr lang="hr-HR" dirty="0" err="1"/>
              <a:t>sc</a:t>
            </a:r>
            <a:r>
              <a:rPr lang="hr-HR" dirty="0"/>
              <a:t>. Dario </a:t>
            </a:r>
            <a:r>
              <a:rPr lang="hr-HR" dirty="0" err="1"/>
              <a:t>pavić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651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594137-0E8D-41DB-9E93-838A23362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Struktura upitnika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0A69F69-0CAC-484A-B051-65C2BBE37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1. Red pitanja i kontekstni učinci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Kontekstni učinci – utjecaj nekog pitanja na „okolna” pitanja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Pitanja bi se trebala grupirati po temi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Unutar svake grupe – od općenitijih pitanja prema specifičnijima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Izbjegavanje konteksta – prijelom stranice</a:t>
            </a:r>
          </a:p>
          <a:p>
            <a:pPr marL="0" indent="0">
              <a:buNone/>
            </a:pPr>
            <a:r>
              <a:rPr lang="hr-HR" dirty="0"/>
              <a:t>2. Prijelom stranice</a:t>
            </a:r>
          </a:p>
          <a:p>
            <a:pPr marL="0" indent="0">
              <a:buNone/>
            </a:pPr>
            <a:r>
              <a:rPr lang="hr-HR" dirty="0"/>
              <a:t>	a) Sva pitanja na jednoj stranici (</a:t>
            </a:r>
            <a:r>
              <a:rPr lang="hr-HR" i="1" dirty="0" err="1"/>
              <a:t>scrolling</a:t>
            </a:r>
            <a:r>
              <a:rPr lang="hr-HR" dirty="0"/>
              <a:t>)</a:t>
            </a:r>
          </a:p>
          <a:p>
            <a:pPr marL="0" indent="0">
              <a:buNone/>
            </a:pPr>
            <a:r>
              <a:rPr lang="hr-HR" dirty="0"/>
              <a:t>	b) jedno pitanje na jednoj stranici (</a:t>
            </a:r>
            <a:r>
              <a:rPr lang="hr-HR" i="1" dirty="0" err="1"/>
              <a:t>paging</a:t>
            </a:r>
            <a:r>
              <a:rPr lang="hr-HR" dirty="0"/>
              <a:t>)</a:t>
            </a:r>
          </a:p>
          <a:p>
            <a:pPr marL="0" indent="0">
              <a:buNone/>
            </a:pPr>
            <a:r>
              <a:rPr lang="hr-HR" dirty="0"/>
              <a:t>	c) jedna grupa pitanja na jednoj stranici (</a:t>
            </a:r>
            <a:r>
              <a:rPr lang="hr-HR" i="1" dirty="0" err="1"/>
              <a:t>modified</a:t>
            </a:r>
            <a:r>
              <a:rPr lang="hr-HR" i="1" dirty="0"/>
              <a:t> </a:t>
            </a:r>
            <a:r>
              <a:rPr lang="hr-HR" i="1" dirty="0" err="1"/>
              <a:t>paging</a:t>
            </a:r>
            <a:r>
              <a:rPr lang="hr-HR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Mogućnost pojavljivanja pitanja ovisno o odgovoru na prethodno/prethodna pitanja – Dinamičko grananje (</a:t>
            </a:r>
            <a:r>
              <a:rPr lang="hr-HR" i="1" dirty="0" err="1"/>
              <a:t>dynamic</a:t>
            </a:r>
            <a:r>
              <a:rPr lang="hr-HR" i="1" dirty="0"/>
              <a:t> </a:t>
            </a:r>
            <a:r>
              <a:rPr lang="hr-HR" i="1" dirty="0" err="1"/>
              <a:t>branching</a:t>
            </a:r>
            <a:r>
              <a:rPr lang="hr-HR" dirty="0"/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657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486B32-102F-48F1-A54A-52BA9C54D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Struktura upitnika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30B1FF4-2468-451C-BED4-82D16D0DE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Stranice bez pitanja: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Uvodna stranica (ekran dobrodošlice) – upoznaje s anketom, motivira za ispunjavanje ankete, </a:t>
            </a:r>
            <a:r>
              <a:rPr lang="hr-HR" dirty="0" err="1"/>
              <a:t>next</a:t>
            </a:r>
            <a:r>
              <a:rPr lang="hr-HR" dirty="0"/>
              <a:t> gumb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Prijelazna stranica – upoznaje ispitanika s novom temom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Upute (na posebnoj stranici ili kod pitanja)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Posljednja stranica s pozdravom i zahvalom.</a:t>
            </a:r>
          </a:p>
          <a:p>
            <a:pPr marL="0" indent="0">
              <a:buNone/>
            </a:pPr>
            <a:r>
              <a:rPr lang="hr-HR" dirty="0"/>
              <a:t>Navigacija stranicama: naprijed, natrag gumbi, traka o napretku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564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9CE6C6-48B3-44F5-B409-D5F462C57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Interaktivnost i dinamika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89BB148-3F99-4366-A555-F43460228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Grananje – vrlo velike mogućnosti, npr. petlje: Prvo pitanje, višestruki odgovor (označite tri najdraža profesora). Nakon, toga, za svakog profesora posebno se postavlja isti set pitanja (npr. zašto vam je drag).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Randomizacija odgovora – mogućnost da redoslijed ponuđenih odgovora na određeno pitanje ne bude uvijek isti (najčešće se mijenja kod svakog novog učitavanja stranice).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Vrednovanje u stvarnom vremenu – npr. sustav javlja o neodgovorenim pitanjima, pogrešnom tipu unosa, odgovorima izvan raspona itd.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Bez javljanja za ispitanika – ne javlja grešku ispitaniku, ali je zapisuje u podatke ili log.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Meko javljanje (</a:t>
            </a:r>
            <a:r>
              <a:rPr lang="hr-HR" i="1" dirty="0" err="1"/>
              <a:t>soft</a:t>
            </a:r>
            <a:r>
              <a:rPr lang="hr-HR" i="1" dirty="0"/>
              <a:t> </a:t>
            </a:r>
            <a:r>
              <a:rPr lang="hr-HR" i="1" dirty="0" err="1"/>
              <a:t>prompt</a:t>
            </a:r>
            <a:r>
              <a:rPr lang="hr-HR" dirty="0"/>
              <a:t>) – ispitaniku se javlja greška, ali može dalje nastaviti ispunjavati upitnik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Tvrdo javljanje (</a:t>
            </a:r>
            <a:r>
              <a:rPr lang="hr-HR" i="1" dirty="0"/>
              <a:t>hard </a:t>
            </a:r>
            <a:r>
              <a:rPr lang="hr-HR" i="1" dirty="0" err="1"/>
              <a:t>prompt</a:t>
            </a:r>
            <a:r>
              <a:rPr lang="hr-HR" dirty="0"/>
              <a:t>) – ispitanik ne može nastaviti prije no što ispravi grešku </a:t>
            </a:r>
          </a:p>
          <a:p>
            <a:pPr marL="251460" indent="-342900">
              <a:buFont typeface="Arial" panose="020B0604020202020204" pitchFamily="34" charset="0"/>
              <a:buChar char="•"/>
            </a:pPr>
            <a:r>
              <a:rPr lang="hr-HR" dirty="0"/>
              <a:t>Oprezno s </a:t>
            </a:r>
            <a:r>
              <a:rPr lang="hr-HR" dirty="0" err="1"/>
              <a:t>promptovima</a:t>
            </a:r>
            <a:r>
              <a:rPr lang="hr-HR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521795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11B983-292E-49FE-ACE5-583915907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Vizualni prikaz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EF15D30-A0D3-431A-B325-68D51A24C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i="1" dirty="0" err="1"/>
              <a:t>Theme</a:t>
            </a:r>
            <a:r>
              <a:rPr lang="hr-HR" i="1" dirty="0"/>
              <a:t>, </a:t>
            </a:r>
            <a:r>
              <a:rPr lang="hr-HR" i="1" dirty="0" err="1"/>
              <a:t>skin</a:t>
            </a:r>
            <a:r>
              <a:rPr lang="hr-HR" i="1" dirty="0"/>
              <a:t>, template...</a:t>
            </a:r>
            <a:endParaRPr lang="hr-HR" dirty="0"/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Pozadina – bijela ili lagano osjenčana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Font slova – jasno vidljiv i uobičajen (npr. </a:t>
            </a:r>
            <a:r>
              <a:rPr lang="hr-HR" dirty="0" err="1"/>
              <a:t>Arial</a:t>
            </a:r>
            <a:r>
              <a:rPr lang="hr-HR" dirty="0"/>
              <a:t>, </a:t>
            </a:r>
            <a:r>
              <a:rPr lang="hr-HR" dirty="0" err="1"/>
              <a:t>Verdana</a:t>
            </a:r>
            <a:r>
              <a:rPr lang="hr-HR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Izgled – profesionalan, konzistentan kroz cijelu anketu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Naprijed/natrag gumbi – oba, blizu jedan drugom, na dnu stranice, dovoljno prostora između njih, „</a:t>
            </a:r>
            <a:r>
              <a:rPr lang="hr-HR" dirty="0" err="1"/>
              <a:t>Next</a:t>
            </a:r>
            <a:r>
              <a:rPr lang="hr-HR" dirty="0"/>
              <a:t>” na desnoj strani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i="1" dirty="0"/>
              <a:t>Save </a:t>
            </a:r>
            <a:r>
              <a:rPr lang="hr-HR" i="1" dirty="0" err="1"/>
              <a:t>and</a:t>
            </a:r>
            <a:r>
              <a:rPr lang="hr-HR" i="1" dirty="0"/>
              <a:t> </a:t>
            </a:r>
            <a:r>
              <a:rPr lang="hr-HR" i="1" dirty="0" err="1"/>
              <a:t>continue</a:t>
            </a:r>
            <a:r>
              <a:rPr lang="hr-HR" i="1" dirty="0"/>
              <a:t> </a:t>
            </a:r>
            <a:r>
              <a:rPr lang="hr-HR" i="1" dirty="0" err="1"/>
              <a:t>later</a:t>
            </a:r>
            <a:r>
              <a:rPr lang="hr-HR" i="1" dirty="0"/>
              <a:t>...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Prilagođenost različitim rezolucijama ekrana – kod </a:t>
            </a:r>
            <a:r>
              <a:rPr lang="hr-HR" dirty="0" err="1"/>
              <a:t>LimeSurveya</a:t>
            </a:r>
            <a:r>
              <a:rPr lang="hr-HR" dirty="0"/>
              <a:t> automatski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229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002EC99-5E5D-47CE-B553-5B4E19E42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Pozivnice, podsjetnici, </a:t>
            </a:r>
            <a:r>
              <a:rPr lang="hr-HR" dirty="0" err="1"/>
              <a:t>tokeni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9E533BA-74EA-40C7-84D1-D0A1B656B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Pozivnice e-poštom – poznata barem e-mail adresa potencijalnog ispitanika.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U pozivnici navesti: što se traži od ispitanika, o čemu je anketa, kako je ispitanik odabran, da su podaci povjerljivi, adresu za kontakt, da je moguće odustati...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Personalizacija e-poruka – </a:t>
            </a:r>
            <a:r>
              <a:rPr lang="hr-HR" dirty="0" err="1"/>
              <a:t>LimeSurvey</a:t>
            </a:r>
            <a:r>
              <a:rPr lang="hr-HR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Motiviranje za sudjelovanje (u e-poruci)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Navesti </a:t>
            </a:r>
            <a:r>
              <a:rPr lang="hr-HR" dirty="0" err="1"/>
              <a:t>benefite</a:t>
            </a:r>
            <a:r>
              <a:rPr lang="hr-HR" dirty="0"/>
              <a:t> istraživanja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Biti pristojan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Vizualni izgled pozivnice – funkcionalan, kratka i koncizna pozivnica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Kako izbjeći da pozivnica ne bude registrirana kao </a:t>
            </a:r>
            <a:r>
              <a:rPr lang="hr-HR" i="1" dirty="0" err="1"/>
              <a:t>spam</a:t>
            </a:r>
            <a:r>
              <a:rPr lang="hr-HR" dirty="0"/>
              <a:t>: ne slati puno </a:t>
            </a:r>
            <a:r>
              <a:rPr lang="hr-HR" dirty="0" err="1"/>
              <a:t>mailova</a:t>
            </a:r>
            <a:r>
              <a:rPr lang="hr-HR" dirty="0"/>
              <a:t> odjednom, izbjegavati riječi kao što su </a:t>
            </a:r>
            <a:r>
              <a:rPr lang="hr-HR" i="1" dirty="0"/>
              <a:t>free, </a:t>
            </a:r>
            <a:r>
              <a:rPr lang="hr-HR" i="1" dirty="0" err="1"/>
              <a:t>cash</a:t>
            </a:r>
            <a:r>
              <a:rPr lang="hr-HR" i="1" dirty="0"/>
              <a:t>, </a:t>
            </a:r>
            <a:r>
              <a:rPr lang="hr-HR" i="1" dirty="0" err="1"/>
              <a:t>win</a:t>
            </a:r>
            <a:r>
              <a:rPr lang="hr-HR" dirty="0"/>
              <a:t> itd. Slati sa službene i provjerene e-adrese.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89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D6383E-68AA-4881-80E5-57ED3680E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Pozivnice, podsjetnici, </a:t>
            </a:r>
            <a:r>
              <a:rPr lang="hr-HR" dirty="0" err="1"/>
              <a:t>tokeni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368E548-6850-40C6-B9B2-435114421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Podsjetnik poslati za oko 10 dana do dva tjedna (ovisno o našem vremensko ograničenju).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Podsjetnik poslati samo jednom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Referirati se na pozivnicu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Zamoliti i biti pristojan</a:t>
            </a:r>
          </a:p>
          <a:p>
            <a:pPr>
              <a:buFont typeface="Arial" panose="020B0604020202020204" pitchFamily="34" charset="0"/>
              <a:buChar char="•"/>
            </a:pPr>
            <a:endParaRPr lang="hr-HR" dirty="0"/>
          </a:p>
          <a:p>
            <a:pPr>
              <a:buFont typeface="Arial" panose="020B0604020202020204" pitchFamily="34" charset="0"/>
              <a:buChar char="•"/>
            </a:pPr>
            <a:r>
              <a:rPr lang="hr-HR" dirty="0" err="1"/>
              <a:t>Tokeni</a:t>
            </a:r>
            <a:r>
              <a:rPr lang="hr-HR" dirty="0"/>
              <a:t> – set alfanumeričkih znakova koji omogućavaju ispunjavanje upitnika svakom pojedinačnom ispitaniku bez unošenja korisničkog imena i zaporke, ali ipak uz kontrolu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Može biti poslan u poruci ili link na adresu upitnika može sadržavati jedinstveni </a:t>
            </a:r>
            <a:r>
              <a:rPr lang="hr-HR" dirty="0" err="1"/>
              <a:t>token</a:t>
            </a:r>
            <a:endParaRPr lang="hr-HR" dirty="0"/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Omogućuje kontrolu tko je ispunio upitnik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56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C47B34-2A85-4EF4-901E-14558C9EA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Različite platforme (mobiteli, tableti, </a:t>
            </a:r>
            <a:r>
              <a:rPr lang="hr-HR" dirty="0" err="1"/>
              <a:t>smartTV</a:t>
            </a:r>
            <a:r>
              <a:rPr lang="hr-HR" dirty="0"/>
              <a:t>...)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B744A2C-C8DC-4505-B437-B043B9902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 err="1"/>
              <a:t>LimeSurvey</a:t>
            </a:r>
            <a:r>
              <a:rPr lang="hr-HR" sz="2400" dirty="0"/>
              <a:t> ima tzv. </a:t>
            </a:r>
            <a:r>
              <a:rPr lang="hr-HR" sz="2400" dirty="0" err="1"/>
              <a:t>responzivni</a:t>
            </a:r>
            <a:r>
              <a:rPr lang="hr-HR" sz="2400" dirty="0"/>
              <a:t> dizajn – prikaz web stranice se prilagođava veličini ekrana uređaja.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Što ako radite na </a:t>
            </a:r>
            <a:r>
              <a:rPr lang="hr-HR" sz="2400" dirty="0" err="1"/>
              <a:t>neresponzivnim</a:t>
            </a:r>
            <a:r>
              <a:rPr lang="hr-HR" sz="2400" dirty="0"/>
              <a:t> stranicama: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400" dirty="0"/>
              <a:t>Ne činite ništa </a:t>
            </a:r>
            <a:r>
              <a:rPr lang="hr-HR" sz="2400" dirty="0">
                <a:sym typeface="Wingdings" panose="05000000000000000000" pitchFamily="2" charset="2"/>
              </a:rPr>
              <a:t>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400" dirty="0">
                <a:sym typeface="Wingdings" panose="05000000000000000000" pitchFamily="2" charset="2"/>
              </a:rPr>
              <a:t>Eksplicitno zamolite ispitanike da ne rješavaju anketu na mobilnim uređajima (moguće blokirati rješavanje ankete na takvim uređajima)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400" dirty="0">
                <a:sym typeface="Wingdings" panose="05000000000000000000" pitchFamily="2" charset="2"/>
              </a:rPr>
              <a:t>Optimizirati prikaz stranice za mobilne uređaje – potrebno malčice tehničkog znanja 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400" dirty="0">
                <a:sym typeface="Wingdings" panose="05000000000000000000" pitchFamily="2" charset="2"/>
              </a:rPr>
              <a:t>Ponuditi upitnik kao samostalnu aplikaciju za mobilne uređaje</a:t>
            </a: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54236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CD3D6F3-CFF7-44A4-8BDB-6BEE18BAE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Različite platforme (mobiteli, tableti, </a:t>
            </a:r>
            <a:r>
              <a:rPr lang="hr-HR" dirty="0" err="1"/>
              <a:t>smartTV</a:t>
            </a:r>
            <a:r>
              <a:rPr lang="hr-HR" dirty="0"/>
              <a:t>...)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1506C4F-F41A-4BDA-89C3-050223E46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Učinci uređaja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000" dirty="0"/>
              <a:t>Na </a:t>
            </a:r>
            <a:r>
              <a:rPr lang="hr-HR" sz="2000" dirty="0" err="1"/>
              <a:t>smartfonima</a:t>
            </a:r>
            <a:r>
              <a:rPr lang="hr-HR" sz="2000" dirty="0"/>
              <a:t> – brže reakcije, ali dulje vrijeme popunjavanja. Ispitanici prije počnu rješavati anketu na mobitelima po dobivanju maila. Dulje vrijeme popunjavanja vjerojatno zbog sporije veze.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000" dirty="0"/>
              <a:t>Na </a:t>
            </a:r>
            <a:r>
              <a:rPr lang="hr-HR" sz="2000" dirty="0" err="1"/>
              <a:t>smartfonima</a:t>
            </a:r>
            <a:r>
              <a:rPr lang="hr-HR" sz="2000" dirty="0"/>
              <a:t> manja stopa sudjelovanja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000" dirty="0"/>
              <a:t>Na </a:t>
            </a:r>
            <a:r>
              <a:rPr lang="hr-HR" sz="2000" dirty="0" err="1"/>
              <a:t>smartfonima</a:t>
            </a:r>
            <a:r>
              <a:rPr lang="hr-HR" sz="2000" dirty="0"/>
              <a:t> više odustajanja – pogotovo kada se susretnu sa kompliciranim dizajnom, tablicama i svim ostalim elementima koji se teže prikazuju na mobilnim uređajima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000" dirty="0"/>
              <a:t>Na </a:t>
            </a:r>
            <a:r>
              <a:rPr lang="hr-HR" sz="2000" dirty="0" err="1"/>
              <a:t>smartfonima</a:t>
            </a:r>
            <a:r>
              <a:rPr lang="hr-HR" sz="2000" dirty="0"/>
              <a:t> kraći odgovori na otvorena tekstualna pitanja – ne da im se tipkati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Ako dizajnirate anketu za mobilne uređaje: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000" dirty="0"/>
              <a:t>Izbacite sve nepotrebno, izbjegavajte pitanja u tablicama, izbjegavajte horizontalno </a:t>
            </a:r>
            <a:r>
              <a:rPr lang="hr-HR" sz="2000" dirty="0" err="1"/>
              <a:t>skrolanje</a:t>
            </a:r>
            <a:r>
              <a:rPr lang="hr-HR" sz="2000" dirty="0"/>
              <a:t>, izbjegavajte multimediju</a:t>
            </a:r>
          </a:p>
          <a:p>
            <a:pPr lvl="1">
              <a:buFont typeface="Arial" panose="020B0604020202020204" pitchFamily="34" charset="0"/>
              <a:buChar char="•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30402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D66DBA-AC68-4261-8631-E9DF58C12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Tipologija anketa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64C42FC-C60C-4214-8D1B-85DF99D0F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7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D9991B-DDB5-4C0F-A98B-19916AC0F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Prednost i ograničenja web anketa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F0F05FF-C1CE-4208-A3A5-8C3C738C9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Trošak – manji u odnosu na klasično anketno istraživanje – drugačija struktura troška (nema </a:t>
            </a:r>
            <a:r>
              <a:rPr lang="hr-HR" dirty="0" err="1"/>
              <a:t>printanja</a:t>
            </a:r>
            <a:r>
              <a:rPr lang="hr-HR" dirty="0"/>
              <a:t>, slanja poštom, ali ima cijena nabave i održavanja softvera)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Brzina prikupljanja podataka – web ankete su u pravilu brže od klasičnih, pogotovo s e-mail pozivnicama.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Jednostavnost implementacije i dodatne mogućnosti kompjuterizacije anketa – dovoljan samo neki oblik uređaja (računalo, smartphone, </a:t>
            </a:r>
            <a:r>
              <a:rPr lang="hr-HR" dirty="0" err="1"/>
              <a:t>tablet</a:t>
            </a:r>
            <a:r>
              <a:rPr lang="hr-HR" dirty="0"/>
              <a:t>) i internetski pristup. O dodatnim mogućnostima više kasnije.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Multimedija – ipak, problem kompatibilnosti uređaja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Vremenska i geografska neograničenost – može biti problem jer se teško može geografski ograničiti pristup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 err="1"/>
              <a:t>Samoadministriranje</a:t>
            </a:r>
            <a:r>
              <a:rPr lang="hr-HR" dirty="0"/>
              <a:t> – ispitanik bira kojom </a:t>
            </a:r>
            <a:r>
              <a:rPr lang="hr-HR" dirty="0" err="1"/>
              <a:t>ćedinamikom</a:t>
            </a:r>
            <a:r>
              <a:rPr lang="hr-HR" dirty="0"/>
              <a:t> ispunjavati, manje zadiranje u privatnost (nema anketara), ali problem s razumijevanjem ankete, osobe s posebni potrebama...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29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EF39C4-0717-4F30-8DD8-1C81F69A8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Primjena web anketa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6EBF96C-BAC1-47A0-907B-21C90E44B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Ankete dobro pokrivenih specifičnih populacija – velik pristup internetu (organizacijske, sveučilišne i sl. ankete)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Ankete zadovoljstva potrošača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Transakcijske ankete – istraživanje zadovoljstva nedugo nakon obavljene transakcije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„prateće” (</a:t>
            </a:r>
            <a:r>
              <a:rPr lang="hr-HR" i="1" dirty="0" err="1"/>
              <a:t>tracking</a:t>
            </a:r>
            <a:r>
              <a:rPr lang="hr-HR" dirty="0"/>
              <a:t>) ankete – praćenje zadovoljstva potrošača kroz neki vremenski period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Opće populacijske ankete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Problem nedostupnosti interneta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Nedostupnost – e-mail nije strukturiran kao telefonski broj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Etički i zakonski problemi korištenja e-mail adrese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Ankete u poslovnom okruženju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077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D9E5C93-5939-4682-9444-A36FFB5BE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Primjena web anketa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9C8A751-1FBE-4F86-8FE4-3F9768034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800" dirty="0"/>
              <a:t>Online paneli – panel istraživanje preko weba. Primjena longitudinalnog dizajna.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800" dirty="0"/>
              <a:t>Ankete online zajednica – korisnici foruma, posebnih web stranica, određenih računalnih igara i sl.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800" dirty="0"/>
              <a:t>Ankete za vrednovanje web stranica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800" dirty="0"/>
              <a:t>Zabavni upitnici, kvizovi i sl.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051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22E521-0441-4014-9BAF-D5C58EA98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Prakse povezane s web anketama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1E89625-E001-45A5-8B55-5D54761C6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Administrativni obrasci na webu – registracije, porezi, kupnja i sl.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Testiranje putem interneta –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400" dirty="0"/>
              <a:t>„Nečuvani” način – ili otvoreni (testu može pristupiti svatko, nema </a:t>
            </a:r>
            <a:r>
              <a:rPr lang="hr-HR" sz="2400" dirty="0" err="1"/>
              <a:t>autentifikacije</a:t>
            </a:r>
            <a:r>
              <a:rPr lang="hr-HR" sz="2400" dirty="0"/>
              <a:t>) ili kontrolirani (</a:t>
            </a:r>
            <a:r>
              <a:rPr lang="hr-HR" sz="2400" dirty="0" err="1"/>
              <a:t>username</a:t>
            </a:r>
            <a:r>
              <a:rPr lang="hr-HR" sz="2400" dirty="0"/>
              <a:t> i password, ali nema </a:t>
            </a:r>
            <a:r>
              <a:rPr lang="hr-HR" sz="2400" dirty="0" err="1"/>
              <a:t>nadgledatelja</a:t>
            </a:r>
            <a:r>
              <a:rPr lang="hr-HR" sz="24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400" dirty="0"/>
              <a:t>„Čuvani” način – s </a:t>
            </a:r>
            <a:r>
              <a:rPr lang="hr-HR" sz="2400" dirty="0" err="1"/>
              <a:t>nadgledateljem</a:t>
            </a:r>
            <a:r>
              <a:rPr lang="hr-HR" sz="2400" dirty="0"/>
              <a:t> (</a:t>
            </a:r>
            <a:r>
              <a:rPr lang="hr-HR" sz="2400" dirty="0" err="1"/>
              <a:t>nadgledatelj</a:t>
            </a:r>
            <a:r>
              <a:rPr lang="hr-HR" sz="2400" dirty="0"/>
              <a:t> logira kandidate, ne nužno fizički prisutan) ili potpuno upravljani (u fizičkim testnim centrima)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Psihološki web eksperimenti – prednosti i mane?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9413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2B352E-F1C3-4E14-9C78-565B2EBDA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Vrste pitanja u web anketi – </a:t>
            </a:r>
            <a:r>
              <a:rPr lang="hr-HR" dirty="0" err="1"/>
              <a:t>LimeSurvey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9784AA3-1B35-4AC0-9D1F-BA7C03091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Slobodan tekst – različite duljine, najčešće za otvorena pitanja i komentare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Da/Ne pitanje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Numerički unos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Rangiranje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Spol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Učitavanje datoteka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Višestruki numerički unos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Višestruki izbor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760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2D2D8D-FA19-41D6-B898-A13827D39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Vrste pitanja u web anketi – </a:t>
            </a:r>
            <a:r>
              <a:rPr lang="hr-HR" dirty="0" err="1"/>
              <a:t>LimeSurvey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0FD894A-A7E4-4738-86D4-340F6C90E6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Pitanja s jednom opcijom: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Izbor u pet opcija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Lista (radio)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Lista (padajuća lista)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Popis s komentarom</a:t>
            </a:r>
            <a:endParaRPr lang="en-US" sz="2400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70FE96A-CA13-470E-8AF6-6A3C226442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Nizovi: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Niz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Niz (brojevi)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Niz (Da/Ne/Nesiguran)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Niz (izbor u 10 opcija)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Niz (izbor u 5 opcija)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0739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54AF1F-BDD7-4EFE-B3EA-39E55F429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Dodatne mogućnosti – </a:t>
            </a:r>
            <a:r>
              <a:rPr lang="hr-HR" dirty="0" err="1"/>
              <a:t>LimeSurvey</a:t>
            </a:r>
            <a:endParaRPr lang="en-US" dirty="0"/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64ABE22A-E030-4921-8B80-33A29D9EB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Pozicioniranje pitanja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Umetanje multimedije (slika, video, YouTube video, Flash animacija)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Tablice, linkovi...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Obavezno/neobavezno pitanje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Mogućnost „Bez odgovora”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Napredne opcije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572426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266</TotalTime>
  <Words>1166</Words>
  <Application>Microsoft Office PowerPoint</Application>
  <PresentationFormat>Široki zaslon</PresentationFormat>
  <Paragraphs>127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Retrospektiva</vt:lpstr>
      <vt:lpstr>Web ankete</vt:lpstr>
      <vt:lpstr>Tipologija anketa</vt:lpstr>
      <vt:lpstr>Prednost i ograničenja web anketa</vt:lpstr>
      <vt:lpstr>Primjena web anketa</vt:lpstr>
      <vt:lpstr>Primjena web anketa</vt:lpstr>
      <vt:lpstr>Prakse povezane s web anketama</vt:lpstr>
      <vt:lpstr>Vrste pitanja u web anketi – LimeSurvey</vt:lpstr>
      <vt:lpstr>Vrste pitanja u web anketi – LimeSurvey</vt:lpstr>
      <vt:lpstr>Dodatne mogućnosti – LimeSurvey</vt:lpstr>
      <vt:lpstr>Struktura upitnika</vt:lpstr>
      <vt:lpstr>Struktura upitnika</vt:lpstr>
      <vt:lpstr>Interaktivnost i dinamika</vt:lpstr>
      <vt:lpstr>Vizualni prikaz</vt:lpstr>
      <vt:lpstr>Pozivnice, podsjetnici, tokeni</vt:lpstr>
      <vt:lpstr>Pozivnice, podsjetnici, tokeni</vt:lpstr>
      <vt:lpstr>Različite platforme (mobiteli, tableti, smartTV...)</vt:lpstr>
      <vt:lpstr>Različite platforme (mobiteli, tableti, smartTV...)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ankete</dc:title>
  <dc:creator>Dario Pavic</dc:creator>
  <cp:lastModifiedBy>Dario Pavic</cp:lastModifiedBy>
  <cp:revision>29</cp:revision>
  <dcterms:created xsi:type="dcterms:W3CDTF">2018-11-06T11:48:27Z</dcterms:created>
  <dcterms:modified xsi:type="dcterms:W3CDTF">2018-11-06T16:15:14Z</dcterms:modified>
</cp:coreProperties>
</file>