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8" r:id="rId9"/>
    <p:sldId id="28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8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outlineViewPr>
    <p:cViewPr>
      <p:scale>
        <a:sx n="33" d="100"/>
        <a:sy n="33" d="100"/>
      </p:scale>
      <p:origin x="0" y="-88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7874E-A81F-4191-8B40-6446D8D205A3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043C7A-4500-416C-8199-08C975F73ECE}">
      <dgm:prSet phldrT="[Text]"/>
      <dgm:spPr/>
      <dgm:t>
        <a:bodyPr/>
        <a:lstStyle/>
        <a:p>
          <a:r>
            <a:rPr lang="en-US" dirty="0"/>
            <a:t>Latency (</a:t>
          </a:r>
          <a:r>
            <a:rPr lang="en-US" dirty="0" err="1"/>
            <a:t>obitelj</a:t>
          </a:r>
          <a:r>
            <a:rPr lang="en-US" dirty="0"/>
            <a:t>, </a:t>
          </a:r>
          <a:r>
            <a:rPr lang="en-US" dirty="0" err="1"/>
            <a:t>obrazovanje</a:t>
          </a:r>
          <a:r>
            <a:rPr lang="en-US" dirty="0"/>
            <a:t>, </a:t>
          </a:r>
          <a:r>
            <a:rPr lang="en-US" dirty="0" err="1"/>
            <a:t>religija</a:t>
          </a:r>
          <a:r>
            <a:rPr lang="en-US" dirty="0"/>
            <a:t>)</a:t>
          </a:r>
        </a:p>
      </dgm:t>
    </dgm:pt>
    <dgm:pt modelId="{06AFB2C9-E801-4DC1-85AE-569E615C376C}" type="parTrans" cxnId="{10756F01-9B2C-465B-B7A4-9E865E637963}">
      <dgm:prSet/>
      <dgm:spPr/>
      <dgm:t>
        <a:bodyPr/>
        <a:lstStyle/>
        <a:p>
          <a:endParaRPr lang="en-US"/>
        </a:p>
      </dgm:t>
    </dgm:pt>
    <dgm:pt modelId="{C96F2280-E3BD-4E5D-8F5D-92BCA7F4A228}" type="sibTrans" cxnId="{10756F01-9B2C-465B-B7A4-9E865E637963}">
      <dgm:prSet/>
      <dgm:spPr/>
      <dgm:t>
        <a:bodyPr/>
        <a:lstStyle/>
        <a:p>
          <a:endParaRPr lang="en-US"/>
        </a:p>
      </dgm:t>
    </dgm:pt>
    <dgm:pt modelId="{2C61CB88-0781-4846-A972-6FC4C17E7591}">
      <dgm:prSet phldrT="[Text]"/>
      <dgm:spPr/>
      <dgm:t>
        <a:bodyPr/>
        <a:lstStyle/>
        <a:p>
          <a:r>
            <a:rPr lang="en-US" dirty="0"/>
            <a:t>Integration  (</a:t>
          </a:r>
          <a:r>
            <a:rPr lang="en-US" dirty="0" err="1"/>
            <a:t>pravni</a:t>
          </a:r>
          <a:r>
            <a:rPr lang="en-US" dirty="0"/>
            <a:t> </a:t>
          </a:r>
          <a:r>
            <a:rPr lang="en-US" dirty="0" err="1"/>
            <a:t>sustav</a:t>
          </a:r>
          <a:r>
            <a:rPr lang="en-US" dirty="0"/>
            <a:t>)</a:t>
          </a:r>
        </a:p>
      </dgm:t>
    </dgm:pt>
    <dgm:pt modelId="{0AD07B2A-7B0E-439B-8603-055A4AC3C600}" type="parTrans" cxnId="{F7237B43-485F-4876-8211-A19E9775092C}">
      <dgm:prSet/>
      <dgm:spPr/>
      <dgm:t>
        <a:bodyPr/>
        <a:lstStyle/>
        <a:p>
          <a:endParaRPr lang="en-US"/>
        </a:p>
      </dgm:t>
    </dgm:pt>
    <dgm:pt modelId="{1AA47782-77AE-45CB-AA07-49A58F1C9A27}" type="sibTrans" cxnId="{F7237B43-485F-4876-8211-A19E9775092C}">
      <dgm:prSet/>
      <dgm:spPr/>
      <dgm:t>
        <a:bodyPr/>
        <a:lstStyle/>
        <a:p>
          <a:endParaRPr lang="en-US"/>
        </a:p>
      </dgm:t>
    </dgm:pt>
    <dgm:pt modelId="{EF9B6BBD-5DD6-4795-A172-2D39D08D33A2}">
      <dgm:prSet phldrT="[Text]"/>
      <dgm:spPr/>
      <dgm:t>
        <a:bodyPr/>
        <a:lstStyle/>
        <a:p>
          <a:r>
            <a:rPr lang="en-US" dirty="0"/>
            <a:t>Goal attainment (</a:t>
          </a:r>
          <a:r>
            <a:rPr lang="en-US" dirty="0" err="1"/>
            <a:t>politika</a:t>
          </a:r>
          <a:r>
            <a:rPr lang="en-US" dirty="0"/>
            <a:t>)</a:t>
          </a:r>
        </a:p>
      </dgm:t>
    </dgm:pt>
    <dgm:pt modelId="{355552FF-902C-40CE-BD0A-F64A6ACC614D}" type="parTrans" cxnId="{D3330B76-5A88-43BB-AE5D-34071818A270}">
      <dgm:prSet/>
      <dgm:spPr/>
      <dgm:t>
        <a:bodyPr/>
        <a:lstStyle/>
        <a:p>
          <a:endParaRPr lang="en-US"/>
        </a:p>
      </dgm:t>
    </dgm:pt>
    <dgm:pt modelId="{76DC6301-EFB3-45A0-B560-A290F838E05E}" type="sibTrans" cxnId="{D3330B76-5A88-43BB-AE5D-34071818A270}">
      <dgm:prSet/>
      <dgm:spPr/>
      <dgm:t>
        <a:bodyPr/>
        <a:lstStyle/>
        <a:p>
          <a:endParaRPr lang="en-US"/>
        </a:p>
      </dgm:t>
    </dgm:pt>
    <dgm:pt modelId="{3A5EF96D-8B53-43B1-859E-9ED3409A97A1}">
      <dgm:prSet/>
      <dgm:spPr/>
      <dgm:t>
        <a:bodyPr/>
        <a:lstStyle/>
        <a:p>
          <a:r>
            <a:rPr lang="en-US" dirty="0"/>
            <a:t>Adaptation (</a:t>
          </a:r>
          <a:r>
            <a:rPr lang="en-US" dirty="0" err="1"/>
            <a:t>ekonomija</a:t>
          </a:r>
          <a:r>
            <a:rPr lang="en-US" dirty="0"/>
            <a:t>)</a:t>
          </a:r>
        </a:p>
      </dgm:t>
    </dgm:pt>
    <dgm:pt modelId="{90E982D3-3316-450E-B097-9C47BCF7E477}" type="parTrans" cxnId="{0B32E146-F939-4D66-A62D-E28264927C3A}">
      <dgm:prSet/>
      <dgm:spPr/>
      <dgm:t>
        <a:bodyPr/>
        <a:lstStyle/>
        <a:p>
          <a:endParaRPr lang="en-US"/>
        </a:p>
      </dgm:t>
    </dgm:pt>
    <dgm:pt modelId="{EFFCD72D-41FD-4F2D-BAD5-86505F160F23}" type="sibTrans" cxnId="{0B32E146-F939-4D66-A62D-E28264927C3A}">
      <dgm:prSet/>
      <dgm:spPr/>
      <dgm:t>
        <a:bodyPr/>
        <a:lstStyle/>
        <a:p>
          <a:endParaRPr lang="en-US"/>
        </a:p>
      </dgm:t>
    </dgm:pt>
    <dgm:pt modelId="{CC7AD072-1EE8-4FD4-8589-189EE398A00B}" type="pres">
      <dgm:prSet presAssocID="{4747874E-A81F-4191-8B40-6446D8D205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2034E-4EC9-4E3D-A44A-29E522518259}" type="pres">
      <dgm:prSet presAssocID="{B9043C7A-4500-416C-8199-08C975F73E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6CB07-0C6E-4A0F-99C5-DE5D24271EC2}" type="pres">
      <dgm:prSet presAssocID="{C96F2280-E3BD-4E5D-8F5D-92BCA7F4A228}" presName="spacer" presStyleCnt="0"/>
      <dgm:spPr/>
    </dgm:pt>
    <dgm:pt modelId="{7DCB21F8-D4D5-4CE7-83F9-C4448B08C4B1}" type="pres">
      <dgm:prSet presAssocID="{2C61CB88-0781-4846-A972-6FC4C17E759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F5386-0A31-46FB-ABE8-4872CAC0E702}" type="pres">
      <dgm:prSet presAssocID="{1AA47782-77AE-45CB-AA07-49A58F1C9A27}" presName="spacer" presStyleCnt="0"/>
      <dgm:spPr/>
    </dgm:pt>
    <dgm:pt modelId="{01971CAB-FCAB-4320-8967-EB904D87AC44}" type="pres">
      <dgm:prSet presAssocID="{EF9B6BBD-5DD6-4795-A172-2D39D08D33A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A1640-2EB5-4B4B-8B01-4CC93D46DA25}" type="pres">
      <dgm:prSet presAssocID="{76DC6301-EFB3-45A0-B560-A290F838E05E}" presName="spacer" presStyleCnt="0"/>
      <dgm:spPr/>
    </dgm:pt>
    <dgm:pt modelId="{AFD18735-80AE-49CF-B612-301F6080E5E6}" type="pres">
      <dgm:prSet presAssocID="{3A5EF96D-8B53-43B1-859E-9ED3409A97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9F3EF-46FF-48B0-BD50-8D906731E821}" type="presOf" srcId="{B9043C7A-4500-416C-8199-08C975F73ECE}" destId="{60E2034E-4EC9-4E3D-A44A-29E522518259}" srcOrd="0" destOrd="0" presId="urn:microsoft.com/office/officeart/2005/8/layout/vList2"/>
    <dgm:cxn modelId="{0B32E146-F939-4D66-A62D-E28264927C3A}" srcId="{4747874E-A81F-4191-8B40-6446D8D205A3}" destId="{3A5EF96D-8B53-43B1-859E-9ED3409A97A1}" srcOrd="3" destOrd="0" parTransId="{90E982D3-3316-450E-B097-9C47BCF7E477}" sibTransId="{EFFCD72D-41FD-4F2D-BAD5-86505F160F23}"/>
    <dgm:cxn modelId="{D8463508-95BE-4AA3-8B58-3DF1552B8663}" type="presOf" srcId="{3A5EF96D-8B53-43B1-859E-9ED3409A97A1}" destId="{AFD18735-80AE-49CF-B612-301F6080E5E6}" srcOrd="0" destOrd="0" presId="urn:microsoft.com/office/officeart/2005/8/layout/vList2"/>
    <dgm:cxn modelId="{B241203F-00A3-4C61-9E27-D0D5412AC3A5}" type="presOf" srcId="{2C61CB88-0781-4846-A972-6FC4C17E7591}" destId="{7DCB21F8-D4D5-4CE7-83F9-C4448B08C4B1}" srcOrd="0" destOrd="0" presId="urn:microsoft.com/office/officeart/2005/8/layout/vList2"/>
    <dgm:cxn modelId="{F7237B43-485F-4876-8211-A19E9775092C}" srcId="{4747874E-A81F-4191-8B40-6446D8D205A3}" destId="{2C61CB88-0781-4846-A972-6FC4C17E7591}" srcOrd="1" destOrd="0" parTransId="{0AD07B2A-7B0E-439B-8603-055A4AC3C600}" sibTransId="{1AA47782-77AE-45CB-AA07-49A58F1C9A27}"/>
    <dgm:cxn modelId="{0A3F0494-FE68-44CC-9B9C-06CF9C18921B}" type="presOf" srcId="{4747874E-A81F-4191-8B40-6446D8D205A3}" destId="{CC7AD072-1EE8-4FD4-8589-189EE398A00B}" srcOrd="0" destOrd="0" presId="urn:microsoft.com/office/officeart/2005/8/layout/vList2"/>
    <dgm:cxn modelId="{D3330B76-5A88-43BB-AE5D-34071818A270}" srcId="{4747874E-A81F-4191-8B40-6446D8D205A3}" destId="{EF9B6BBD-5DD6-4795-A172-2D39D08D33A2}" srcOrd="2" destOrd="0" parTransId="{355552FF-902C-40CE-BD0A-F64A6ACC614D}" sibTransId="{76DC6301-EFB3-45A0-B560-A290F838E05E}"/>
    <dgm:cxn modelId="{10756F01-9B2C-465B-B7A4-9E865E637963}" srcId="{4747874E-A81F-4191-8B40-6446D8D205A3}" destId="{B9043C7A-4500-416C-8199-08C975F73ECE}" srcOrd="0" destOrd="0" parTransId="{06AFB2C9-E801-4DC1-85AE-569E615C376C}" sibTransId="{C96F2280-E3BD-4E5D-8F5D-92BCA7F4A228}"/>
    <dgm:cxn modelId="{F0057A01-754A-4C00-AD5B-01C4A6A48BA2}" type="presOf" srcId="{EF9B6BBD-5DD6-4795-A172-2D39D08D33A2}" destId="{01971CAB-FCAB-4320-8967-EB904D87AC44}" srcOrd="0" destOrd="0" presId="urn:microsoft.com/office/officeart/2005/8/layout/vList2"/>
    <dgm:cxn modelId="{42C5E380-3A53-4870-9DB5-24E66F0817EB}" type="presParOf" srcId="{CC7AD072-1EE8-4FD4-8589-189EE398A00B}" destId="{60E2034E-4EC9-4E3D-A44A-29E522518259}" srcOrd="0" destOrd="0" presId="urn:microsoft.com/office/officeart/2005/8/layout/vList2"/>
    <dgm:cxn modelId="{2D8FCDA1-09EA-420A-9C6B-8CB62F9FA80D}" type="presParOf" srcId="{CC7AD072-1EE8-4FD4-8589-189EE398A00B}" destId="{EF06CB07-0C6E-4A0F-99C5-DE5D24271EC2}" srcOrd="1" destOrd="0" presId="urn:microsoft.com/office/officeart/2005/8/layout/vList2"/>
    <dgm:cxn modelId="{912E451A-7805-4D79-9D86-8061EF07D1F0}" type="presParOf" srcId="{CC7AD072-1EE8-4FD4-8589-189EE398A00B}" destId="{7DCB21F8-D4D5-4CE7-83F9-C4448B08C4B1}" srcOrd="2" destOrd="0" presId="urn:microsoft.com/office/officeart/2005/8/layout/vList2"/>
    <dgm:cxn modelId="{7A446E26-96CA-4BC5-B3CB-A6633B4C03A7}" type="presParOf" srcId="{CC7AD072-1EE8-4FD4-8589-189EE398A00B}" destId="{2A1F5386-0A31-46FB-ABE8-4872CAC0E702}" srcOrd="3" destOrd="0" presId="urn:microsoft.com/office/officeart/2005/8/layout/vList2"/>
    <dgm:cxn modelId="{6CB8D010-B7AA-4563-8FC5-A35EC08DF1FB}" type="presParOf" srcId="{CC7AD072-1EE8-4FD4-8589-189EE398A00B}" destId="{01971CAB-FCAB-4320-8967-EB904D87AC44}" srcOrd="4" destOrd="0" presId="urn:microsoft.com/office/officeart/2005/8/layout/vList2"/>
    <dgm:cxn modelId="{A8BB0E34-58AC-4993-B8C5-FB03A36A03B1}" type="presParOf" srcId="{CC7AD072-1EE8-4FD4-8589-189EE398A00B}" destId="{EE5A1640-2EB5-4B4B-8B01-4CC93D46DA25}" srcOrd="5" destOrd="0" presId="urn:microsoft.com/office/officeart/2005/8/layout/vList2"/>
    <dgm:cxn modelId="{070A576B-2344-48DD-978C-C9FC812342B4}" type="presParOf" srcId="{CC7AD072-1EE8-4FD4-8589-189EE398A00B}" destId="{AFD18735-80AE-49CF-B612-301F6080E5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2034E-4EC9-4E3D-A44A-29E522518259}">
      <dsp:nvSpPr>
        <dsp:cNvPr id="0" name=""/>
        <dsp:cNvSpPr/>
      </dsp:nvSpPr>
      <dsp:spPr>
        <a:xfrm>
          <a:off x="0" y="14982"/>
          <a:ext cx="7213602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Latency (</a:t>
          </a:r>
          <a:r>
            <a:rPr lang="en-US" sz="2600" kern="1200" dirty="0" err="1"/>
            <a:t>obitelj</a:t>
          </a:r>
          <a:r>
            <a:rPr lang="en-US" sz="2600" kern="1200" dirty="0"/>
            <a:t>, </a:t>
          </a:r>
          <a:r>
            <a:rPr lang="en-US" sz="2600" kern="1200" dirty="0" err="1"/>
            <a:t>obrazovanje</a:t>
          </a:r>
          <a:r>
            <a:rPr lang="en-US" sz="2600" kern="1200" dirty="0"/>
            <a:t>, </a:t>
          </a:r>
          <a:r>
            <a:rPr lang="en-US" sz="2600" kern="1200" dirty="0" err="1"/>
            <a:t>religija</a:t>
          </a:r>
          <a:r>
            <a:rPr lang="en-US" sz="2600" kern="1200" dirty="0"/>
            <a:t>)</a:t>
          </a:r>
        </a:p>
      </dsp:txBody>
      <dsp:txXfrm>
        <a:off x="30442" y="45424"/>
        <a:ext cx="7152718" cy="562726"/>
      </dsp:txXfrm>
    </dsp:sp>
    <dsp:sp modelId="{7DCB21F8-D4D5-4CE7-83F9-C4448B08C4B1}">
      <dsp:nvSpPr>
        <dsp:cNvPr id="0" name=""/>
        <dsp:cNvSpPr/>
      </dsp:nvSpPr>
      <dsp:spPr>
        <a:xfrm>
          <a:off x="0" y="713472"/>
          <a:ext cx="7213602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Integration  (</a:t>
          </a:r>
          <a:r>
            <a:rPr lang="en-US" sz="2600" kern="1200" dirty="0" err="1"/>
            <a:t>pravni</a:t>
          </a:r>
          <a:r>
            <a:rPr lang="en-US" sz="2600" kern="1200" dirty="0"/>
            <a:t> </a:t>
          </a:r>
          <a:r>
            <a:rPr lang="en-US" sz="2600" kern="1200" dirty="0" err="1"/>
            <a:t>sustav</a:t>
          </a:r>
          <a:r>
            <a:rPr lang="en-US" sz="2600" kern="1200" dirty="0"/>
            <a:t>)</a:t>
          </a:r>
        </a:p>
      </dsp:txBody>
      <dsp:txXfrm>
        <a:off x="30442" y="743914"/>
        <a:ext cx="7152718" cy="562726"/>
      </dsp:txXfrm>
    </dsp:sp>
    <dsp:sp modelId="{01971CAB-FCAB-4320-8967-EB904D87AC44}">
      <dsp:nvSpPr>
        <dsp:cNvPr id="0" name=""/>
        <dsp:cNvSpPr/>
      </dsp:nvSpPr>
      <dsp:spPr>
        <a:xfrm>
          <a:off x="0" y="1411962"/>
          <a:ext cx="7213602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Goal attainment (</a:t>
          </a:r>
          <a:r>
            <a:rPr lang="en-US" sz="2600" kern="1200" dirty="0" err="1"/>
            <a:t>politika</a:t>
          </a:r>
          <a:r>
            <a:rPr lang="en-US" sz="2600" kern="1200" dirty="0"/>
            <a:t>)</a:t>
          </a:r>
        </a:p>
      </dsp:txBody>
      <dsp:txXfrm>
        <a:off x="30442" y="1442404"/>
        <a:ext cx="7152718" cy="562726"/>
      </dsp:txXfrm>
    </dsp:sp>
    <dsp:sp modelId="{AFD18735-80AE-49CF-B612-301F6080E5E6}">
      <dsp:nvSpPr>
        <dsp:cNvPr id="0" name=""/>
        <dsp:cNvSpPr/>
      </dsp:nvSpPr>
      <dsp:spPr>
        <a:xfrm>
          <a:off x="0" y="2110452"/>
          <a:ext cx="7213602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Adaptation (</a:t>
          </a:r>
          <a:r>
            <a:rPr lang="en-US" sz="2600" kern="1200" dirty="0" err="1"/>
            <a:t>ekonomija</a:t>
          </a:r>
          <a:r>
            <a:rPr lang="en-US" sz="2600" kern="1200" dirty="0"/>
            <a:t>)</a:t>
          </a:r>
        </a:p>
      </dsp:txBody>
      <dsp:txXfrm>
        <a:off x="30442" y="2140894"/>
        <a:ext cx="7152718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87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347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173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62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541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909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426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442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409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775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96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E5DC-35B4-4B50-902D-4CE7AAFF86C7}" type="datetimeFigureOut">
              <a:rPr lang="hr-HR" smtClean="0"/>
              <a:t>22.4.2024.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410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XIv5Q0k8w&amp;t=91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8" y="648584"/>
            <a:ext cx="10101943" cy="627426"/>
          </a:xfrm>
        </p:spPr>
        <p:txBody>
          <a:bodyPr>
            <a:normAutofit/>
          </a:bodyPr>
          <a:lstStyle/>
          <a:p>
            <a:r>
              <a:rPr lang="hr-HR" sz="3600" b="1" noProof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Strukturalni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funkcionalizam u sociologiji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2" y="4528251"/>
            <a:ext cx="48129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Fakultet hrvatskih studija </a:t>
            </a:r>
          </a:p>
          <a:p>
            <a:pPr>
              <a:lnSpc>
                <a:spcPct val="150000"/>
              </a:lnSpc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Odsjek za sociologiju</a:t>
            </a:r>
          </a:p>
          <a:p>
            <a:pPr>
              <a:lnSpc>
                <a:spcPct val="150000"/>
              </a:lnSpc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Sustavna sociologija 1</a:t>
            </a:r>
          </a:p>
          <a:p>
            <a:pPr>
              <a:lnSpc>
                <a:spcPct val="150000"/>
              </a:lnSpc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prof. dr. sc. Renato Matić </a:t>
            </a:r>
          </a:p>
          <a:p>
            <a:pPr>
              <a:lnSpc>
                <a:spcPct val="150000"/>
              </a:lnSpc>
            </a:pPr>
            <a:r>
              <a:rPr lang="hr-HR" altLang="sr-Latn-RS" b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doc.</a:t>
            </a:r>
            <a:r>
              <a:rPr lang="en-US" altLang="sr-Latn-RS" b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dr</a:t>
            </a:r>
            <a:r>
              <a:rPr lang="en-US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 sc. </a:t>
            </a: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Ivan Perkov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2" descr="Group Of People Background clipart - People, Collaboration, Tea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37" y="2442766"/>
            <a:ext cx="5524699" cy="34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08223" cy="4351338"/>
          </a:xfrm>
        </p:spPr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najznačajniji američki sociolog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najutjecajniji teoretičar funkcionalizma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bavio se općom teorijom društva, teorijama društvenih promjena i društvene akcije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pod utjecajem europskih teoretičara (Weber, Durkheim, Pareto…)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5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19" y="1720396"/>
            <a:ext cx="5945777" cy="4351338"/>
          </a:xfrm>
        </p:spPr>
        <p:txBody>
          <a:bodyPr>
            <a:normAutofit fontScale="92500" lnSpcReduction="20000"/>
          </a:bodyPr>
          <a:lstStyle/>
          <a:p>
            <a:r>
              <a:rPr lang="hr-HR" altLang="sr-Latn-RS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Adaptation</a:t>
            </a: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– prilagodba (ekonomija)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Goal Attainment 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– postizanje ciljeva (politika)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Integration 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– integracija (pravni sustav)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Latency 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– održavanje obrasca (obitelj, obrazovanje, religija)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945" y="316110"/>
            <a:ext cx="4864692" cy="3423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248" y="455443"/>
            <a:ext cx="598112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Funkcionalni imperativi (AGIL)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DC6FE3E-2450-47BF-95EF-91D29DC17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98" y="3669495"/>
            <a:ext cx="3435585" cy="31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47AC-DD76-4215-8970-CE328FB6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3" y="253158"/>
            <a:ext cx="10515600" cy="1325563"/>
          </a:xfrm>
        </p:spPr>
        <p:txBody>
          <a:bodyPr/>
          <a:lstStyle/>
          <a:p>
            <a:r>
              <a:rPr lang="hr-HR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AGIL </a:t>
            </a:r>
            <a:r>
              <a:rPr lang="hr-H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7F499-7957-488E-9121-F09094031E7C}"/>
              </a:ext>
            </a:extLst>
          </p:cNvPr>
          <p:cNvSpPr txBox="1"/>
          <p:nvPr/>
        </p:nvSpPr>
        <p:spPr>
          <a:xfrm>
            <a:off x="78658" y="1298803"/>
            <a:ext cx="4017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hr-HR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predstavlja </a:t>
            </a:r>
            <a:r>
              <a:rPr lang="hr-H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4 temeljne </a:t>
            </a:r>
            <a:r>
              <a:rPr lang="hr-HR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funkcije, </a:t>
            </a:r>
            <a:r>
              <a:rPr lang="hr-H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koje svi društveni sistemi moraju </a:t>
            </a:r>
            <a:r>
              <a:rPr lang="hr-HR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ispuniti: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hr-HR" sz="28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Tx/>
              <a:buChar char="-"/>
            </a:pPr>
            <a:r>
              <a:rPr lang="hr-H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</a:t>
            </a:r>
            <a:r>
              <a:rPr lang="hr-HR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reživljavanje</a:t>
            </a:r>
          </a:p>
          <a:p>
            <a:pPr marL="457200" indent="-457200">
              <a:buFontTx/>
              <a:buChar char="-"/>
            </a:pPr>
            <a:r>
              <a:rPr lang="hr-H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o</a:t>
            </a:r>
            <a:r>
              <a:rPr lang="hr-HR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drživost</a:t>
            </a:r>
          </a:p>
          <a:p>
            <a:pPr marL="457200" indent="-457200">
              <a:buFontTx/>
              <a:buChar char="-"/>
            </a:pPr>
            <a:r>
              <a:rPr lang="hr-HR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trajnost</a:t>
            </a:r>
            <a:endParaRPr lang="hr-HR" sz="2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Flowchart: Or 3">
            <a:extLst>
              <a:ext uri="{FF2B5EF4-FFF2-40B4-BE49-F238E27FC236}">
                <a16:creationId xmlns:a16="http://schemas.microsoft.com/office/drawing/2014/main" id="{355F05A8-A388-4286-AC17-3AE43B56082C}"/>
              </a:ext>
            </a:extLst>
          </p:cNvPr>
          <p:cNvSpPr/>
          <p:nvPr/>
        </p:nvSpPr>
        <p:spPr>
          <a:xfrm>
            <a:off x="4879134" y="582554"/>
            <a:ext cx="6433457" cy="5910942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8D59-EFBE-4D2E-A674-CE71C472EF19}"/>
              </a:ext>
            </a:extLst>
          </p:cNvPr>
          <p:cNvSpPr txBox="1"/>
          <p:nvPr/>
        </p:nvSpPr>
        <p:spPr>
          <a:xfrm>
            <a:off x="8351675" y="1414367"/>
            <a:ext cx="2432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ADAPTACIJA </a:t>
            </a:r>
          </a:p>
          <a:p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sastoji se u prilagođavanju društvenog sustava okolini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nadvladavanje okoline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5768B-38AA-45A2-BFCA-95098C95D1B6}"/>
              </a:ext>
            </a:extLst>
          </p:cNvPr>
          <p:cNvSpPr txBox="1"/>
          <p:nvPr/>
        </p:nvSpPr>
        <p:spPr>
          <a:xfrm>
            <a:off x="8351675" y="3539737"/>
            <a:ext cx="2432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POSTIZANJE CILJEVA</a:t>
            </a:r>
          </a:p>
          <a:p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d</a:t>
            </a:r>
            <a:r>
              <a:rPr lang="hr-HR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ruštvo definira institucionalne ciljeve</a:t>
            </a:r>
            <a:endParaRPr lang="hr-HR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F92F4-364E-4396-9A42-1F9477CBD115}"/>
              </a:ext>
            </a:extLst>
          </p:cNvPr>
          <p:cNvSpPr txBox="1"/>
          <p:nvPr/>
        </p:nvSpPr>
        <p:spPr>
          <a:xfrm>
            <a:off x="5596811" y="3758332"/>
            <a:ext cx="27051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„prilagodba sukoba”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međusobno usuglašavanje dijelova društvenog sustava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pravosudni sustav</a:t>
            </a: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013DA-FA1E-4500-AE3A-14076D639635}"/>
              </a:ext>
            </a:extLst>
          </p:cNvPr>
          <p:cNvSpPr txBox="1"/>
          <p:nvPr/>
        </p:nvSpPr>
        <p:spPr>
          <a:xfrm>
            <a:off x="5557935" y="1970076"/>
            <a:ext cx="2432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- održavanje osnovnog obrasca vrijednosti, institucionaliziranih u društvu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3212B-7B44-48E1-BF3C-5AC0990383F4}"/>
              </a:ext>
            </a:extLst>
          </p:cNvPr>
          <p:cNvSpPr txBox="1"/>
          <p:nvPr/>
        </p:nvSpPr>
        <p:spPr>
          <a:xfrm>
            <a:off x="6102998" y="1510385"/>
            <a:ext cx="206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ODRŽAVANJE OBRASCA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CE44-2E49-4CA2-97EB-225C49968245}"/>
              </a:ext>
            </a:extLst>
          </p:cNvPr>
          <p:cNvSpPr txBox="1"/>
          <p:nvPr/>
        </p:nvSpPr>
        <p:spPr>
          <a:xfrm>
            <a:off x="5646574" y="3594090"/>
            <a:ext cx="213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INTEGRACIJA</a:t>
            </a:r>
          </a:p>
        </p:txBody>
      </p:sp>
    </p:spTree>
    <p:extLst>
      <p:ext uri="{BB962C8B-B14F-4D97-AF65-F5344CB8AC3E}">
        <p14:creationId xmlns:p14="http://schemas.microsoft.com/office/powerpoint/2010/main" val="20483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355271" y="2077568"/>
          <a:ext cx="7213602" cy="274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55272" y="341746"/>
            <a:ext cx="7204363" cy="6650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VIŠA STVARNOST</a:t>
            </a:r>
            <a:endParaRPr lang="hr-HR" sz="3200" dirty="0"/>
          </a:p>
        </p:txBody>
      </p:sp>
      <p:sp>
        <p:nvSpPr>
          <p:cNvPr id="7" name="Rectangle 6"/>
          <p:cNvSpPr/>
          <p:nvPr/>
        </p:nvSpPr>
        <p:spPr>
          <a:xfrm>
            <a:off x="2355271" y="5897418"/>
            <a:ext cx="7204363" cy="6650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BIOLOŠKI OKOLIŠ</a:t>
            </a:r>
            <a:endParaRPr lang="hr-HR" sz="3200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-1893455" y="2888672"/>
            <a:ext cx="6031345" cy="112683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</a:t>
            </a:r>
            <a:r>
              <a:rPr lang="hr-HR" sz="3200" b="1" dirty="0"/>
              <a:t>N</a:t>
            </a:r>
            <a:r>
              <a:rPr lang="en-US" sz="3200" b="1" dirty="0"/>
              <a:t>ERGIJA</a:t>
            </a:r>
            <a:endParaRPr lang="hr-HR" sz="3200" b="1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7786256" y="2794001"/>
            <a:ext cx="6031345" cy="112683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INFORMACIJA - KONTROLA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37631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Kako je društveni poredak moguć?</a:t>
            </a: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5823857" cy="4351338"/>
          </a:xfrm>
        </p:spPr>
        <p:txBody>
          <a:bodyPr/>
          <a:lstStyle/>
          <a:p>
            <a:pPr>
              <a:buNone/>
            </a:pPr>
            <a:r>
              <a:rPr lang="hr-HR" altLang="sr-Latn-RS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Thomas Hobbes </a:t>
            </a:r>
          </a:p>
          <a:p>
            <a:pPr>
              <a:buNone/>
            </a:pPr>
            <a:r>
              <a:rPr lang="hr-HR" altLang="sr-Latn-RS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strast (pokretačka sila)</a:t>
            </a:r>
          </a:p>
          <a:p>
            <a:pPr>
              <a:buNone/>
            </a:pPr>
            <a:r>
              <a:rPr lang="hr-HR" altLang="sr-Latn-RS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razum (načini i sredstva ispunjenja) = rat svih protiv sviju / strah = poredak</a:t>
            </a:r>
          </a:p>
          <a:p>
            <a:pPr>
              <a:buNone/>
            </a:pPr>
            <a:endParaRPr lang="hr-HR" alt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2261" y="1532068"/>
            <a:ext cx="62297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Parsons: predanost zajedničkim vrijednostima – temelj reda u društvu</a:t>
            </a:r>
          </a:p>
          <a:p>
            <a:r>
              <a:rPr lang="hr-HR" altLang="sr-Latn-RS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„institucionalizacija obrazaca vrijednosnih orijentacija”</a:t>
            </a:r>
          </a:p>
          <a:p>
            <a:r>
              <a:rPr lang="hr-HR" altLang="sr-Latn-RS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- socijalizacija/ internalizacija</a:t>
            </a:r>
          </a:p>
          <a:p>
            <a:r>
              <a:rPr lang="hr-HR" altLang="sr-Latn-RS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- socijalna kontrola</a:t>
            </a:r>
            <a:endParaRPr lang="en-US" altLang="sr-Latn-RS" sz="2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B679C-5CB9-44EB-B991-1D1AC5947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8" t="15903" r="9356" b="22694"/>
          <a:stretch/>
        </p:blipFill>
        <p:spPr>
          <a:xfrm>
            <a:off x="457200" y="4584264"/>
            <a:ext cx="5290458" cy="1908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9097C-B639-421E-ABA4-D382F05E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4" y="4251935"/>
            <a:ext cx="4307172" cy="24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4" y="320819"/>
            <a:ext cx="10515600" cy="1325563"/>
          </a:xfrm>
        </p:spPr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Društvena evolucija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465006"/>
            <a:ext cx="6469626" cy="50721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altLang="sr-Latn-R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Prva komponenta -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proces diferencijacije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: </a:t>
            </a: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specijalizacija i odvajanje društvenih dijelova</a:t>
            </a:r>
          </a:p>
          <a:p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lvl="0" fontAlgn="base"/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svako društvo sastavljeno od serija podsistema koji se razlikuju i po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svojoj strukturi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i po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funkcionalnom značenju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za globalno društvo</a:t>
            </a:r>
          </a:p>
          <a:p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s razvojem društva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diferenciraju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  se novi podsistemi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109061"/>
            <a:ext cx="4716081" cy="24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6828464" cy="5848923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moraju biti specijaliziraniji i prilagodljiviji nego raniji sistemi =&gt;</a:t>
            </a:r>
          </a:p>
          <a:p>
            <a:pPr marL="0" indent="0">
              <a:buNone/>
            </a:pP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bitan element njegove evolucijske paradigme -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ideja povećanja sposobnosti prilagodbe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109061"/>
            <a:ext cx="4716081" cy="24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4103866"/>
            <a:ext cx="7492180" cy="2149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i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Primjer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- obitelj</a:t>
            </a:r>
          </a:p>
          <a:p>
            <a:r>
              <a:rPr lang="hr-HR" altLang="sr-Latn-RS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nesvodive funkcije – primarna socijalizacija i stabilizacija odraslih</a:t>
            </a:r>
          </a:p>
          <a:p>
            <a:endParaRPr lang="hr-HR" sz="2400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12A5E-E475-4248-9D14-6A54DBEE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97" y="3834581"/>
            <a:ext cx="4216117" cy="3023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5ACBE-6EFE-435A-8232-4338F7413991}"/>
              </a:ext>
            </a:extLst>
          </p:cNvPr>
          <p:cNvSpPr txBox="1"/>
          <p:nvPr/>
        </p:nvSpPr>
        <p:spPr>
          <a:xfrm>
            <a:off x="235975" y="410547"/>
            <a:ext cx="117694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6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‘</a:t>
            </a:r>
            <a:r>
              <a:rPr lang="hr-HR" sz="2600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da bi diferencijacija proizvela uravnotežen i razvijeniji sistem, </a:t>
            </a:r>
          </a:p>
          <a:p>
            <a:pPr marL="0" indent="0">
              <a:buNone/>
            </a:pPr>
            <a:r>
              <a:rPr lang="hr-HR" sz="2600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svaka nova diferencirana substruktura mora </a:t>
            </a:r>
            <a:r>
              <a:rPr lang="hr-HR" sz="2600" b="1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imati:         </a:t>
            </a:r>
          </a:p>
          <a:p>
            <a:pPr marL="0" indent="0">
              <a:buNone/>
            </a:pPr>
            <a:endParaRPr lang="hr-HR" sz="2600" b="1" i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600" b="1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povećani kapacitet </a:t>
            </a:r>
            <a:r>
              <a:rPr lang="hr-HR" sz="2600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prilagodbe za izvođenje svoje primarne funkcije, kada se usporedi sa izvođenjem te funkcije u ranijoj mnogo difuznijoj strukturi, </a:t>
            </a:r>
          </a:p>
          <a:p>
            <a:pPr marL="0" indent="0">
              <a:buNone/>
            </a:pPr>
            <a:endParaRPr lang="hr-HR" sz="2600" b="1" i="1" dirty="0" smtClean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600" b="1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ovaj </a:t>
            </a:r>
            <a:r>
              <a:rPr lang="hr-HR" sz="2600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proces možemo nazvati aspektom povećanja prilagodbe evolucijske cikličke promjene’</a:t>
            </a:r>
          </a:p>
        </p:txBody>
      </p:sp>
    </p:spTree>
    <p:extLst>
      <p:ext uri="{BB962C8B-B14F-4D97-AF65-F5344CB8AC3E}">
        <p14:creationId xmlns:p14="http://schemas.microsoft.com/office/powerpoint/2010/main" val="414328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6828464" cy="5848923"/>
          </a:xfrm>
        </p:spPr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proces diferencijacije dovodi do novih problema društvene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integracije</a:t>
            </a:r>
          </a:p>
          <a:p>
            <a:endParaRPr lang="hr-HR" b="1" dirty="0" smtClean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specijalizacija podsistema 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=&gt; novi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problemi koordinacije u funkcioniranju navedenih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jedinica</a:t>
            </a:r>
          </a:p>
          <a:p>
            <a:pPr marL="0" indent="0">
              <a:buNone/>
            </a:pP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=&gt; u procesu evolucije društvo se mora razvijati od sistema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askripcije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(pripisivanja) prema sistemu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postignuća</a:t>
            </a: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109061"/>
            <a:ext cx="4716081" cy="24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46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6828464" cy="5848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lvl="0" fontAlgn="base"/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oslobađanjem od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askriptivnih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 veza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– onim grupama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koje su ranije bile isključene od doprinosa socijalnom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sistemu </a:t>
            </a:r>
          </a:p>
          <a:p>
            <a:pPr marL="0" lvl="0" indent="0" fontAlgn="base">
              <a:buNone/>
            </a:pP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lvl="0" indent="0" fontAlgn="base">
              <a:buNone/>
            </a:pP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=&gt; omogućeno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uključenje u društvo u smislu punopravnosti članova i djelovanja</a:t>
            </a:r>
          </a:p>
          <a:p>
            <a:pPr lvl="0" fontAlgn="base"/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109061"/>
            <a:ext cx="4716081" cy="24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8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74" y="2210571"/>
            <a:ext cx="10515600" cy="4351338"/>
          </a:xfrm>
        </p:spPr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Struktura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Funkcija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Funkcionalni preduvjeti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Vrijednosni konsenzus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Društveni poredak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980" y="2210571"/>
            <a:ext cx="4580494" cy="25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24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6828464" cy="5848923"/>
          </a:xfrm>
        </p:spPr>
        <p:txBody>
          <a:bodyPr>
            <a:normAutofit/>
          </a:bodyPr>
          <a:lstStyle/>
          <a:p>
            <a:pPr lvl="0" fontAlgn="base">
              <a:buFontTx/>
              <a:buChar char="-"/>
            </a:pP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promjene ukupnog vrijednosnog sistema zahvaćaju cjelinu društva</a:t>
            </a: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lvl="0" fontAlgn="base">
              <a:buFontTx/>
              <a:buChar char="-"/>
            </a:pP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lvl="0" indent="0" fontAlgn="base">
              <a:buNone/>
            </a:pP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=&gt;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novi sistem sve razvijeniji – stari vrijednosni okvir ga više ne obuhvaća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109061"/>
            <a:ext cx="4716081" cy="24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56"/>
          </a:xfrm>
        </p:spPr>
        <p:txBody>
          <a:bodyPr>
            <a:normAutofit fontScale="90000"/>
          </a:bodyPr>
          <a:lstStyle/>
          <a:p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6828464" cy="5848923"/>
          </a:xfrm>
        </p:spPr>
        <p:txBody>
          <a:bodyPr/>
          <a:lstStyle/>
          <a:p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zbog toga diferenciranije društvo zahtjeva vrijednosni sistem koji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je</a:t>
            </a:r>
          </a:p>
          <a:p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 ‘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smješten na višem nivou općenitosti kako bi mogao legitimirati široku raznolikost ciljeva i funkcija svojih podsistema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’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109061"/>
            <a:ext cx="4716081" cy="24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24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56"/>
          </a:xfrm>
        </p:spPr>
        <p:txBody>
          <a:bodyPr>
            <a:normAutofit fontScale="90000"/>
          </a:bodyPr>
          <a:lstStyle/>
          <a:p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6828464" cy="5848923"/>
          </a:xfrm>
        </p:spPr>
        <p:txBody>
          <a:bodyPr/>
          <a:lstStyle/>
          <a:p>
            <a:pPr lvl="0" fontAlgn="base"/>
            <a:endParaRPr lang="hr-HR" b="1" dirty="0" smtClean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lvl="0" fontAlgn="base"/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proces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poopćavanja vrijednosti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ne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prolazi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jednostavno:</a:t>
            </a:r>
          </a:p>
          <a:p>
            <a:pPr lvl="0" fontAlgn="base"/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lvl="0" indent="0" fontAlgn="base">
              <a:buNone/>
            </a:pP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=&gt; otpor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grupa koje poštuju samo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vlastite specifične vrijednosne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sisteme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109061"/>
            <a:ext cx="4716081" cy="24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7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6828464" cy="584892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Parsons razlikuje tri najšire evolucijske faze: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primitivnu, prijelaznu i modernu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 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- najbitniji razvoj u tranziciji od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primitivne faze prema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prijelaznoj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je    	- </a:t>
            </a:r>
            <a:r>
              <a:rPr lang="hr-HR" b="1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razvoj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jezika </a:t>
            </a:r>
            <a:r>
              <a:rPr lang="hr-HR" b="1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(pismo)</a:t>
            </a: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 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za razvoj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u pomaku prijelaznih prema modernim društvima </a:t>
            </a:r>
            <a:endParaRPr lang="hr-HR" b="1" dirty="0" smtClean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i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	- institucionalizirani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kodovi normativnog poretka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ili </a:t>
            </a:r>
            <a:r>
              <a:rPr lang="hr-HR" b="1" i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zakoni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40B9F-E27E-419E-B288-856C57BC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038880"/>
            <a:ext cx="4718713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6828464" cy="627298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ne postoji opći proces koji utječe na sva društva podjednako: </a:t>
            </a:r>
            <a:endParaRPr lang="hr-HR" b="1" dirty="0" smtClean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endParaRPr lang="hr-HR" b="1" dirty="0" smtClean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	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- neka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društva mogu ubrzati evoluciju </a:t>
            </a:r>
            <a:endParaRPr lang="hr-HR" b="1" dirty="0" smtClean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b="1" dirty="0" smtClean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	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- dok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druga mogu biti toliko zaokupljena svojim unutarnjim konfliktima ili drugim hendikepima da proces evolucije mogu ne samo usporiti nego ga i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onemogućiti</a:t>
            </a:r>
          </a:p>
          <a:p>
            <a:pPr marL="0" indent="0">
              <a:buNone/>
            </a:pP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109061"/>
            <a:ext cx="4716081" cy="24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6828464" cy="62729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 smtClean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	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poseban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interes za ova društva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=&gt; </a:t>
            </a: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vjeruje ako se jednom dogodi poremećaj, društvo će slijediti opći evolucijski </a:t>
            </a:r>
            <a:r>
              <a:rPr lang="hr-HR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model</a:t>
            </a:r>
          </a:p>
          <a:p>
            <a:pPr>
              <a:buFontTx/>
              <a:buChar char="-"/>
            </a:pPr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hr-HR" b="1">
                <a:solidFill>
                  <a:schemeClr val="accent5"/>
                </a:solidFill>
                <a:latin typeface="Bookman Old Style" panose="02050604050505020204" pitchFamily="18" charset="0"/>
              </a:rPr>
              <a:t>pretpostavlja da sa razvitkom društva postupno raste i njegova sposobnost suočavanja s problemima 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39" y="2109061"/>
            <a:ext cx="4716081" cy="24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9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688258"/>
            <a:ext cx="11763192" cy="5848923"/>
          </a:xfrm>
        </p:spPr>
        <p:txBody>
          <a:bodyPr/>
          <a:lstStyle/>
          <a:p>
            <a:endParaRPr lang="hr-HR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- kategoriziran kao konzervativan sociološki teoretičar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E340AF8-615C-45E9-A432-CC7943CE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b="6803"/>
          <a:stretch/>
        </p:blipFill>
        <p:spPr>
          <a:xfrm>
            <a:off x="2602657" y="2948473"/>
            <a:ext cx="5954639" cy="39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3946" y="669925"/>
            <a:ext cx="5428054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Hvala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pozornosti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!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089" y="2639870"/>
            <a:ext cx="5687293" cy="29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2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Struktura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42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Ukupni zbroj </a:t>
            </a:r>
            <a:r>
              <a:rPr lang="hr-HR" altLang="sr-Latn-RS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društvenih odnosa </a:t>
            </a: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kojima upravljaju norme</a:t>
            </a:r>
          </a:p>
          <a:p>
            <a:pPr>
              <a:buFontTx/>
              <a:buChar char="-"/>
            </a:pP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Odnosi među članovima uspostavljeni:</a:t>
            </a:r>
          </a:p>
          <a:p>
            <a:pPr marL="0" indent="0">
              <a:buNone/>
            </a:pP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vrijednostima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normama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391591"/>
            <a:ext cx="396240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Funkcija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Kako struktura djeluje?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Odnosi među dijelovima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Odnosi dijelova i cjeline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- funkcija = učinak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63" y="1406446"/>
            <a:ext cx="5524699" cy="34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4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293806"/>
            <a:ext cx="10515600" cy="1325563"/>
          </a:xfrm>
        </p:spPr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Vrijednosni konsenzus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2099990"/>
            <a:ext cx="5815148" cy="4351338"/>
          </a:xfrm>
        </p:spPr>
        <p:txBody>
          <a:bodyPr>
            <a:normAutofit fontScale="77500" lnSpcReduction="20000"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osnova integracije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zajedničke vrijednosti i ciljevi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slaganje oko normi i načina postizanja ciljeva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služi očuvanju društvene stabilnosti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funkcionalni preduvjeti – osnovne pretpostavke osiguravanja opstanka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59" y="2704147"/>
            <a:ext cx="4627245" cy="24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6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81149" y="391887"/>
            <a:ext cx="7869749" cy="577564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r-HR" altLang="sr-Latn-RS" sz="3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Bronislaw Malinowski</a:t>
            </a:r>
          </a:p>
          <a:p>
            <a:pPr marL="0" indent="0" eaLnBrk="1" hangingPunct="1">
              <a:buFontTx/>
              <a:buNone/>
            </a:pPr>
            <a:endParaRPr lang="hr-HR" altLang="sr-Latn-RS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hr-HR" altLang="sr-Latn-RS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Potrebe sistema proistječu iz potreba ličnosti.</a:t>
            </a:r>
          </a:p>
          <a:p>
            <a:pPr marL="0" indent="0" eaLnBrk="1" hangingPunct="1">
              <a:buFontTx/>
              <a:buNone/>
            </a:pPr>
            <a:endParaRPr lang="hr-HR" altLang="sr-Latn-RS" sz="32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altLang="sr-Latn-RS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„Ako ljudi imaju potrebe koje potječu iz njihovog fizičkog i psihičkog ustroja,  te su potrebe osnova na kojoj se razvijaju društveni sistemi.”</a:t>
            </a:r>
          </a:p>
          <a:p>
            <a:pPr marL="0" indent="0" eaLnBrk="1" hangingPunct="1">
              <a:buFontTx/>
              <a:buNone/>
            </a:pPr>
            <a:endParaRPr lang="hr-HR" altLang="sr-Latn-R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334F0-D19C-463B-B5A9-51F6611A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362" y="1355661"/>
            <a:ext cx="2892489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8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7" y="373223"/>
            <a:ext cx="5824199" cy="637280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Terenski rad na Trobriandskim otocima uz obalu Nove Gvineje.</a:t>
            </a:r>
          </a:p>
          <a:p>
            <a:pPr marL="0" indent="0">
              <a:lnSpc>
                <a:spcPct val="160000"/>
              </a:lnSpc>
              <a:buNone/>
            </a:pP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Religija jača društvene norme i vrijednosti i promiče solidarnost (posebno u rubnim i stresnim životnim situacijama koje ugrožavaju društvenu stabilnost).</a:t>
            </a:r>
          </a:p>
          <a:p>
            <a:pPr marL="0" indent="0">
              <a:lnSpc>
                <a:spcPct val="160000"/>
              </a:lnSpc>
              <a:buNone/>
            </a:pP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Specifične ceremonije: rođenje, inicijacija, </a:t>
            </a:r>
            <a:r>
              <a:rPr lang="hr-HR" altLang="sr-Latn-RS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zajednička opasnost, smrt...</a:t>
            </a: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653" y="3863105"/>
            <a:ext cx="5571050" cy="2621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744018-F14E-4A4F-AA44-C4B767789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98" y="373224"/>
            <a:ext cx="3885161" cy="28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outdoor, house&#10;&#10;Description automatically generated">
            <a:extLst>
              <a:ext uri="{FF2B5EF4-FFF2-40B4-BE49-F238E27FC236}">
                <a16:creationId xmlns:a16="http://schemas.microsoft.com/office/drawing/2014/main" id="{AB8AAAAF-B189-4B6C-B38E-89587CF27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1B1210-7F36-4FDA-98B2-9EF569183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3" name="Picture 2" descr="A group of me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13A594DF-DB40-4023-8D25-F995608D13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50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8" name="Picture 5" descr="A group of huts in a forest&#10;&#10;Description automatically generated with low confidence">
            <a:extLst>
              <a:ext uri="{FF2B5EF4-FFF2-40B4-BE49-F238E27FC236}">
                <a16:creationId xmlns:a16="http://schemas.microsoft.com/office/drawing/2014/main" id="{7353C58F-8CBC-4E90-9337-378695926C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4" b="18200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AAD41-39A3-41D0-BE99-2538FF252060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080808"/>
                </a:solidFill>
                <a:latin typeface="Bookman Old Style" panose="02050604050505020204" pitchFamily="18" charset="0"/>
                <a:ea typeface="+mj-ea"/>
                <a:cs typeface="+mj-cs"/>
              </a:rPr>
              <a:t>TROBRIANDSKO PLEME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3A45-311B-4A13-A727-AC4D93FB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2407298"/>
            <a:ext cx="9537441" cy="1289472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Bookman Old Style" panose="02050604050505020204" pitchFamily="18" charset="0"/>
                <a:hlinkClick r:id="rId2"/>
              </a:rPr>
              <a:t/>
            </a:r>
            <a:br>
              <a:rPr lang="hr-HR" sz="2500" dirty="0">
                <a:latin typeface="Bookman Old Style" panose="02050604050505020204" pitchFamily="18" charset="0"/>
                <a:hlinkClick r:id="rId2"/>
              </a:rPr>
            </a:br>
            <a:r>
              <a:rPr lang="hr-HR" sz="2500" dirty="0">
                <a:latin typeface="Bookman Old Style" panose="02050604050505020204" pitchFamily="18" charset="0"/>
                <a:hlinkClick r:id="rId2"/>
              </a:rPr>
              <a:t>https://www.youtube.com/watch?v=LUXIv5Q0k8w&amp;t=91s</a:t>
            </a:r>
            <a:endParaRPr lang="hr-HR" sz="25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89E8D-BCA9-47F8-8BE9-38DED726FAF2}"/>
              </a:ext>
            </a:extLst>
          </p:cNvPr>
          <p:cNvSpPr txBox="1"/>
          <p:nvPr/>
        </p:nvSpPr>
        <p:spPr>
          <a:xfrm>
            <a:off x="483637" y="2211355"/>
            <a:ext cx="81456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Dokumentarac: 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Warriors of The Sea. The Magic of the Trobriand Islands | Tribes - Planet Doc Full Documentaries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923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802</Words>
  <Application>Microsoft Office PowerPoint</Application>
  <PresentationFormat>Widescreen</PresentationFormat>
  <Paragraphs>160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Bookman Old Style</vt:lpstr>
      <vt:lpstr>Calibri</vt:lpstr>
      <vt:lpstr>Calibri Light</vt:lpstr>
      <vt:lpstr>Symbol</vt:lpstr>
      <vt:lpstr>Times New Roman</vt:lpstr>
      <vt:lpstr>Office Theme</vt:lpstr>
      <vt:lpstr>Strukturalni funkcionalizam u sociologiji</vt:lpstr>
      <vt:lpstr>Teme</vt:lpstr>
      <vt:lpstr>Struktura</vt:lpstr>
      <vt:lpstr>Funkcija</vt:lpstr>
      <vt:lpstr>Vrijednosni konsenzus</vt:lpstr>
      <vt:lpstr>PowerPoint Presentation</vt:lpstr>
      <vt:lpstr>PowerPoint Presentation</vt:lpstr>
      <vt:lpstr>PowerPoint Presentation</vt:lpstr>
      <vt:lpstr> https://www.youtube.com/watch?v=LUXIv5Q0k8w&amp;t=91s</vt:lpstr>
      <vt:lpstr>Talcott Parsons (1902-1979)</vt:lpstr>
      <vt:lpstr>PowerPoint Presentation</vt:lpstr>
      <vt:lpstr>AGIL MODEL</vt:lpstr>
      <vt:lpstr>PowerPoint Presentation</vt:lpstr>
      <vt:lpstr>Kako je društveni poredak moguć? </vt:lpstr>
      <vt:lpstr>Društvena evolucija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Strukturalni funkcionalizam u sociologiji</dc:title>
  <dc:creator>Windows User</dc:creator>
  <cp:lastModifiedBy>renatomatic63@gmail.com</cp:lastModifiedBy>
  <cp:revision>28</cp:revision>
  <dcterms:created xsi:type="dcterms:W3CDTF">2020-04-13T18:32:15Z</dcterms:created>
  <dcterms:modified xsi:type="dcterms:W3CDTF">2024-04-22T11:22:18Z</dcterms:modified>
</cp:coreProperties>
</file>