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7" r:id="rId1"/>
  </p:sldMasterIdLst>
  <p:notesMasterIdLst>
    <p:notesMasterId r:id="rId21"/>
  </p:notesMasterIdLst>
  <p:sldIdLst>
    <p:sldId id="256" r:id="rId2"/>
    <p:sldId id="279" r:id="rId3"/>
    <p:sldId id="257" r:id="rId4"/>
    <p:sldId id="281" r:id="rId5"/>
    <p:sldId id="283" r:id="rId6"/>
    <p:sldId id="262" r:id="rId7"/>
    <p:sldId id="263" r:id="rId8"/>
    <p:sldId id="266" r:id="rId9"/>
    <p:sldId id="267" r:id="rId10"/>
    <p:sldId id="259" r:id="rId11"/>
    <p:sldId id="260" r:id="rId12"/>
    <p:sldId id="280" r:id="rId13"/>
    <p:sldId id="261" r:id="rId14"/>
    <p:sldId id="277" r:id="rId15"/>
    <p:sldId id="269" r:id="rId16"/>
    <p:sldId id="270" r:id="rId17"/>
    <p:sldId id="271" r:id="rId18"/>
    <p:sldId id="272" r:id="rId19"/>
    <p:sldId id="278" r:id="rId20"/>
  </p:sldIdLst>
  <p:sldSz cx="9144000" cy="6858000" type="screen4x3"/>
  <p:notesSz cx="6858000" cy="9144000"/>
  <p:defaultTextStyle>
    <a:defPPr>
      <a:defRPr lang="hr-H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Palatino Linotype" panose="0204050205050503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FF0000"/>
    <a:srgbClr val="A500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4" autoAdjust="0"/>
    <p:restoredTop sz="86364" autoAdjust="0"/>
  </p:normalViewPr>
  <p:slideViewPr>
    <p:cSldViewPr>
      <p:cViewPr varScale="1">
        <p:scale>
          <a:sx n="63" d="100"/>
          <a:sy n="63" d="100"/>
        </p:scale>
        <p:origin x="84" y="60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792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83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 noProof="0"/>
              <a:t>Click to edit Master text styles</a:t>
            </a:r>
          </a:p>
          <a:p>
            <a:pPr lvl="1"/>
            <a:r>
              <a:rPr lang="hr-HR" altLang="sr-Latn-RS" noProof="0"/>
              <a:t>Second level</a:t>
            </a:r>
          </a:p>
          <a:p>
            <a:pPr lvl="2"/>
            <a:r>
              <a:rPr lang="hr-HR" altLang="sr-Latn-RS" noProof="0"/>
              <a:t>Third level</a:t>
            </a:r>
          </a:p>
          <a:p>
            <a:pPr lvl="3"/>
            <a:r>
              <a:rPr lang="hr-HR" altLang="sr-Latn-RS" noProof="0"/>
              <a:t>Fourth level</a:t>
            </a:r>
          </a:p>
          <a:p>
            <a:pPr lvl="4"/>
            <a:r>
              <a:rPr lang="hr-HR" altLang="sr-Latn-RS" noProof="0"/>
              <a:t>Fifth level</a:t>
            </a:r>
          </a:p>
        </p:txBody>
      </p:sp>
      <p:sp>
        <p:nvSpPr>
          <p:cNvPr id="583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83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</a:defRPr>
            </a:lvl1pPr>
          </a:lstStyle>
          <a:p>
            <a:fld id="{90FD8EF3-A765-44EC-AFF9-6BBE61073D9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F4B1326-E3ED-4C4C-87CE-2A59F248D6A9}" type="slidenum">
              <a:rPr lang="hr-HR" altLang="sr-Latn-RS"/>
              <a:pPr eaLnBrk="1" hangingPunct="1">
                <a:spcBef>
                  <a:spcPct val="0"/>
                </a:spcBef>
              </a:pPr>
              <a:t>1</a:t>
            </a:fld>
            <a:endParaRPr lang="hr-HR" altLang="sr-Latn-R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6663B8C-5083-4125-B0AD-6EAE9F276DDB}" type="slidenum">
              <a:rPr lang="hr-HR" altLang="sr-Latn-RS"/>
              <a:pPr eaLnBrk="1" hangingPunct="1">
                <a:spcBef>
                  <a:spcPct val="0"/>
                </a:spcBef>
              </a:pPr>
              <a:t>13</a:t>
            </a:fld>
            <a:endParaRPr lang="hr-HR" altLang="sr-Latn-R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C9291B-3748-4524-A002-05D38EA7EF09}" type="slidenum">
              <a:rPr lang="hr-HR" altLang="sr-Latn-RS"/>
              <a:pPr eaLnBrk="1" hangingPunct="1">
                <a:spcBef>
                  <a:spcPct val="0"/>
                </a:spcBef>
              </a:pPr>
              <a:t>14</a:t>
            </a:fld>
            <a:endParaRPr lang="hr-HR" altLang="sr-Latn-RS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1B33C5B-7BAE-48FD-9A2A-CB909295CE7C}" type="slidenum">
              <a:rPr lang="hr-HR" altLang="sr-Latn-RS"/>
              <a:pPr eaLnBrk="1" hangingPunct="1">
                <a:spcBef>
                  <a:spcPct val="0"/>
                </a:spcBef>
              </a:pPr>
              <a:t>15</a:t>
            </a:fld>
            <a:endParaRPr lang="hr-HR" altLang="sr-Latn-RS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7900A92-30CB-49C6-91C8-385F102DE987}" type="slidenum">
              <a:rPr lang="hr-HR" altLang="sr-Latn-RS"/>
              <a:pPr eaLnBrk="1" hangingPunct="1">
                <a:spcBef>
                  <a:spcPct val="0"/>
                </a:spcBef>
              </a:pPr>
              <a:t>16</a:t>
            </a:fld>
            <a:endParaRPr lang="hr-HR" altLang="sr-Latn-RS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AF7E0FB-1256-4A54-9705-6B09F1419C7D}" type="slidenum">
              <a:rPr lang="hr-HR" altLang="sr-Latn-RS"/>
              <a:pPr eaLnBrk="1" hangingPunct="1">
                <a:spcBef>
                  <a:spcPct val="0"/>
                </a:spcBef>
              </a:pPr>
              <a:t>17</a:t>
            </a:fld>
            <a:endParaRPr lang="hr-HR" altLang="sr-Latn-RS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1D973F-1AD6-4684-ACBD-5A3C879D2121}" type="slidenum">
              <a:rPr lang="hr-HR" altLang="sr-Latn-RS"/>
              <a:pPr eaLnBrk="1" hangingPunct="1">
                <a:spcBef>
                  <a:spcPct val="0"/>
                </a:spcBef>
              </a:pPr>
              <a:t>18</a:t>
            </a:fld>
            <a:endParaRPr lang="hr-HR" altLang="sr-Latn-RS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7F1518E-AF1C-4F4E-8804-5AAB712339F5}" type="slidenum">
              <a:rPr lang="hr-HR" altLang="sr-Latn-RS"/>
              <a:pPr eaLnBrk="1" hangingPunct="1">
                <a:spcBef>
                  <a:spcPct val="0"/>
                </a:spcBef>
              </a:pPr>
              <a:t>19</a:t>
            </a:fld>
            <a:endParaRPr lang="hr-HR" altLang="sr-Latn-RS"/>
          </a:p>
        </p:txBody>
      </p:sp>
      <p:sp>
        <p:nvSpPr>
          <p:cNvPr id="481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CBF9DC5-DA93-4188-8E77-0975D0B7D0E9}" type="slidenum">
              <a:rPr lang="hr-HR" altLang="sr-Latn-RS"/>
              <a:pPr eaLnBrk="1" hangingPunct="1">
                <a:spcBef>
                  <a:spcPct val="0"/>
                </a:spcBef>
              </a:pPr>
              <a:t>3</a:t>
            </a:fld>
            <a:endParaRPr lang="hr-HR" altLang="sr-Latn-R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>
            <a:extLst>
              <a:ext uri="{FF2B5EF4-FFF2-40B4-BE49-F238E27FC236}">
                <a16:creationId xmlns:a16="http://schemas.microsoft.com/office/drawing/2014/main" id="{1AB442BD-FE24-493D-B5F3-68EB811C33F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9pPr>
          </a:lstStyle>
          <a:p>
            <a:pPr eaLnBrk="1" hangingPunct="1"/>
            <a:fld id="{3C8F80FB-91EB-4B2B-9B20-1D1B23E1BDFC}" type="slidenum">
              <a:rPr lang="hr-HR" altLang="en-US" sz="1200">
                <a:latin typeface="Arial" panose="020B0604020202020204" pitchFamily="34" charset="0"/>
              </a:rPr>
              <a:pPr eaLnBrk="1" hangingPunct="1"/>
              <a:t>5</a:t>
            </a:fld>
            <a:endParaRPr lang="hr-HR" altLang="en-US" sz="1200">
              <a:latin typeface="Arial" panose="020B0604020202020204" pitchFamily="34" charset="0"/>
            </a:endParaRPr>
          </a:p>
        </p:txBody>
      </p:sp>
      <p:sp>
        <p:nvSpPr>
          <p:cNvPr id="41987" name="Rectangle 2">
            <a:extLst>
              <a:ext uri="{FF2B5EF4-FFF2-40B4-BE49-F238E27FC236}">
                <a16:creationId xmlns:a16="http://schemas.microsoft.com/office/drawing/2014/main" id="{BED54355-38D9-4365-8FF4-ED57A4EF368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>
            <a:extLst>
              <a:ext uri="{FF2B5EF4-FFF2-40B4-BE49-F238E27FC236}">
                <a16:creationId xmlns:a16="http://schemas.microsoft.com/office/drawing/2014/main" id="{6F483DEA-4CD4-4A0C-B2B1-04C7C8300D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en-US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03725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5C59F76-F016-4C12-AA36-B0B4751484EA}" type="slidenum">
              <a:rPr lang="hr-HR" altLang="sr-Latn-RS"/>
              <a:pPr eaLnBrk="1" hangingPunct="1">
                <a:spcBef>
                  <a:spcPct val="0"/>
                </a:spcBef>
              </a:pPr>
              <a:t>6</a:t>
            </a:fld>
            <a:endParaRPr lang="hr-HR" altLang="sr-Latn-R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062117-5D3F-452C-97EC-B31FE7B9C6AB}" type="slidenum">
              <a:rPr lang="hr-HR" altLang="sr-Latn-RS"/>
              <a:pPr eaLnBrk="1" hangingPunct="1">
                <a:spcBef>
                  <a:spcPct val="0"/>
                </a:spcBef>
              </a:pPr>
              <a:t>7</a:t>
            </a:fld>
            <a:endParaRPr lang="hr-HR" altLang="sr-Latn-R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538AE87-D289-4270-A8DA-F52055730D7C}" type="slidenum">
              <a:rPr lang="hr-HR" altLang="sr-Latn-RS"/>
              <a:pPr eaLnBrk="1" hangingPunct="1">
                <a:spcBef>
                  <a:spcPct val="0"/>
                </a:spcBef>
              </a:pPr>
              <a:t>8</a:t>
            </a:fld>
            <a:endParaRPr lang="hr-HR" altLang="sr-Latn-R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63C9CE8-20DD-481E-9FA3-A57D8CE9AB3A}" type="slidenum">
              <a:rPr lang="hr-HR" altLang="sr-Latn-RS"/>
              <a:pPr eaLnBrk="1" hangingPunct="1">
                <a:spcBef>
                  <a:spcPct val="0"/>
                </a:spcBef>
              </a:pPr>
              <a:t>9</a:t>
            </a:fld>
            <a:endParaRPr lang="hr-HR" altLang="sr-Latn-RS"/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440A284-6650-4160-8006-513B29E4E7AB}" type="slidenum">
              <a:rPr lang="hr-HR" altLang="sr-Latn-RS"/>
              <a:pPr eaLnBrk="1" hangingPunct="1">
                <a:spcBef>
                  <a:spcPct val="0"/>
                </a:spcBef>
              </a:pPr>
              <a:t>10</a:t>
            </a:fld>
            <a:endParaRPr lang="hr-HR" altLang="sr-Latn-RS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F0DC8F1-D447-4183-8C50-F43379A1E49C}" type="slidenum">
              <a:rPr lang="hr-HR" altLang="sr-Latn-RS"/>
              <a:pPr eaLnBrk="1" hangingPunct="1">
                <a:spcBef>
                  <a:spcPct val="0"/>
                </a:spcBef>
              </a:pPr>
              <a:t>11</a:t>
            </a:fld>
            <a:endParaRPr lang="hr-HR" altLang="sr-Latn-RS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GB" altLang="sr-Latn-RS">
              <a:latin typeface="Arial" panose="020B060402020202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>
            <a:spLocks/>
          </p:cNvSpPr>
          <p:nvPr/>
        </p:nvSpPr>
        <p:spPr bwMode="auto">
          <a:xfrm>
            <a:off x="285750" y="2803525"/>
            <a:ext cx="1588" cy="3035300"/>
          </a:xfrm>
          <a:custGeom>
            <a:avLst/>
            <a:gdLst>
              <a:gd name="T0" fmla="*/ 0 w 1588"/>
              <a:gd name="T1" fmla="*/ 0 h 1912"/>
              <a:gd name="T2" fmla="*/ 0 w 1588"/>
              <a:gd name="T3" fmla="*/ 15120938 h 1912"/>
              <a:gd name="T4" fmla="*/ 0 w 1588"/>
              <a:gd name="T5" fmla="*/ 15120938 h 1912"/>
              <a:gd name="T6" fmla="*/ 0 w 1588"/>
              <a:gd name="T7" fmla="*/ 151209375 h 1912"/>
              <a:gd name="T8" fmla="*/ 0 w 1588"/>
              <a:gd name="T9" fmla="*/ 2147483647 h 1912"/>
              <a:gd name="T10" fmla="*/ 0 w 1588"/>
              <a:gd name="T11" fmla="*/ 2147483647 h 1912"/>
              <a:gd name="T12" fmla="*/ 0 w 1588"/>
              <a:gd name="T13" fmla="*/ 0 h 1912"/>
              <a:gd name="T14" fmla="*/ 0 w 1588"/>
              <a:gd name="T15" fmla="*/ 0 h 1912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1588" h="1912">
                <a:moveTo>
                  <a:pt x="0" y="0"/>
                </a:moveTo>
                <a:lnTo>
                  <a:pt x="0" y="6"/>
                </a:lnTo>
                <a:lnTo>
                  <a:pt x="0" y="60"/>
                </a:lnTo>
                <a:lnTo>
                  <a:pt x="0" y="1912"/>
                </a:lnTo>
                <a:lnTo>
                  <a:pt x="0" y="0"/>
                </a:lnTo>
                <a:close/>
              </a:path>
            </a:pathLst>
          </a:custGeom>
          <a:solidFill>
            <a:srgbClr val="6BBA27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hr-HR"/>
          </a:p>
        </p:txBody>
      </p:sp>
      <p:sp>
        <p:nvSpPr>
          <p:cNvPr id="55298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997075"/>
            <a:ext cx="7772400" cy="1431925"/>
          </a:xfrm>
        </p:spPr>
        <p:txBody>
          <a:bodyPr anchor="b" anchorCtr="1"/>
          <a:lstStyle>
            <a:lvl1pPr algn="ctr">
              <a:defRPr/>
            </a:lvl1pPr>
          </a:lstStyle>
          <a:p>
            <a:pPr lvl="0"/>
            <a:r>
              <a:rPr lang="hr-HR" altLang="sr-Latn-RS" noProof="0"/>
              <a:t>Click to edit Master title style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hr-HR" altLang="sr-Latn-RS" noProof="0"/>
              <a:t>Click to edit Master subtitle style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3CD829A-E4B5-44A7-8A76-57C90AFE64FB}" type="slidenum">
              <a:rPr lang="hr-HR" altLang="sr-Latn-RS"/>
              <a:pPr/>
              <a:t>‹#›</a:t>
            </a:fld>
            <a:endParaRPr lang="hr-HR" altLang="sr-Latn-R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46574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551928D-B5EA-4B14-A028-F98ED6D21DD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0409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92100"/>
            <a:ext cx="2057400" cy="57277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92100"/>
            <a:ext cx="6019800" cy="57277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DCECD18-F36E-478F-AF12-653E4E0122A7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621531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040133B-3FCD-4293-8A2F-0604DB9E6164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2412155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B0A072-31CC-4322-8A15-5F3ACD660E96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284177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050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D90361-1A91-46DA-9ACE-7467E9E2C953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838245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6F111C2-DFFD-4BA2-85AE-E9F1812A3041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767154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E81D848-A64C-4806-8CF8-85B35FA37AF2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884965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B89365-C092-40E7-94BB-40FD300EDB8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3647667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49985D-CE16-4D1F-BC1D-D4BC28BC429F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2114167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hr-H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BC0786E-F7D1-48CA-B6E9-0C262B4418D9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  <p:extLst>
      <p:ext uri="{BB962C8B-B14F-4D97-AF65-F5344CB8AC3E}">
        <p14:creationId xmlns:p14="http://schemas.microsoft.com/office/powerpoint/2010/main" val="1521047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2100"/>
            <a:ext cx="8229600" cy="1384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title style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05000"/>
            <a:ext cx="8229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r-HR" altLang="sr-Latn-RS"/>
              <a:t>Click to edit Master text styles</a:t>
            </a:r>
          </a:p>
          <a:p>
            <a:pPr lvl="1"/>
            <a:r>
              <a:rPr lang="hr-HR" altLang="sr-Latn-RS"/>
              <a:t>Second level</a:t>
            </a:r>
          </a:p>
          <a:p>
            <a:pPr lvl="2"/>
            <a:r>
              <a:rPr lang="hr-HR" altLang="sr-Latn-RS"/>
              <a:t>Third level</a:t>
            </a:r>
          </a:p>
          <a:p>
            <a:pPr lvl="3"/>
            <a:r>
              <a:rPr lang="hr-HR" altLang="sr-Latn-RS"/>
              <a:t>Fourth level</a:t>
            </a:r>
          </a:p>
          <a:p>
            <a:pPr lvl="4"/>
            <a:r>
              <a:rPr lang="hr-HR" altLang="sr-Latn-RS"/>
              <a:t>Fifth level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defRPr>
            </a:lvl1pPr>
          </a:lstStyle>
          <a:p>
            <a:pPr>
              <a:defRPr/>
            </a:pPr>
            <a:endParaRPr lang="hr-HR" altLang="sr-Latn-RS"/>
          </a:p>
        </p:txBody>
      </p:sp>
      <p:sp>
        <p:nvSpPr>
          <p:cNvPr id="542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anose="020B0604020202020204" pitchFamily="34" charset="0"/>
              </a:defRPr>
            </a:lvl1pPr>
          </a:lstStyle>
          <a:p>
            <a:fld id="{E2A244D2-48B6-4397-ADE4-038A1E011BE0}" type="slidenum">
              <a:rPr lang="hr-HR" altLang="sr-Latn-RS"/>
              <a:pPr/>
              <a:t>‹#›</a:t>
            </a:fld>
            <a:endParaRPr lang="hr-HR" altLang="sr-Latn-R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32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12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Tahoma" panose="020B0604030504040204" pitchFamily="34" charset="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anose="05000000000000000000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v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4114800" cy="1384300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Palatino Linotype" pitchFamily="18" charset="0"/>
              </a:rPr>
              <a:t>RIMSKA </a:t>
            </a:r>
            <a:b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Palatino Linotype" pitchFamily="18" charset="0"/>
              </a:rPr>
            </a:br>
            <a:r>
              <a:rPr lang="hr-HR" altLang="sr-Latn-RS" dirty="0">
                <a:solidFill>
                  <a:schemeClr val="tx2">
                    <a:lumMod val="10000"/>
                  </a:schemeClr>
                </a:solidFill>
                <a:latin typeface="Palatino Linotype" pitchFamily="18" charset="0"/>
              </a:rPr>
              <a:t>RELIGIJA</a:t>
            </a:r>
          </a:p>
        </p:txBody>
      </p:sp>
      <p:pic>
        <p:nvPicPr>
          <p:cNvPr id="307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404813"/>
            <a:ext cx="4378325" cy="581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2987675" y="6224588"/>
            <a:ext cx="5891213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hr-HR" altLang="en-US" sz="1200">
                <a:latin typeface="Palatino Linotype" panose="02040502050505030304" pitchFamily="18" charset="0"/>
              </a:rPr>
              <a:t>http://en.wikipedia.org/wiki/Religion_in_ancient_Rome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0"/>
            <a:ext cx="8218487" cy="90872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POSVEĆENA MJESTA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052736"/>
            <a:ext cx="9144000" cy="5616624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latin typeface="Palatino Linotype" panose="02040502050505030304" pitchFamily="18" charset="0"/>
              </a:rPr>
              <a:t>Sveto se mjesto zove </a:t>
            </a:r>
            <a:r>
              <a:rPr lang="hr-HR" altLang="sr-Latn-RS" sz="2800" i="1" dirty="0">
                <a:latin typeface="Palatino Linotype" panose="02040502050505030304" pitchFamily="18" charset="0"/>
              </a:rPr>
              <a:t>fanum </a:t>
            </a:r>
            <a:r>
              <a:rPr lang="hr-HR" altLang="sr-Latn-RS" sz="2800" dirty="0">
                <a:latin typeface="Palatino Linotype" panose="02040502050505030304" pitchFamily="18" charset="0"/>
              </a:rPr>
              <a:t>(za razliku od: </a:t>
            </a:r>
            <a:r>
              <a:rPr lang="hr-HR" altLang="sr-Latn-RS" sz="2800" i="1" dirty="0">
                <a:latin typeface="Palatino Linotype" panose="02040502050505030304" pitchFamily="18" charset="0"/>
              </a:rPr>
              <a:t>profanum</a:t>
            </a:r>
            <a:r>
              <a:rPr lang="hr-HR" altLang="sr-Latn-RS" sz="2800" dirty="0">
                <a:latin typeface="Palatino Linotype" panose="02040502050505030304" pitchFamily="18" charset="0"/>
              </a:rPr>
              <a:t>)</a:t>
            </a:r>
          </a:p>
          <a:p>
            <a:pPr eaLnBrk="1" hangingPunct="1"/>
            <a:r>
              <a:rPr lang="hr-HR" altLang="sr-Latn-RS" sz="2800" dirty="0">
                <a:latin typeface="Palatino Linotype" panose="02040502050505030304" pitchFamily="18" charset="0"/>
              </a:rPr>
              <a:t>Nastaju proglasom svećenika ili božjom intervencijom</a:t>
            </a:r>
          </a:p>
          <a:p>
            <a:pPr lvl="1" eaLnBrk="1" hangingPunct="1"/>
            <a:r>
              <a:rPr lang="hr-HR" altLang="sr-Latn-RS" dirty="0">
                <a:latin typeface="Palatino Linotype" panose="02040502050505030304" pitchFamily="18" charset="0"/>
              </a:rPr>
              <a:t>gajevi, žrtvenici, svetišta i zgrade za bogoslužje (čišćenje i žrtvovanje)</a:t>
            </a:r>
          </a:p>
          <a:p>
            <a:pPr lvl="1" eaLnBrk="1" hangingPunct="1"/>
            <a:r>
              <a:rPr lang="hr-HR" altLang="sr-Latn-RS" i="1" dirty="0">
                <a:latin typeface="Palatino Linotype" panose="02040502050505030304" pitchFamily="18" charset="0"/>
              </a:rPr>
              <a:t>bidental </a:t>
            </a:r>
            <a:r>
              <a:rPr lang="hr-HR" altLang="sr-Latn-RS" dirty="0">
                <a:latin typeface="Palatino Linotype" panose="02040502050505030304" pitchFamily="18" charset="0"/>
              </a:rPr>
              <a:t>= mjesto gdje je udarila munja</a:t>
            </a:r>
          </a:p>
          <a:p>
            <a:pPr lvl="1" eaLnBrk="1" hangingPunct="1"/>
            <a:r>
              <a:rPr lang="hr-HR" altLang="sr-Latn-RS" i="1" dirty="0">
                <a:latin typeface="Palatino Linotype" panose="02040502050505030304" pitchFamily="18" charset="0"/>
              </a:rPr>
              <a:t>templum</a:t>
            </a:r>
            <a:r>
              <a:rPr lang="hr-HR" altLang="sr-Latn-RS" dirty="0">
                <a:latin typeface="Palatino Linotype" panose="02040502050505030304" pitchFamily="18" charset="0"/>
              </a:rPr>
              <a:t> = mjesto kvadratnog oblika određeno za motrenje ptica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Palatino Linotype" panose="02040502050505030304" pitchFamily="18" charset="0"/>
              </a:rPr>
              <a:t>Hram</a:t>
            </a:r>
          </a:p>
          <a:p>
            <a:pPr lvl="2" eaLnBrk="1" hangingPunct="1">
              <a:defRPr/>
            </a:pPr>
            <a:r>
              <a:rPr lang="hr-HR" altLang="sr-Latn-RS" dirty="0">
                <a:latin typeface="Palatino Linotype" panose="02040502050505030304" pitchFamily="18" charset="0"/>
              </a:rPr>
              <a:t>Ulaze samo svećenici, žrtvenici su ispred</a:t>
            </a:r>
          </a:p>
          <a:p>
            <a:pPr lvl="2" eaLnBrk="1" hangingPunct="1">
              <a:defRPr/>
            </a:pPr>
            <a:r>
              <a:rPr lang="hr-HR" altLang="sr-Latn-RS" dirty="0">
                <a:latin typeface="Palatino Linotype" panose="02040502050505030304" pitchFamily="18" charset="0"/>
              </a:rPr>
              <a:t>Unutra su darovi i </a:t>
            </a:r>
            <a:r>
              <a:rPr lang="hr-HR" altLang="sr-Latn-RS" i="1" dirty="0">
                <a:latin typeface="Palatino Linotype" pitchFamily="18" charset="0"/>
              </a:rPr>
              <a:t>instrumenta</a:t>
            </a:r>
            <a:r>
              <a:rPr lang="hr-HR" altLang="sr-Latn-RS" dirty="0">
                <a:latin typeface="Palatino Linotype" pitchFamily="18" charset="0"/>
              </a:rPr>
              <a:t> (</a:t>
            </a:r>
            <a:r>
              <a:rPr lang="hr-HR" altLang="sr-Latn-RS" sz="2400" dirty="0">
                <a:latin typeface="Palatino Linotype" pitchFamily="18" charset="0"/>
              </a:rPr>
              <a:t>oltari, noževi, stolovi za nepaljenice, ...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28739" y="3573016"/>
            <a:ext cx="3915261" cy="2936446"/>
          </a:xfrm>
          <a:prstGeom prst="rect">
            <a:avLst/>
          </a:prstGeom>
          <a:noFill/>
          <a:ln>
            <a:noFill/>
          </a:ln>
          <a:effectLst>
            <a:softEdge rad="1778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4771539" cy="904652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altLang="sr-Latn-RS" sz="2000" dirty="0">
                <a:solidFill>
                  <a:schemeClr val="tx2">
                    <a:lumMod val="25000"/>
                  </a:schemeClr>
                </a:solidFill>
                <a:effectLst/>
                <a:latin typeface="Palatino Linotype" pitchFamily="18" charset="0"/>
              </a:rPr>
              <a:t>Saturnov i Portunov hram u Rimu</a:t>
            </a:r>
            <a:endParaRPr lang="hr-HR" altLang="sr-Latn-RS" sz="1600" dirty="0">
              <a:solidFill>
                <a:schemeClr val="tx2">
                  <a:lumMod val="25000"/>
                </a:schemeClr>
              </a:solidFill>
              <a:effectLst/>
              <a:latin typeface="Palatino Linotype" pitchFamily="18" charset="0"/>
            </a:endParaRPr>
          </a:p>
        </p:txBody>
      </p:sp>
      <p:sp>
        <p:nvSpPr>
          <p:cNvPr id="14342" name="TextBox 1"/>
          <p:cNvSpPr txBox="1">
            <a:spLocks noChangeArrowheads="1"/>
          </p:cNvSpPr>
          <p:nvPr/>
        </p:nvSpPr>
        <p:spPr bwMode="auto">
          <a:xfrm>
            <a:off x="4311650" y="6505575"/>
            <a:ext cx="47879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Palatino Linotype" panose="02040502050505030304" pitchFamily="18" charset="0"/>
              </a:defRPr>
            </a:lvl9pPr>
          </a:lstStyle>
          <a:p>
            <a:pPr algn="r" eaLnBrk="1" hangingPunct="1"/>
            <a:r>
              <a:rPr lang="en-GB" altLang="sr-Latn-RS" sz="1100">
                <a:solidFill>
                  <a:srgbClr val="CCECFF"/>
                </a:solidFill>
              </a:rPr>
              <a:t>http://ancient-roman-structures.wikispaces.com/Temple+of+Saturn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105937-14EA-43BA-9B77-DB9EEFA594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1126" y="1196752"/>
            <a:ext cx="4614188" cy="503630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  <a:softEdge rad="127000"/>
          </a:effectLst>
        </p:spPr>
      </p:pic>
      <p:sp>
        <p:nvSpPr>
          <p:cNvPr id="8" name="Rectangle 3">
            <a:extLst>
              <a:ext uri="{FF2B5EF4-FFF2-40B4-BE49-F238E27FC236}">
                <a16:creationId xmlns:a16="http://schemas.microsoft.com/office/drawing/2014/main" id="{333DD382-66A7-45E9-9DD3-1909A2A60C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69697" y="1325252"/>
            <a:ext cx="4471806" cy="21037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itchFamily="2" charset="2"/>
              <a:buChar char="v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1 = </a:t>
            </a: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trijem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2 = st</a:t>
            </a: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i</a:t>
            </a: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lobat, </a:t>
            </a: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baza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3 = </a:t>
            </a: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stup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4 = </a:t>
            </a: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k</a:t>
            </a: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apit</a:t>
            </a: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e</a:t>
            </a: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l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5 = ar</a:t>
            </a: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hi</a:t>
            </a: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trav </a:t>
            </a:r>
          </a:p>
          <a:p>
            <a:pPr marL="457200" lvl="1" indent="0" eaLnBrk="1" hangingPunct="1">
              <a:lnSpc>
                <a:spcPct val="90000"/>
              </a:lnSpc>
              <a:buNone/>
              <a:defRPr/>
            </a:pPr>
            <a:r>
              <a:rPr lang="hr-HR" altLang="sr-Latn-RS" sz="16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- iznad njega je friz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6 = zabat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  <a:cs typeface="Times New Roman" pitchFamily="18" charset="0"/>
              </a:rPr>
              <a:t>7 = </a:t>
            </a:r>
            <a:r>
              <a:rPr lang="hr-HR" altLang="sr-Latn-RS" sz="1800" kern="0" dirty="0">
                <a:solidFill>
                  <a:schemeClr val="accent6">
                    <a:lumMod val="40000"/>
                    <a:lumOff val="60000"/>
                  </a:schemeClr>
                </a:solidFill>
                <a:latin typeface="Bookman Old Style" panose="02050604050505020204" pitchFamily="18" charset="0"/>
              </a:rPr>
              <a:t>vijenac</a:t>
            </a:r>
            <a:endParaRPr lang="en-GB" altLang="sr-Latn-RS" kern="0" dirty="0">
              <a:solidFill>
                <a:schemeClr val="accent6">
                  <a:lumMod val="40000"/>
                  <a:lumOff val="60000"/>
                </a:schemeClr>
              </a:solidFill>
              <a:latin typeface="Bookman Old Style" panose="020506040505050202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0A6170-56AD-4CA6-B906-D2CCD9EC93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r-HR" sz="4400" dirty="0">
                <a:solidFill>
                  <a:schemeClr val="tx2"/>
                </a:solidFill>
                <a:effectLst>
                  <a:outerShdw blurRad="38100" dist="38100" dir="2700000" algn="tl" rotWithShape="0">
                    <a:srgbClr val="000000"/>
                  </a:outerShdw>
                </a:effectLst>
                <a:latin typeface="Palatino Linotype" panose="02040502050505030304" pitchFamily="18" charset="0"/>
              </a:rPr>
              <a:t>BOGOSLUŽJA</a:t>
            </a:r>
            <a:endParaRPr lang="en-GB" dirty="0">
              <a:latin typeface="Palatino Linotype" panose="02040502050505030304" pitchFamily="18" charset="0"/>
            </a:endParaRPr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A505909D-4E17-49E5-B1C6-4A53148F72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319" y="2573250"/>
            <a:ext cx="5668273" cy="4255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73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88640"/>
            <a:ext cx="8785225" cy="6364560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altLang="sr-Latn-RS" sz="3600" dirty="0">
                <a:solidFill>
                  <a:schemeClr val="tx2"/>
                </a:solidFill>
                <a:latin typeface="Palatino Linotype" pitchFamily="18" charset="0"/>
              </a:rPr>
              <a:t>Žrtva</a:t>
            </a:r>
            <a:endParaRPr lang="hr-HR" altLang="sr-Latn-RS" dirty="0">
              <a:solidFill>
                <a:schemeClr val="tx2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Žrtvena životinja mora biti: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bez mane i ne korištena za posao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okićena vijencima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muška za bogove, ženska za božice, tamna za podzemne bogove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mora dobrovoljno ići oltaru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Palatino Linotype" panose="02040502050505030304" pitchFamily="18" charset="0"/>
              </a:rPr>
              <a:t>Svi sudionici moraju biti očišćeni i u šutnji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svira frulač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Palatino Linotype" pitchFamily="18" charset="0"/>
              </a:rPr>
              <a:t>Životinja se prije udarca sjekirom pospe žrtvenim brašnom i vinom te se odreže nekoliko dlaka koje se spale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Beskrvne žrtve: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000" dirty="0">
                <a:latin typeface="Palatino Linotype" pitchFamily="18" charset="0"/>
              </a:rPr>
              <a:t>prvi plodovi, žrtveni kolači, jela, kad, mlijeko, vino, med, </a:t>
            </a:r>
            <a:r>
              <a:rPr lang="hr-HR" altLang="sr-Latn-RS" sz="2000" i="1" dirty="0">
                <a:latin typeface="Palatino Linotype" pitchFamily="18" charset="0"/>
              </a:rPr>
              <a:t>mola salsa</a:t>
            </a:r>
            <a:r>
              <a:rPr lang="hr-HR" altLang="sr-Latn-RS" sz="2000" dirty="0">
                <a:latin typeface="Palatino Linotype" pitchFamily="18" charset="0"/>
              </a:rPr>
              <a:t> (posoljena mljevena pšenica = žrtveno brašno)</a:t>
            </a:r>
            <a:r>
              <a:rPr lang="hr-HR" altLang="sr-Latn-RS" dirty="0">
                <a:latin typeface="Palatino Linotype" panose="02040502050505030304" pitchFamily="18" charset="0"/>
              </a:rP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8509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b="1" i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Suovetaurilia</a:t>
            </a:r>
            <a:endParaRPr lang="en-GB" altLang="sr-Latn-RS" b="1" i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435" name="Picture 4" descr="sca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200" y="1219200"/>
            <a:ext cx="8143875" cy="5426075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>
          <a:xfrm>
            <a:off x="611188" y="0"/>
            <a:ext cx="5040312" cy="1125538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Ostala bogoslužja</a:t>
            </a:r>
            <a:endParaRPr lang="en-GB" altLang="sr-Latn-RS" dirty="0">
              <a:latin typeface="Palatino Linotype" pitchFamily="18" charset="0"/>
            </a:endParaRP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125538"/>
            <a:ext cx="8736012" cy="573246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Palatino Linotype" panose="02040502050505030304" pitchFamily="18" charset="0"/>
              </a:rPr>
              <a:t>Molitvene svečanosti: one koje nešto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dirty="0">
                <a:latin typeface="Palatino Linotype" panose="02040502050505030304" pitchFamily="18" charset="0"/>
              </a:rPr>
              <a:t>traže i one koje zahvaljuju bogovima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i="1" dirty="0" err="1">
                <a:solidFill>
                  <a:schemeClr val="tx2"/>
                </a:solidFill>
                <a:latin typeface="Palatino Linotype" panose="02040502050505030304" pitchFamily="18" charset="0"/>
              </a:rPr>
              <a:t>Lectisternia</a:t>
            </a:r>
            <a:r>
              <a:rPr lang="hr-HR" altLang="sr-Latn-RS" sz="2800" dirty="0">
                <a:latin typeface="Palatino Linotype" panose="02040502050505030304" pitchFamily="18" charset="0"/>
              </a:rPr>
              <a:t> – gozbe na kojima kipovi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sz="2800" dirty="0">
                <a:latin typeface="Palatino Linotype" panose="02040502050505030304" pitchFamily="18" charset="0"/>
              </a:rPr>
              <a:t>bogova leže i objeduju (božice sjede)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i="1" dirty="0" err="1">
                <a:solidFill>
                  <a:schemeClr val="tx2"/>
                </a:solidFill>
                <a:latin typeface="Palatino Linotype" panose="02040502050505030304" pitchFamily="18" charset="0"/>
              </a:rPr>
              <a:t>Epula</a:t>
            </a:r>
            <a:r>
              <a:rPr lang="hr-HR" altLang="sr-Latn-RS" sz="2800" dirty="0">
                <a:latin typeface="Palatino Linotype" panose="02040502050505030304" pitchFamily="18" charset="0"/>
              </a:rPr>
              <a:t> – gozbe, tj. žrtve na kojima narod jede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i="1" dirty="0" err="1">
                <a:solidFill>
                  <a:schemeClr val="tx2"/>
                </a:solidFill>
                <a:latin typeface="Palatino Linotype" panose="02040502050505030304" pitchFamily="18" charset="0"/>
              </a:rPr>
              <a:t>Supplicationes</a:t>
            </a:r>
            <a:r>
              <a:rPr lang="hr-HR" altLang="sr-Latn-RS" sz="2800" dirty="0">
                <a:latin typeface="Palatino Linotype" panose="02040502050505030304" pitchFamily="18" charset="0"/>
              </a:rPr>
              <a:t> – molitveni dani kad narod ovjenčan posjećuje hramove i klanja se bozima</a:t>
            </a:r>
            <a:endParaRPr lang="hr-HR" altLang="sr-Latn-RS" sz="2800" i="1" dirty="0">
              <a:latin typeface="Palatino Linotype" panose="02040502050505030304" pitchFamily="18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hr-HR" altLang="sr-Latn-RS" sz="2800" i="1" dirty="0" err="1">
                <a:solidFill>
                  <a:schemeClr val="tx2"/>
                </a:solidFill>
                <a:latin typeface="Palatino Linotype" panose="02040502050505030304" pitchFamily="18" charset="0"/>
              </a:rPr>
              <a:t>Vota</a:t>
            </a:r>
            <a:r>
              <a:rPr lang="hr-HR" altLang="sr-Latn-RS" sz="2800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800" dirty="0">
                <a:latin typeface="Palatino Linotype" panose="02040502050505030304" pitchFamily="18" charset="0"/>
              </a:rPr>
              <a:t>– zavjeti, izvršenje se obično poprati zavjetnom pločom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i="1" dirty="0" err="1">
                <a:latin typeface="Palatino Linotype" panose="02040502050505030304" pitchFamily="18" charset="0"/>
              </a:rPr>
              <a:t>devotio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 –</a:t>
            </a:r>
            <a:r>
              <a:rPr lang="hr-HR" altLang="sr-Latn-RS" sz="2400" dirty="0">
                <a:latin typeface="Palatino Linotype" panose="02040502050505030304" pitchFamily="18" charset="0"/>
              </a:rPr>
              <a:t> žrtvovanje vojskovođe za vojsku;  zavjetovanje neprijatelja na uništenje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i="1" dirty="0" err="1">
                <a:latin typeface="Palatino Linotype" panose="02040502050505030304" pitchFamily="18" charset="0"/>
              </a:rPr>
              <a:t>ver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400" i="1" dirty="0" err="1">
                <a:latin typeface="Palatino Linotype" panose="02040502050505030304" pitchFamily="18" charset="0"/>
              </a:rPr>
              <a:t>sacrum</a:t>
            </a:r>
            <a:r>
              <a:rPr lang="hr-HR" altLang="sr-Latn-RS" sz="2400" dirty="0">
                <a:latin typeface="Palatino Linotype" panose="02040502050505030304" pitchFamily="18" charset="0"/>
              </a:rPr>
              <a:t> = sveto proljeće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i="1" dirty="0">
                <a:solidFill>
                  <a:schemeClr val="tx2"/>
                </a:solidFill>
                <a:latin typeface="Palatino Linotype" panose="02040502050505030304" pitchFamily="18" charset="0"/>
              </a:rPr>
              <a:t>Ludi</a:t>
            </a:r>
            <a:r>
              <a:rPr lang="hr-HR" altLang="sr-Latn-RS" sz="2800" i="1" dirty="0">
                <a:latin typeface="Palatino Linotype" panose="02040502050505030304" pitchFamily="18" charset="0"/>
              </a:rPr>
              <a:t> </a:t>
            </a:r>
            <a:r>
              <a:rPr lang="hr-HR" altLang="sr-Latn-RS" sz="2800" dirty="0">
                <a:latin typeface="Palatino Linotype" panose="02040502050505030304" pitchFamily="18" charset="0"/>
              </a:rPr>
              <a:t>= igre (obično zavjetne ili pogrebne)</a:t>
            </a:r>
            <a:endParaRPr lang="en-GB" altLang="sr-Latn-RS" sz="2800" i="1" dirty="0">
              <a:latin typeface="Palatino Linotype" panose="02040502050505030304" pitchFamily="18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73468" y="-19508"/>
            <a:ext cx="2866630" cy="3160476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92725" y="9525"/>
            <a:ext cx="3743325" cy="2603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http://www.novaroma.org/religio_romana/posture.html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9750" y="0"/>
            <a:ext cx="8147050" cy="1052513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POGREBI</a:t>
            </a:r>
            <a:endParaRPr lang="en-GB" altLang="sr-Latn-RS" dirty="0">
              <a:latin typeface="Palatino Linotype" pitchFamily="18" charset="0"/>
            </a:endParaRP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25538"/>
            <a:ext cx="9144000" cy="55435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latin typeface="Palatino Linotype" pitchFamily="18" charset="0"/>
              </a:rPr>
              <a:t>Svakog se čovjeka mora pokopati (makar simbolično)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latin typeface="Palatino Linotype" pitchFamily="18" charset="0"/>
              </a:rPr>
              <a:t>Kad čovjek umre: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latin typeface="Palatino Linotype" pitchFamily="18" charset="0"/>
              </a:rPr>
              <a:t>najbliža mu rodbina sklapa oči i zaziva ime triput (</a:t>
            </a:r>
            <a:r>
              <a:rPr lang="hr-HR" altLang="sr-Latn-RS" i="1" dirty="0">
                <a:latin typeface="Palatino Linotype" pitchFamily="18" charset="0"/>
              </a:rPr>
              <a:t>conclamatio</a:t>
            </a:r>
            <a:r>
              <a:rPr lang="hr-HR" altLang="sr-Latn-RS" dirty="0">
                <a:latin typeface="Palatino Linotype" pitchFamily="18" charset="0"/>
              </a:rPr>
              <a:t>)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latin typeface="Palatino Linotype" pitchFamily="18" charset="0"/>
              </a:rPr>
              <a:t>oblači ga se u togu i izlaže u atriju nogama prema van i novčićem u ustima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latin typeface="Palatino Linotype" pitchFamily="18" charset="0"/>
              </a:rPr>
              <a:t>kuća se kiti jelom i čempresom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dirty="0">
                <a:latin typeface="Palatino Linotype" pitchFamily="18" charset="0"/>
              </a:rPr>
              <a:t>glasnici oglašavaju sprovod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latin typeface="Palatino Linotype" pitchFamily="18" charset="0"/>
              </a:rPr>
              <a:t>U početku sprovodi uvijek noću (baklje)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dirty="0">
                <a:latin typeface="Palatino Linotype" pitchFamily="18" charset="0"/>
              </a:rPr>
              <a:t>Žalobna odjeća je crna (tamna) bez nakita i znakova položaja</a:t>
            </a:r>
            <a:endParaRPr lang="en-GB" altLang="sr-Latn-RS" dirty="0">
              <a:latin typeface="Palatino Linotyp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44008" y="12701"/>
            <a:ext cx="4420617" cy="3438424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3671887" cy="12954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Sprovod</a:t>
            </a:r>
            <a:endParaRPr lang="en-GB" altLang="sr-Latn-RS" dirty="0">
              <a:latin typeface="Palatino Linotype" pitchFamily="18" charset="0"/>
            </a:endParaRP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41438"/>
            <a:ext cx="8964613" cy="540067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2800" dirty="0">
                <a:latin typeface="Palatino Linotype" pitchFamily="18" charset="0"/>
              </a:rPr>
              <a:t>Prate ga narikače i svirači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sr-Latn-RS" sz="2800" dirty="0">
                <a:latin typeface="Palatino Linotype" pitchFamily="18" charset="0"/>
              </a:rPr>
              <a:t>   tužaljkama, plesači i glumci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sr-Latn-RS" sz="2800" dirty="0">
                <a:latin typeface="Palatino Linotype" pitchFamily="18" charset="0"/>
              </a:rPr>
              <a:t>   zgodama iz pokojnikova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sr-Latn-RS" sz="2800" dirty="0">
                <a:latin typeface="Palatino Linotype" pitchFamily="18" charset="0"/>
              </a:rPr>
              <a:t>   života, ploče s njegovim </a:t>
            </a:r>
          </a:p>
          <a:p>
            <a:pPr marL="0" indent="0" eaLnBrk="1" hangingPunct="1">
              <a:buFontTx/>
              <a:buNone/>
              <a:defRPr/>
            </a:pPr>
            <a:r>
              <a:rPr lang="hr-HR" altLang="sr-Latn-RS" sz="2800" dirty="0">
                <a:latin typeface="Palatino Linotype" pitchFamily="18" charset="0"/>
              </a:rPr>
              <a:t>   djelima, maske njegovih predaka (</a:t>
            </a:r>
            <a:r>
              <a:rPr lang="hr-HR" altLang="sr-Latn-RS" sz="2800" i="1" dirty="0">
                <a:latin typeface="Palatino Linotype" pitchFamily="18" charset="0"/>
              </a:rPr>
              <a:t>imagines</a:t>
            </a:r>
            <a:r>
              <a:rPr lang="hr-HR" altLang="sr-Latn-RS" sz="2800" dirty="0">
                <a:latin typeface="Palatino Linotype" pitchFamily="18" charset="0"/>
              </a:rPr>
              <a:t>)</a:t>
            </a:r>
          </a:p>
          <a:p>
            <a:pPr eaLnBrk="1" hangingPunct="1">
              <a:defRPr/>
            </a:pPr>
            <a:r>
              <a:rPr lang="hr-HR" altLang="sr-Latn-RS" sz="2800" dirty="0">
                <a:latin typeface="Palatino Linotype" pitchFamily="18" charset="0"/>
              </a:rPr>
              <a:t>Mrtvac se nosi na nosiljci, ili nepokriven, ili u lijesu (onda je na nosiljci kip s njegovom voštanom maskom)</a:t>
            </a:r>
          </a:p>
          <a:p>
            <a:pPr eaLnBrk="1" hangingPunct="1">
              <a:defRPr/>
            </a:pPr>
            <a:r>
              <a:rPr lang="hr-HR" altLang="sr-Latn-RS" sz="2800" dirty="0">
                <a:latin typeface="Palatino Linotype" pitchFamily="18" charset="0"/>
              </a:rPr>
              <a:t>Za znamenite se ljude na Forumu drži govor </a:t>
            </a:r>
          </a:p>
          <a:p>
            <a:pPr lvl="1" eaLnBrk="1" hangingPunct="1">
              <a:defRPr/>
            </a:pPr>
            <a:r>
              <a:rPr lang="hr-HR" altLang="sr-Latn-RS" sz="2400" i="1" dirty="0">
                <a:latin typeface="Palatino Linotype" pitchFamily="18" charset="0"/>
              </a:rPr>
              <a:t>laudatio funebris, </a:t>
            </a:r>
            <a:r>
              <a:rPr lang="hr-HR" altLang="sr-Latn-RS" sz="2400" dirty="0">
                <a:latin typeface="Palatino Linotype" pitchFamily="18" charset="0"/>
              </a:rPr>
              <a:t>od kraja 2.st.pr.Kr. mogu ga dobiti i žene</a:t>
            </a:r>
            <a:endParaRPr lang="en-GB" altLang="sr-Latn-RS" dirty="0">
              <a:latin typeface="Palatino Linotype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C956F0-BFC9-4213-9A2E-6C0251891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6581" y="0"/>
            <a:ext cx="3220721" cy="2266245"/>
          </a:xfrm>
          <a:prstGeom prst="rect">
            <a:avLst/>
          </a:prstGeom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9422" y="188912"/>
            <a:ext cx="4144578" cy="278092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51640"/>
            <a:ext cx="1815407" cy="904652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Ukop</a:t>
            </a:r>
            <a:endParaRPr lang="en-GB" altLang="sr-Latn-RS" dirty="0">
              <a:latin typeface="Palatino Linotype" pitchFamily="18" charset="0"/>
            </a:endParaRPr>
          </a:p>
        </p:txBody>
      </p:sp>
      <p:sp>
        <p:nvSpPr>
          <p:cNvPr id="757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80727"/>
            <a:ext cx="9142413" cy="5855047"/>
          </a:xfrm>
        </p:spPr>
        <p:txBody>
          <a:bodyPr/>
          <a:lstStyle/>
          <a:p>
            <a:pPr eaLnBrk="1" hangingPunct="1"/>
            <a:r>
              <a:rPr lang="hr-HR" altLang="sr-Latn-RS" sz="2800" dirty="0">
                <a:latin typeface="Palatino Linotype" panose="02040502050505030304" pitchFamily="18" charset="0"/>
              </a:rPr>
              <a:t>Mrtvaci se </a:t>
            </a:r>
          </a:p>
          <a:p>
            <a:pPr eaLnBrk="1" hangingPunct="1">
              <a:buFontTx/>
              <a:buNone/>
            </a:pPr>
            <a:r>
              <a:rPr lang="hr-HR" altLang="sr-Latn-RS" sz="2800" dirty="0">
                <a:latin typeface="Palatino Linotype" panose="02040502050505030304" pitchFamily="18" charset="0"/>
              </a:rPr>
              <a:t>   pokapaju </a:t>
            </a:r>
          </a:p>
          <a:p>
            <a:pPr eaLnBrk="1" hangingPunct="1">
              <a:buFontTx/>
              <a:buNone/>
            </a:pPr>
            <a:r>
              <a:rPr lang="hr-HR" altLang="sr-Latn-RS" sz="2800" dirty="0">
                <a:latin typeface="Palatino Linotype" panose="02040502050505030304" pitchFamily="18" charset="0"/>
              </a:rPr>
              <a:t>   ili spaljuju na lomači</a:t>
            </a:r>
          </a:p>
          <a:p>
            <a:pPr eaLnBrk="1" hangingPunct="1"/>
            <a:r>
              <a:rPr lang="hr-HR" altLang="sr-Latn-RS" sz="2800" dirty="0">
                <a:latin typeface="Palatino Linotype" panose="02040502050505030304" pitchFamily="18" charset="0"/>
              </a:rPr>
              <a:t>Za pokapanje postoje </a:t>
            </a:r>
          </a:p>
          <a:p>
            <a:pPr eaLnBrk="1" hangingPunct="1">
              <a:buFontTx/>
              <a:buNone/>
            </a:pPr>
            <a:r>
              <a:rPr lang="hr-HR" altLang="sr-Latn-RS" sz="2800" dirty="0">
                <a:latin typeface="Palatino Linotype" panose="02040502050505030304" pitchFamily="18" charset="0"/>
              </a:rPr>
              <a:t>   grobnice (</a:t>
            </a:r>
            <a:r>
              <a:rPr lang="hr-HR" altLang="sr-Latn-RS" sz="2800" i="1" dirty="0" err="1">
                <a:latin typeface="Palatino Linotype" panose="02040502050505030304" pitchFamily="18" charset="0"/>
              </a:rPr>
              <a:t>sepulcra</a:t>
            </a:r>
            <a:r>
              <a:rPr lang="hr-HR" altLang="sr-Latn-RS" sz="2800" dirty="0">
                <a:latin typeface="Palatino Linotype" panose="02040502050505030304" pitchFamily="18" charset="0"/>
              </a:rPr>
              <a:t>) ili mauzoleji (Hadrijanov) </a:t>
            </a:r>
          </a:p>
          <a:p>
            <a:pPr lvl="1" eaLnBrk="1" hangingPunct="1"/>
            <a:r>
              <a:rPr lang="hr-HR" altLang="sr-Latn-RS" sz="2400" dirty="0">
                <a:latin typeface="Palatino Linotype" panose="02040502050505030304" pitchFamily="18" charset="0"/>
              </a:rPr>
              <a:t>ispod ili iznad zemlje, na imanju ili kraj ceste, nikako unutar grada</a:t>
            </a:r>
          </a:p>
          <a:p>
            <a:pPr eaLnBrk="1" hangingPunct="1"/>
            <a:r>
              <a:rPr lang="hr-HR" altLang="sr-Latn-RS" sz="2800" dirty="0">
                <a:latin typeface="Palatino Linotype" panose="02040502050505030304" pitchFamily="18" charset="0"/>
              </a:rPr>
              <a:t>Obitelji često imaju nasljedne grobnice u koje se sahranjuju i robovi, i oslobođenici, i klijenti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sz="2400" i="1" dirty="0">
                <a:latin typeface="Palatino Linotype" panose="02040502050505030304" pitchFamily="18" charset="0"/>
              </a:rPr>
              <a:t>Columbarium </a:t>
            </a:r>
            <a:r>
              <a:rPr lang="hr-HR" altLang="sr-Latn-RS" sz="2400" dirty="0">
                <a:latin typeface="Palatino Linotype" panose="02040502050505030304" pitchFamily="18" charset="0"/>
              </a:rPr>
              <a:t>= golubinjak, grobnica s puno mjesta za urne, za robove, npr.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800" dirty="0">
                <a:latin typeface="Palatino Linotype" panose="02040502050505030304" pitchFamily="18" charset="0"/>
              </a:rPr>
              <a:t>Nakon pogreba slijede žrtve Larima za očišćenje, igre, te deveti dan poslije </a:t>
            </a:r>
            <a:r>
              <a:rPr lang="hr-HR" altLang="sr-Latn-RS" sz="2800" i="1" dirty="0">
                <a:latin typeface="Palatino Linotype" panose="02040502050505030304" pitchFamily="18" charset="0"/>
              </a:rPr>
              <a:t>sacrificium novemdiale </a:t>
            </a:r>
            <a:r>
              <a:rPr lang="hr-HR" altLang="sr-Latn-RS" sz="2800" dirty="0">
                <a:latin typeface="Palatino Linotype" panose="02040502050505030304" pitchFamily="18" charset="0"/>
              </a:rPr>
              <a:t>Manima</a:t>
            </a:r>
            <a:endParaRPr lang="en-GB" altLang="sr-Latn-RS" sz="2800" dirty="0"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22225"/>
            <a:ext cx="9142413" cy="43088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http://www.umich.edu/~kelseydb/Exhibits/Death_on_Display/Cremation_Group/columbarium.html</a:t>
            </a:r>
          </a:p>
          <a:p>
            <a:pPr algn="r">
              <a:defRPr/>
            </a:pPr>
            <a:r>
              <a:rPr lang="en-GB" sz="11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http://wings.buffalo.edu/AandS/Maecenas/rome/tomb_hadrian/ac742003.html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5888"/>
            <a:ext cx="8893175" cy="433387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D							                M</a:t>
            </a:r>
            <a:endParaRPr lang="en-GB" altLang="sr-Latn-RS" sz="4000" dirty="0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333375"/>
            <a:ext cx="8675687" cy="6524625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TITAE FLAVIAE CRESCENTILLAE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SANCTITATIS UNICAE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SINCERITATIS INCOMPA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RABILIS SAPIENTIAE SINGU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LARIS SUIS DESIDERANDA 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GRATA OMNIBUS AMA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BILIS NOTIS </a:t>
            </a:r>
            <a:r>
              <a:rPr lang="en-US" altLang="sr-Latn-RS" sz="2800" i="1" dirty="0">
                <a:solidFill>
                  <a:srgbClr val="FF0000"/>
                </a:solidFill>
                <a:latin typeface="Perpetua" pitchFamily="18" charset="0"/>
              </a:rPr>
              <a:t>·</a:t>
            </a:r>
            <a:r>
              <a:rPr lang="hr-HR" altLang="sr-Latn-RS" sz="2800" i="1" dirty="0">
                <a:solidFill>
                  <a:srgbClr val="FF0000"/>
                </a:solidFill>
                <a:latin typeface="Perpetua" pitchFamily="18" charset="0"/>
              </a:rPr>
              <a:t> </a:t>
            </a: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CUIUS NOM(EN)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MUTAVIT AFFECTUS EX CRES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CENTILLA ENIM VOCATA EST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Calisto MT" pitchFamily="18" charset="0"/>
              </a:rPr>
              <a:t>MAMMA Q</a:t>
            </a: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UAE SOLA SINE INI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MICO VIXIT CUIUS CASUM NE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MO NON FLEUIT ∂ VICTORIA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FILIA MATRI CARISSIMAE POSUIT</a:t>
            </a:r>
          </a:p>
          <a:p>
            <a:pPr algn="ctr" eaLnBrk="1" hangingPunct="1">
              <a:lnSpc>
                <a:spcPct val="80000"/>
              </a:lnSpc>
              <a:buFontTx/>
              <a:buNone/>
              <a:defRPr/>
            </a:pPr>
            <a:r>
              <a:rPr lang="hr-HR" altLang="sr-Latn-RS" sz="2800" dirty="0">
                <a:solidFill>
                  <a:srgbClr val="FF0000"/>
                </a:solidFill>
                <a:latin typeface="Perpetua" pitchFamily="18" charset="0"/>
              </a:rPr>
              <a:t>QUAE VIXIT ANNOS LXXI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6543675"/>
            <a:ext cx="5203825" cy="31432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lnSpc>
                <a:spcPct val="80000"/>
              </a:lnSpc>
              <a:spcBef>
                <a:spcPct val="20000"/>
              </a:spcBef>
              <a:buClr>
                <a:srgbClr val="9454C3"/>
              </a:buClr>
              <a:buSzPct val="120000"/>
              <a:defRPr/>
            </a:pPr>
            <a:r>
              <a:rPr lang="hr-HR" altLang="sr-Latn-RS" kern="0" dirty="0">
                <a:solidFill>
                  <a:prstClr val="white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Rimski nadgrobni spomenik s područja Bribira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D63A893-DC8D-4DA7-8627-7C3475EDCE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3344" y="116632"/>
            <a:ext cx="8990656" cy="6986117"/>
          </a:xfrm>
        </p:spPr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Politeistička</a:t>
            </a:r>
          </a:p>
          <a:p>
            <a:pPr lvl="1"/>
            <a:r>
              <a:rPr lang="hr-HR" dirty="0">
                <a:latin typeface="Palatino Linotype" panose="02040502050505030304" pitchFamily="18" charset="0"/>
              </a:rPr>
              <a:t>antropomorfna božanstva</a:t>
            </a:r>
          </a:p>
          <a:p>
            <a:pPr lvl="1"/>
            <a:r>
              <a:rPr lang="hr-HR" altLang="sr-Latn-RS" dirty="0">
                <a:latin typeface="Palatino Linotype" pitchFamily="18" charset="0"/>
              </a:rPr>
              <a:t>apstraktna božanstva &lt; prirodne sile ?</a:t>
            </a:r>
          </a:p>
          <a:p>
            <a:r>
              <a:rPr lang="hr-HR" altLang="sr-Latn-RS" dirty="0">
                <a:latin typeface="Palatino Linotype" pitchFamily="18" charset="0"/>
              </a:rPr>
              <a:t>Važnost tradicije (obreda i rituala)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strog sustav životnog ponašanja (običaji predaka, </a:t>
            </a:r>
            <a:r>
              <a:rPr lang="hr-HR" altLang="sr-Latn-RS" i="1" dirty="0">
                <a:latin typeface="Palatino Linotype" pitchFamily="18" charset="0"/>
              </a:rPr>
              <a:t>mos maiorum</a:t>
            </a:r>
            <a:r>
              <a:rPr lang="hr-HR" altLang="sr-Latn-RS" dirty="0">
                <a:latin typeface="Palatino Linotype" pitchFamily="18" charset="0"/>
              </a:rPr>
              <a:t>)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cilj je </a:t>
            </a:r>
            <a:r>
              <a:rPr lang="hr-HR" altLang="sr-Latn-RS" i="1" dirty="0">
                <a:latin typeface="Palatino Linotype" pitchFamily="18" charset="0"/>
              </a:rPr>
              <a:t>pietas </a:t>
            </a:r>
          </a:p>
          <a:p>
            <a:pPr marL="914400" lvl="2" indent="0" eaLnBrk="1" hangingPunct="1">
              <a:buFontTx/>
              <a:buNone/>
              <a:defRPr/>
            </a:pPr>
            <a:r>
              <a:rPr lang="hr-HR" altLang="sr-Latn-RS" dirty="0">
                <a:latin typeface="Palatino Linotype" pitchFamily="18" charset="0"/>
              </a:rPr>
              <a:t>= ispunjavanje dužnosti prema bogovima, domovini, obitelji, starijima, gostima; očuvanje svetosti zakletve</a:t>
            </a:r>
          </a:p>
          <a:p>
            <a:pPr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Usko vezana uz politiku 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vjerskim se odredbama brine o dobrobiti naroda</a:t>
            </a:r>
          </a:p>
          <a:p>
            <a:pPr lvl="1"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svećenici mogu biti i magistrati</a:t>
            </a:r>
          </a:p>
          <a:p>
            <a:pPr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Neobjavljena i otvorena</a:t>
            </a:r>
          </a:p>
        </p:txBody>
      </p:sp>
    </p:spTree>
    <p:extLst>
      <p:ext uri="{BB962C8B-B14F-4D97-AF65-F5344CB8AC3E}">
        <p14:creationId xmlns:p14="http://schemas.microsoft.com/office/powerpoint/2010/main" val="1991228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4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116632"/>
            <a:ext cx="4784716" cy="3205759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385763" y="147638"/>
            <a:ext cx="3970337" cy="1049337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Strani utjecaji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196975"/>
            <a:ext cx="8785225" cy="529113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Etruščani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gatanje i izgradnja hramova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Uvoz grčke religije 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r>
              <a:rPr lang="hr-HR" altLang="sr-Latn-RS" sz="2800" dirty="0">
                <a:latin typeface="Palatino Linotype" pitchFamily="18" charset="0"/>
              </a:rPr>
              <a:t>    (od Tarkvinija):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Izgled i životopisi božanstava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Sibilske knjige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Filozofski sustavi (od 2. st. pr. Kr.)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Od Cezara: orijentalna vjerovanja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kult Mitre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kult Izide i Ozirisa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dirty="0">
                <a:latin typeface="Palatino Linotype" pitchFamily="18" charset="0"/>
              </a:rPr>
              <a:t>Kršćanstvo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od 313. g. A. D. dopuštena, od 380. g. državna vjera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6C3BBF2-1711-4C08-A883-050DA11BBE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1960" y="-171400"/>
            <a:ext cx="5145470" cy="382862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224B6CA-7CD2-4E59-853F-DF4539D1F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048668"/>
          </a:xfrm>
        </p:spPr>
        <p:txBody>
          <a:bodyPr/>
          <a:lstStyle/>
          <a:p>
            <a:r>
              <a:rPr lang="hr-HR" dirty="0">
                <a:latin typeface="Palatino Linotype" panose="02040502050505030304" pitchFamily="18" charset="0"/>
              </a:rPr>
              <a:t>BOŽANSTVA</a:t>
            </a:r>
            <a:endParaRPr lang="en-GB" dirty="0">
              <a:latin typeface="Palatino Linotype" panose="0204050205050503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3C1930-CF0B-4073-A033-273766B96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165300"/>
            <a:ext cx="8507288" cy="5432052"/>
          </a:xfrm>
        </p:spPr>
        <p:txBody>
          <a:bodyPr/>
          <a:lstStyle/>
          <a:p>
            <a:pPr lvl="0" eaLnBrk="1" hangingPunct="1">
              <a:buClr>
                <a:srgbClr val="7030A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hr-HR" altLang="en-US" sz="28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Dii consentes </a:t>
            </a:r>
            <a:r>
              <a:rPr lang="hr-HR" alt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– 12 viših </a:t>
            </a:r>
          </a:p>
          <a:p>
            <a:pPr marL="0" lvl="0" indent="0" eaLnBrk="1" hangingPunct="1">
              <a:buClrTx/>
              <a:buSzPct val="85000"/>
              <a:buNone/>
              <a:defRPr/>
            </a:pPr>
            <a:r>
              <a:rPr lang="hr-HR" alt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božanstava, odgovaraju </a:t>
            </a:r>
          </a:p>
          <a:p>
            <a:pPr marL="0" lvl="0" indent="0" eaLnBrk="1" hangingPunct="1">
              <a:buClrTx/>
              <a:buSzPct val="85000"/>
              <a:buNone/>
              <a:defRPr/>
            </a:pPr>
            <a:r>
              <a:rPr lang="hr-HR" alt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grčkim olimpskim;</a:t>
            </a:r>
          </a:p>
          <a:p>
            <a:pPr marL="0" lvl="0" indent="0" eaLnBrk="1" hangingPunct="1">
              <a:buClrTx/>
              <a:buSzPct val="85000"/>
              <a:buNone/>
              <a:defRPr/>
            </a:pPr>
            <a:r>
              <a:rPr lang="hr-HR" alt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prema Eniju:</a:t>
            </a:r>
          </a:p>
          <a:p>
            <a:pPr marL="457200" lvl="1" indent="0" eaLnBrk="1" hangingPunct="1">
              <a:buClr>
                <a:srgbClr val="333333"/>
              </a:buClr>
              <a:buSzPct val="70000"/>
              <a:buNone/>
              <a:defRPr/>
            </a:pPr>
            <a:r>
              <a:rPr lang="hr-HR" altLang="en-US" sz="2400" i="1" dirty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  <a:cs typeface="Times New Roman"/>
              </a:rPr>
              <a:t>- </a:t>
            </a:r>
            <a:r>
              <a:rPr lang="hr-HR" altLang="en-US" sz="24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Iuno, Vesta, Minerva, Ceres, Diana, Venus, Mars,</a:t>
            </a:r>
          </a:p>
          <a:p>
            <a:pPr lvl="1" eaLnBrk="1" hangingPunct="1">
              <a:buClr>
                <a:srgbClr val="333333"/>
              </a:buClr>
              <a:buSzPct val="70000"/>
              <a:buNone/>
              <a:defRPr/>
            </a:pPr>
            <a:r>
              <a:rPr lang="hr-HR" altLang="en-US" sz="2400" i="1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	Mercurius, Iovis, Neptunus, Volcanus, Apollo</a:t>
            </a:r>
          </a:p>
          <a:p>
            <a:pPr lvl="0" eaLnBrk="1" hangingPunct="1">
              <a:buClr>
                <a:srgbClr val="7030A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hr-HR" alt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Vrhovnu trijadu čine Jupiter, Junona i Minerva</a:t>
            </a:r>
          </a:p>
          <a:p>
            <a:pPr marL="457200" lvl="1" indent="0" eaLnBrk="1" hangingPunct="1">
              <a:buClr>
                <a:srgbClr val="333333"/>
              </a:buClr>
              <a:buSzPct val="70000"/>
              <a:buNone/>
              <a:defRPr/>
            </a:pPr>
            <a:r>
              <a:rPr lang="hr-HR" altLang="en-US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- njima je Tarkvinije Oholi sagradio hram na Kapitoliju, posvećen 509.g.pr.Kr. (početak republike)</a:t>
            </a:r>
          </a:p>
          <a:p>
            <a:pPr lvl="0" eaLnBrk="1" hangingPunct="1">
              <a:buClr>
                <a:srgbClr val="7030A0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hr-HR" altLang="en-US" sz="28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Od važnijih tu su još:</a:t>
            </a:r>
          </a:p>
          <a:p>
            <a:pPr marL="457200" lvl="1" indent="0" eaLnBrk="1" hangingPunct="1">
              <a:buClr>
                <a:srgbClr val="7030A0"/>
              </a:buClr>
              <a:buSzPct val="85000"/>
              <a:buNone/>
              <a:defRPr/>
            </a:pPr>
            <a:r>
              <a:rPr lang="hr-HR" altLang="en-US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- Jan, Pluton,</a:t>
            </a:r>
            <a:r>
              <a:rPr lang="hr-HR" altLang="en-US" sz="2400" baseline="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 Liber, </a:t>
            </a:r>
            <a:r>
              <a:rPr lang="hr-HR" altLang="en-US" sz="2400" dirty="0">
                <a:solidFill>
                  <a:schemeClr val="tx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alatino Linotype" panose="02040502050505030304" pitchFamily="18" charset="0"/>
                <a:cs typeface="Times New Roman"/>
              </a:rPr>
              <a:t>Saturn, Faun, Reja / Kibela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82E7B2E-EF5D-40C7-9C89-D66C5E2B553F}"/>
              </a:ext>
            </a:extLst>
          </p:cNvPr>
          <p:cNvSpPr txBox="1"/>
          <p:nvPr/>
        </p:nvSpPr>
        <p:spPr>
          <a:xfrm>
            <a:off x="3082028" y="-22275"/>
            <a:ext cx="6048375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1200" dirty="0">
                <a:solidFill>
                  <a:schemeClr val="accent5">
                    <a:lumMod val="50000"/>
                  </a:schemeClr>
                </a:solidFill>
              </a:rPr>
              <a:t>http://www.globalsecurity.org/military/world/spqr/images/spqr-jupiter-capitolinus.jpg</a:t>
            </a:r>
          </a:p>
        </p:txBody>
      </p:sp>
    </p:spTree>
    <p:extLst>
      <p:ext uri="{BB962C8B-B14F-4D97-AF65-F5344CB8AC3E}">
        <p14:creationId xmlns:p14="http://schemas.microsoft.com/office/powerpoint/2010/main" val="2909819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 descr="Large confetti">
            <a:extLst>
              <a:ext uri="{FF2B5EF4-FFF2-40B4-BE49-F238E27FC236}">
                <a16:creationId xmlns:a16="http://schemas.microsoft.com/office/drawing/2014/main" id="{0B62BCB9-8D10-4CF9-8058-9364855381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23527" y="260648"/>
            <a:ext cx="8588697" cy="1057275"/>
          </a:xfrm>
        </p:spPr>
        <p:txBody>
          <a:bodyPr/>
          <a:lstStyle/>
          <a:p>
            <a:pPr eaLnBrk="1" hangingPunct="1"/>
            <a:r>
              <a:rPr lang="hr-HR" altLang="en-US" sz="3200" dirty="0">
                <a:solidFill>
                  <a:schemeClr val="tx1">
                    <a:lumMod val="95000"/>
                  </a:schemeClr>
                </a:solidFill>
                <a:effectLst/>
                <a:latin typeface="Palatino Linotype" panose="02040502050505030304" pitchFamily="18" charset="0"/>
                <a:cs typeface="Times New Roman"/>
              </a:rPr>
              <a:t>Postoji još mnoštvo manjih / neolimpskih božanstava, demona i sl.</a:t>
            </a:r>
            <a:endParaRPr lang="hr-HR" altLang="en-US" sz="3200" dirty="0">
              <a:latin typeface="Palatino Linotype" panose="02040502050505030304" pitchFamily="18" charset="0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17F1A33A-DE62-412D-8CD7-CB245AA22D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179388" y="1844824"/>
            <a:ext cx="8732837" cy="5013176"/>
          </a:xfrm>
        </p:spPr>
        <p:txBody>
          <a:bodyPr/>
          <a:lstStyle/>
          <a:p>
            <a:pPr eaLnBrk="1" hangingPunct="1"/>
            <a:r>
              <a:rPr lang="hr-HR" altLang="en-US" i="1" dirty="0">
                <a:latin typeface="Palatino Linotype" panose="02040502050505030304" pitchFamily="18" charset="0"/>
              </a:rPr>
              <a:t>Genius</a:t>
            </a:r>
            <a:r>
              <a:rPr lang="hr-HR" altLang="en-US" dirty="0">
                <a:latin typeface="Palatino Linotype" panose="02040502050505030304" pitchFamily="18" charset="0"/>
              </a:rPr>
              <a:t> – duh čuvar, poslije smrti lar </a:t>
            </a:r>
          </a:p>
          <a:p>
            <a:pPr lvl="1" eaLnBrk="1" hangingPunct="1"/>
            <a:r>
              <a:rPr lang="hr-HR" altLang="en-US" dirty="0">
                <a:latin typeface="Palatino Linotype" panose="02040502050505030304" pitchFamily="18" charset="0"/>
              </a:rPr>
              <a:t>ženski se zove </a:t>
            </a:r>
            <a:r>
              <a:rPr lang="hr-HR" altLang="en-US" i="1" dirty="0">
                <a:latin typeface="Palatino Linotype" panose="02040502050505030304" pitchFamily="18" charset="0"/>
              </a:rPr>
              <a:t>iuno </a:t>
            </a:r>
            <a:r>
              <a:rPr lang="hr-HR" altLang="en-US" dirty="0">
                <a:latin typeface="Palatino Linotype" panose="02040502050505030304" pitchFamily="18" charset="0"/>
              </a:rPr>
              <a:t>(?)</a:t>
            </a:r>
          </a:p>
          <a:p>
            <a:pPr eaLnBrk="1" hangingPunct="1"/>
            <a:r>
              <a:rPr lang="hr-HR" altLang="en-US" i="1" dirty="0">
                <a:latin typeface="Palatino Linotype" panose="02040502050505030304" pitchFamily="18" charset="0"/>
              </a:rPr>
              <a:t>Fortunae</a:t>
            </a:r>
            <a:r>
              <a:rPr lang="hr-HR" altLang="en-US" dirty="0">
                <a:latin typeface="Palatino Linotype" panose="02040502050505030304" pitchFamily="18" charset="0"/>
              </a:rPr>
              <a:t> – sudbine, sreće i nesreće; posebne za državu, za staleže, osobe ... </a:t>
            </a:r>
          </a:p>
          <a:p>
            <a:pPr eaLnBrk="1" hangingPunct="1"/>
            <a:r>
              <a:rPr lang="hr-HR" altLang="en-US" i="1" dirty="0">
                <a:latin typeface="Palatino Linotype" panose="02040502050505030304" pitchFamily="18" charset="0"/>
              </a:rPr>
              <a:t>Penates</a:t>
            </a:r>
            <a:r>
              <a:rPr lang="hr-HR" altLang="en-US" dirty="0">
                <a:latin typeface="Palatino Linotype" panose="02040502050505030304" pitchFamily="18" charset="0"/>
              </a:rPr>
              <a:t> – zaštitnici obitelji (i države)</a:t>
            </a:r>
          </a:p>
          <a:p>
            <a:pPr eaLnBrk="1" hangingPunct="1"/>
            <a:r>
              <a:rPr lang="hr-HR" altLang="en-US" i="1" dirty="0">
                <a:latin typeface="Palatino Linotype" panose="02040502050505030304" pitchFamily="18" charset="0"/>
              </a:rPr>
              <a:t>Lares</a:t>
            </a:r>
            <a:r>
              <a:rPr lang="hr-HR" altLang="en-US" dirty="0">
                <a:latin typeface="Palatino Linotype" panose="02040502050505030304" pitchFamily="18" charset="0"/>
              </a:rPr>
              <a:t> – isprva bogovi zemljišta, zaštitnici kuće i putova</a:t>
            </a:r>
          </a:p>
          <a:p>
            <a:pPr lvl="1" eaLnBrk="1" hangingPunct="1"/>
            <a:r>
              <a:rPr lang="hr-HR" altLang="en-US" dirty="0">
                <a:latin typeface="Palatino Linotype" panose="02040502050505030304" pitchFamily="18" charset="0"/>
              </a:rPr>
              <a:t>žrtvuje im se redovito (cvijeće, vino, raž i žito)</a:t>
            </a:r>
          </a:p>
          <a:p>
            <a:pPr eaLnBrk="1" hangingPunct="1"/>
            <a:r>
              <a:rPr lang="hr-HR" altLang="en-US" i="1" dirty="0">
                <a:latin typeface="Palatino Linotype" panose="02040502050505030304" pitchFamily="18" charset="0"/>
              </a:rPr>
              <a:t>Dii Manes</a:t>
            </a:r>
            <a:r>
              <a:rPr lang="hr-HR" altLang="en-US" dirty="0">
                <a:latin typeface="Palatino Linotype" panose="02040502050505030304" pitchFamily="18" charset="0"/>
              </a:rPr>
              <a:t> – duhovi pokojnika</a:t>
            </a:r>
          </a:p>
        </p:txBody>
      </p:sp>
    </p:spTree>
    <p:extLst>
      <p:ext uri="{BB962C8B-B14F-4D97-AF65-F5344CB8AC3E}">
        <p14:creationId xmlns:p14="http://schemas.microsoft.com/office/powerpoint/2010/main" val="3587883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117" y="1700808"/>
            <a:ext cx="1640582" cy="4043688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88913"/>
            <a:ext cx="7067550" cy="1033462"/>
          </a:xfrm>
        </p:spPr>
        <p:txBody>
          <a:bodyPr/>
          <a:lstStyle/>
          <a:p>
            <a:pPr algn="ctr" eaLnBrk="1" hangingPunct="1">
              <a:defRPr/>
            </a:pPr>
            <a:r>
              <a:rPr lang="hr-HR" altLang="sr-Latn-RS" dirty="0">
                <a:latin typeface="Palatino Linotype" pitchFamily="18" charset="0"/>
              </a:rPr>
              <a:t>SVEĆENICI</a:t>
            </a:r>
            <a:endParaRPr lang="en-GB" altLang="sr-Latn-RS" dirty="0">
              <a:latin typeface="Palatino Linotype" pitchFamily="18" charset="0"/>
            </a:endParaRP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87450" y="1412875"/>
            <a:ext cx="7945438" cy="5329238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anose="02040502050505030304" pitchFamily="18" charset="0"/>
              </a:rPr>
              <a:t>Religija je u nadležnosti senata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anose="02040502050505030304" pitchFamily="18" charset="0"/>
              </a:rPr>
              <a:t>zabranjuje ili dopušta nova bogoštovlja i bogove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anose="02040502050505030304" pitchFamily="18" charset="0"/>
              </a:rPr>
              <a:t>određuje svetkovine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anose="02040502050505030304" pitchFamily="18" charset="0"/>
              </a:rPr>
              <a:t>saziva izbor vrhovnog svećenika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anose="02040502050505030304" pitchFamily="18" charset="0"/>
              </a:rPr>
              <a:t>Privatne svetkovine (</a:t>
            </a:r>
            <a:r>
              <a:rPr lang="hr-HR" altLang="sr-Latn-RS" i="1" dirty="0" err="1">
                <a:latin typeface="Palatino Linotype" panose="02040502050505030304" pitchFamily="18" charset="0"/>
              </a:rPr>
              <a:t>privata</a:t>
            </a:r>
            <a:r>
              <a:rPr lang="hr-HR" altLang="sr-Latn-RS" i="1" dirty="0">
                <a:latin typeface="Palatino Linotype" panose="02040502050505030304" pitchFamily="18" charset="0"/>
              </a:rPr>
              <a:t> </a:t>
            </a:r>
            <a:r>
              <a:rPr lang="hr-HR" altLang="sr-Latn-RS" i="1" dirty="0" err="1">
                <a:latin typeface="Palatino Linotype" panose="02040502050505030304" pitchFamily="18" charset="0"/>
              </a:rPr>
              <a:t>sacra</a:t>
            </a:r>
            <a:r>
              <a:rPr lang="hr-HR" altLang="sr-Latn-RS" dirty="0">
                <a:latin typeface="Palatino Linotype" panose="02040502050505030304" pitchFamily="18" charset="0"/>
              </a:rPr>
              <a:t>)</a:t>
            </a:r>
            <a:r>
              <a:rPr lang="hr-HR" altLang="sr-Latn-RS" i="1" dirty="0">
                <a:latin typeface="Palatino Linotype" panose="02040502050505030304" pitchFamily="18" charset="0"/>
              </a:rPr>
              <a:t> </a:t>
            </a:r>
            <a:r>
              <a:rPr lang="hr-HR" altLang="sr-Latn-RS" dirty="0">
                <a:latin typeface="Palatino Linotype" panose="02040502050505030304" pitchFamily="18" charset="0"/>
              </a:rPr>
              <a:t>vrši sam </a:t>
            </a:r>
            <a:r>
              <a:rPr lang="hr-HR" altLang="sr-Latn-RS" i="1" dirty="0">
                <a:latin typeface="Palatino Linotype" panose="02040502050505030304" pitchFamily="18" charset="0"/>
              </a:rPr>
              <a:t>pater </a:t>
            </a:r>
            <a:r>
              <a:rPr lang="hr-HR" altLang="sr-Latn-RS" i="1" dirty="0" err="1">
                <a:latin typeface="Palatino Linotype" panose="02040502050505030304" pitchFamily="18" charset="0"/>
              </a:rPr>
              <a:t>familias</a:t>
            </a:r>
            <a:r>
              <a:rPr lang="hr-HR" altLang="sr-Latn-RS" dirty="0">
                <a:latin typeface="Palatino Linotype" panose="02040502050505030304" pitchFamily="18" charset="0"/>
              </a:rPr>
              <a:t>, a javne (</a:t>
            </a:r>
            <a:r>
              <a:rPr lang="hr-HR" altLang="sr-Latn-RS" i="1" dirty="0" err="1">
                <a:latin typeface="Palatino Linotype" panose="02040502050505030304" pitchFamily="18" charset="0"/>
              </a:rPr>
              <a:t>publica</a:t>
            </a:r>
            <a:r>
              <a:rPr lang="hr-HR" altLang="sr-Latn-RS" i="1" dirty="0">
                <a:latin typeface="Palatino Linotype" panose="02040502050505030304" pitchFamily="18" charset="0"/>
              </a:rPr>
              <a:t> </a:t>
            </a:r>
            <a:r>
              <a:rPr lang="hr-HR" altLang="sr-Latn-RS" i="1" dirty="0" err="1">
                <a:latin typeface="Palatino Linotype" panose="02040502050505030304" pitchFamily="18" charset="0"/>
              </a:rPr>
              <a:t>sacra</a:t>
            </a:r>
            <a:r>
              <a:rPr lang="hr-HR" altLang="sr-Latn-RS" dirty="0">
                <a:latin typeface="Palatino Linotype" panose="02040502050505030304" pitchFamily="18" charset="0"/>
              </a:rPr>
              <a:t>) svećenici raspodijeljeni u društva po funkcijama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anose="02040502050505030304" pitchFamily="18" charset="0"/>
              </a:rPr>
              <a:t>Doživotni su, ali ne smiju imati tjelesne mane</a:t>
            </a:r>
            <a:endParaRPr lang="en-GB" altLang="sr-Latn-RS" dirty="0">
              <a:latin typeface="Palatino Linotype" panose="0204050205050503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63713" y="6308725"/>
            <a:ext cx="7200900" cy="277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http://www.bbc.co.uk/staticarchive/c1f19971e233e6430518fa13e4c746b683ee24b9.jpg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0DBC6A-38F1-4A8C-BB36-E1B740A2F3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11828" y="4797152"/>
            <a:ext cx="2095659" cy="2095659"/>
          </a:xfrm>
          <a:prstGeom prst="rect">
            <a:avLst/>
          </a:prstGeom>
        </p:spPr>
      </p:pic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36513" y="0"/>
            <a:ext cx="7869238" cy="791815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sz="3200" i="1" dirty="0">
                <a:latin typeface="Palatino Linotype" pitchFamily="18" charset="0"/>
              </a:rPr>
              <a:t>Pontifices </a:t>
            </a:r>
            <a:r>
              <a:rPr lang="hr-HR" altLang="sr-Latn-RS" sz="3200" dirty="0">
                <a:latin typeface="Palatino Linotype" pitchFamily="18" charset="0"/>
              </a:rPr>
              <a:t>(pontifici)</a:t>
            </a:r>
            <a:endParaRPr lang="en-GB" altLang="sr-Latn-RS" i="1" dirty="0">
              <a:latin typeface="Palatino Linotype" pitchFamily="18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6513" y="791815"/>
            <a:ext cx="9070974" cy="609329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Vrhovni je svećenik 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pontifex maximus</a:t>
            </a:r>
            <a:r>
              <a:rPr lang="hr-HR" altLang="sr-Latn-RS" sz="2400" dirty="0">
                <a:latin typeface="Palatino Linotype" panose="02040502050505030304" pitchFamily="18" charset="0"/>
              </a:rPr>
              <a:t> (imenuje sve ostale)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Imaju svoj 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collegium</a:t>
            </a:r>
            <a:r>
              <a:rPr lang="hr-HR" altLang="sr-Latn-RS" sz="2400" dirty="0">
                <a:latin typeface="Palatino Linotype" panose="02040502050505030304" pitchFamily="18" charset="0"/>
              </a:rPr>
              <a:t> od 4-15 članova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sz="2400" dirty="0">
                <a:latin typeface="Palatino Linotype" panose="02040502050505030304" pitchFamily="18" charset="0"/>
              </a:rPr>
              <a:t>Brinu se za odvijanje obreda (sastavljaju formule, određuju ponašanje, nadziru žrtve...)</a:t>
            </a:r>
          </a:p>
          <a:p>
            <a:pPr marL="0" indent="0" eaLnBrk="1" hangingPunct="1">
              <a:buNone/>
            </a:pPr>
            <a:r>
              <a:rPr lang="hr-HR" altLang="sr-Latn-RS" i="1" dirty="0">
                <a:solidFill>
                  <a:schemeClr val="tx2"/>
                </a:solidFill>
                <a:latin typeface="Palatino Linotype" pitchFamily="18" charset="0"/>
              </a:rPr>
              <a:t>Augures </a:t>
            </a:r>
            <a:r>
              <a:rPr lang="hr-HR" altLang="sr-Latn-RS" dirty="0">
                <a:solidFill>
                  <a:schemeClr val="tx2"/>
                </a:solidFill>
                <a:latin typeface="Palatino Linotype" pitchFamily="18" charset="0"/>
              </a:rPr>
              <a:t>(auguri)</a:t>
            </a:r>
            <a:endParaRPr lang="hr-HR" altLang="sr-Latn-RS" i="1" dirty="0">
              <a:solidFill>
                <a:schemeClr val="tx2"/>
              </a:solidFill>
              <a:latin typeface="Palatino Linotype" pitchFamily="18" charset="0"/>
            </a:endParaRPr>
          </a:p>
          <a:p>
            <a:pPr eaLnBrk="1" hangingPunct="1"/>
            <a:r>
              <a:rPr lang="hr-HR" altLang="sr-Latn-RS" sz="2400" dirty="0">
                <a:latin typeface="Palatino Linotype" panose="02040502050505030304" pitchFamily="18" charset="0"/>
              </a:rPr>
              <a:t>Motre ptice unutar svetog prostora (</a:t>
            </a:r>
            <a:r>
              <a:rPr lang="hr-HR" altLang="sr-Latn-RS" sz="2400" i="1" dirty="0">
                <a:latin typeface="Palatino Linotype" panose="02040502050505030304" pitchFamily="18" charset="0"/>
              </a:rPr>
              <a:t>templum</a:t>
            </a:r>
            <a:r>
              <a:rPr lang="hr-HR" altLang="sr-Latn-RS" sz="2400" dirty="0">
                <a:latin typeface="Palatino Linotype" panose="02040502050505030304" pitchFamily="18" charset="0"/>
              </a:rPr>
              <a:t>); tumače znamenja s neba i iz ponašanja ptica</a:t>
            </a:r>
          </a:p>
          <a:p>
            <a:pPr eaLnBrk="1" hangingPunct="1"/>
            <a:r>
              <a:rPr lang="hr-HR" altLang="sr-Latn-RS" sz="2400" dirty="0">
                <a:latin typeface="Palatino Linotype" panose="02040502050505030304" pitchFamily="18" charset="0"/>
              </a:rPr>
              <a:t>Promatranje može i mora vršiti svaki magistrat s imperijem</a:t>
            </a:r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r>
              <a:rPr lang="hr-HR" altLang="sr-Latn-RS" i="1" dirty="0">
                <a:solidFill>
                  <a:schemeClr val="tx2"/>
                </a:solidFill>
                <a:latin typeface="Palatino Linotype" pitchFamily="18" charset="0"/>
              </a:rPr>
              <a:t>Flamines </a:t>
            </a:r>
            <a:r>
              <a:rPr lang="hr-HR" altLang="sr-Latn-RS" dirty="0">
                <a:solidFill>
                  <a:schemeClr val="tx2"/>
                </a:solidFill>
                <a:latin typeface="Palatino Linotype" pitchFamily="18" charset="0"/>
              </a:rPr>
              <a:t>(flameni)</a:t>
            </a:r>
            <a:endParaRPr lang="hr-HR" altLang="sr-Latn-RS" i="1" dirty="0">
              <a:solidFill>
                <a:schemeClr val="tx2"/>
              </a:solidFill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Posebni svećenici za pojedine bogove (ukupno 15)</a:t>
            </a:r>
            <a:endParaRPr lang="en-GB" altLang="sr-Latn-RS" sz="2400" dirty="0">
              <a:latin typeface="Palatino Linotype" pitchFamily="18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400" i="1" dirty="0">
                <a:latin typeface="Palatino Linotype" pitchFamily="18" charset="0"/>
              </a:rPr>
              <a:t>Flamines maiores </a:t>
            </a:r>
            <a:r>
              <a:rPr lang="hr-HR" altLang="sr-Latn-RS" sz="2400" dirty="0">
                <a:latin typeface="Palatino Linotype" pitchFamily="18" charset="0"/>
              </a:rPr>
              <a:t>su: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i="1" dirty="0">
                <a:latin typeface="Palatino Linotype" pitchFamily="18" charset="0"/>
              </a:rPr>
              <a:t>flamen </a:t>
            </a:r>
            <a:r>
              <a:rPr lang="hr-HR" altLang="sr-Latn-RS" sz="2400" i="1" u="sng" dirty="0">
                <a:latin typeface="Palatino Linotype" pitchFamily="18" charset="0"/>
              </a:rPr>
              <a:t>Dialis</a:t>
            </a:r>
            <a:r>
              <a:rPr lang="hr-HR" altLang="sr-Latn-RS" sz="2400" i="1" dirty="0">
                <a:latin typeface="Palatino Linotype" pitchFamily="18" charset="0"/>
              </a:rPr>
              <a:t> </a:t>
            </a:r>
            <a:r>
              <a:rPr lang="hr-HR" altLang="sr-Latn-RS" sz="2400" dirty="0">
                <a:latin typeface="Palatino Linotype" pitchFamily="18" charset="0"/>
              </a:rPr>
              <a:t>(Jupiterov)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i="1" dirty="0">
                <a:latin typeface="Palatino Linotype" pitchFamily="18" charset="0"/>
              </a:rPr>
              <a:t>f. </a:t>
            </a:r>
            <a:r>
              <a:rPr lang="hr-HR" altLang="sr-Latn-RS" sz="2400" i="1" u="sng" dirty="0">
                <a:latin typeface="Palatino Linotype" pitchFamily="18" charset="0"/>
              </a:rPr>
              <a:t>Martialis</a:t>
            </a:r>
            <a:r>
              <a:rPr lang="hr-HR" altLang="sr-Latn-RS" sz="2400" dirty="0">
                <a:latin typeface="Palatino Linotype" pitchFamily="18" charset="0"/>
              </a:rPr>
              <a:t> (Marsov)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i="1" dirty="0">
                <a:latin typeface="Palatino Linotype" pitchFamily="18" charset="0"/>
              </a:rPr>
              <a:t>f. </a:t>
            </a:r>
            <a:r>
              <a:rPr lang="hr-HR" altLang="sr-Latn-RS" sz="2400" i="1" u="sng" dirty="0">
                <a:latin typeface="Palatino Linotype" pitchFamily="18" charset="0"/>
              </a:rPr>
              <a:t>Quirinalis</a:t>
            </a:r>
            <a:r>
              <a:rPr lang="hr-HR" altLang="sr-Latn-RS" sz="2400" dirty="0">
                <a:latin typeface="Palatino Linotype" pitchFamily="18" charset="0"/>
              </a:rPr>
              <a:t> (Kvirinov)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1D4C4E2-5D99-49C9-8036-15781632D4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0192" y="142741"/>
            <a:ext cx="2843808" cy="410729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92100"/>
            <a:ext cx="8229600" cy="1003300"/>
          </a:xfrm>
        </p:spPr>
        <p:txBody>
          <a:bodyPr/>
          <a:lstStyle/>
          <a:p>
            <a:pPr eaLnBrk="1" hangingPunct="1">
              <a:defRPr/>
            </a:pPr>
            <a:r>
              <a:rPr lang="hr-HR" altLang="sr-Latn-RS" i="1" dirty="0">
                <a:latin typeface="Palatino Linotype" pitchFamily="18" charset="0"/>
              </a:rPr>
              <a:t>Virgines Vestales </a:t>
            </a:r>
            <a:r>
              <a:rPr lang="hr-HR" altLang="sr-Latn-RS" dirty="0">
                <a:latin typeface="Palatino Linotype" pitchFamily="18" charset="0"/>
              </a:rPr>
              <a:t>(vestalke)</a:t>
            </a:r>
            <a:endParaRPr lang="en-GB" altLang="sr-Latn-RS" i="1" dirty="0">
              <a:latin typeface="Palatino Linotype" pitchFamily="18" charset="0"/>
            </a:endParaRP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700808"/>
            <a:ext cx="7776864" cy="5004792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anose="02040502050505030304" pitchFamily="18" charset="0"/>
              </a:rPr>
              <a:t>Svećenice božice kuće i ognjišta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dirty="0">
                <a:latin typeface="Palatino Linotype" panose="02040502050505030304" pitchFamily="18" charset="0"/>
              </a:rPr>
              <a:t>Veste, održavaju njen hram i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hr-HR" altLang="sr-Latn-RS" dirty="0">
                <a:latin typeface="Palatino Linotype" panose="02040502050505030304" pitchFamily="18" charset="0"/>
              </a:rPr>
              <a:t>vječnu vatru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anose="02040502050505030304" pitchFamily="18" charset="0"/>
              </a:rPr>
              <a:t>služe 30 g. (počevši kao djeca)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anose="02040502050505030304" pitchFamily="18" charset="0"/>
              </a:rPr>
              <a:t>oslobođene su očinske vlasti 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anose="02040502050505030304" pitchFamily="18" charset="0"/>
              </a:rPr>
              <a:t>imaju </a:t>
            </a:r>
            <a:r>
              <a:rPr lang="hr-HR" altLang="sr-Latn-RS" dirty="0" err="1">
                <a:latin typeface="Palatino Linotype" panose="02040502050505030304" pitchFamily="18" charset="0"/>
              </a:rPr>
              <a:t>liktore</a:t>
            </a:r>
            <a:r>
              <a:rPr lang="hr-HR" altLang="sr-Latn-RS" dirty="0">
                <a:latin typeface="Palatino Linotype" panose="02040502050505030304" pitchFamily="18" charset="0"/>
              </a:rPr>
              <a:t> i počasna mjesta na igrama</a:t>
            </a:r>
          </a:p>
          <a:p>
            <a:pPr lvl="1"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anose="02040502050505030304" pitchFamily="18" charset="0"/>
              </a:rPr>
              <a:t>nose bijelu odjeću i vrpce na čelu</a:t>
            </a:r>
          </a:p>
          <a:p>
            <a:pPr eaLnBrk="1" hangingPunct="1">
              <a:lnSpc>
                <a:spcPct val="90000"/>
              </a:lnSpc>
            </a:pPr>
            <a:r>
              <a:rPr lang="hr-HR" altLang="sr-Latn-RS" dirty="0">
                <a:latin typeface="Palatino Linotype" panose="02040502050505030304" pitchFamily="18" charset="0"/>
              </a:rPr>
              <a:t>Ako ih zločinac sretne na putu za izvršenje kazne, oslobođen je</a:t>
            </a:r>
            <a:endParaRPr lang="en-GB" altLang="sr-Latn-RS" dirty="0">
              <a:latin typeface="Palatino Linotype" panose="0204050205050503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7950" y="476672"/>
            <a:ext cx="9036050" cy="6265441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i="1" dirty="0">
                <a:solidFill>
                  <a:schemeClr val="tx2"/>
                </a:solidFill>
                <a:latin typeface="Palatino Linotype" pitchFamily="18" charset="0"/>
              </a:rPr>
              <a:t>Fetiales </a:t>
            </a:r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(fecijali)</a:t>
            </a:r>
            <a:endParaRPr lang="hr-HR" altLang="sr-Latn-RS" sz="2800" dirty="0">
              <a:latin typeface="Palatino Linotype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svećenici za sklapanje ugovora o miru i </a:t>
            </a:r>
          </a:p>
          <a:p>
            <a:pPr marL="457200" lvl="1" indent="0" eaLnBrk="1" hangingPunct="1">
              <a:lnSpc>
                <a:spcPct val="90000"/>
              </a:lnSpc>
              <a:buFont typeface="Tahoma" panose="020B0604030504040204" pitchFamily="34" charset="0"/>
              <a:buNone/>
              <a:defRPr/>
            </a:pPr>
            <a:r>
              <a:rPr lang="hr-HR" altLang="sr-Latn-RS" sz="2400" dirty="0">
                <a:latin typeface="Palatino Linotype" pitchFamily="18" charset="0"/>
              </a:rPr>
              <a:t>    objavu rata (20 članova)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i="1" dirty="0">
                <a:solidFill>
                  <a:schemeClr val="tx2"/>
                </a:solidFill>
                <a:latin typeface="Palatino Linotype" pitchFamily="18" charset="0"/>
              </a:rPr>
              <a:t>Haruspices </a:t>
            </a:r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(haruspici)</a:t>
            </a:r>
            <a:endParaRPr lang="hr-HR" altLang="sr-Latn-RS" sz="2800" dirty="0">
              <a:latin typeface="Palatino Linotype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Etruščani, gataju iz utrobe žrtvene životinje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i="1" dirty="0">
                <a:solidFill>
                  <a:schemeClr val="tx2"/>
                </a:solidFill>
                <a:latin typeface="Palatino Linotype" pitchFamily="18" charset="0"/>
              </a:rPr>
              <a:t>Sacerdotes Sybillini</a:t>
            </a:r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sibilski svećenici, za tumačenje njenih knjiga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i="1" dirty="0">
                <a:solidFill>
                  <a:schemeClr val="tx2"/>
                </a:solidFill>
                <a:latin typeface="Palatino Linotype" pitchFamily="18" charset="0"/>
              </a:rPr>
              <a:t>Salii </a:t>
            </a:r>
            <a:r>
              <a:rPr lang="hr-HR" altLang="sr-Latn-RS" sz="2800" dirty="0">
                <a:solidFill>
                  <a:schemeClr val="tx2"/>
                </a:solidFill>
                <a:latin typeface="Palatino Linotype" pitchFamily="18" charset="0"/>
              </a:rPr>
              <a:t>(Salijci)</a:t>
            </a:r>
            <a:endParaRPr lang="hr-HR" altLang="sr-Latn-RS" sz="2800" dirty="0">
              <a:latin typeface="Palatino Linotype" pitchFamily="18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Marsovi i Kvirinovi svećenici, 2 x 12 patricija, u martu plešu pod štitovima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hr-HR" altLang="sr-Latn-RS" sz="2800" i="1" dirty="0">
                <a:solidFill>
                  <a:schemeClr val="tx2"/>
                </a:solidFill>
                <a:latin typeface="Palatino Linotype" pitchFamily="18" charset="0"/>
              </a:rPr>
              <a:t>Fratres Arvales </a:t>
            </a:r>
            <a:r>
              <a:rPr lang="hr-HR" altLang="sr-Latn-RS" sz="2800" dirty="0">
                <a:latin typeface="Palatino Linotype" pitchFamily="18" charset="0"/>
              </a:rPr>
              <a:t>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hr-HR" altLang="sr-Latn-RS" sz="2400" dirty="0">
                <a:latin typeface="Palatino Linotype" pitchFamily="18" charset="0"/>
              </a:rPr>
              <a:t>12 arvalske braće božice Dea Dia, u maju pjevaju Larima za zaštitu polja</a:t>
            </a:r>
            <a:endParaRPr lang="en-GB" altLang="sr-Latn-RS" sz="2400" i="1" dirty="0">
              <a:latin typeface="Palatino Linotype" pitchFamily="18" charset="0"/>
            </a:endParaRPr>
          </a:p>
        </p:txBody>
      </p:sp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9717" y="0"/>
            <a:ext cx="2243031" cy="3372023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276600" y="55563"/>
            <a:ext cx="3767138" cy="2778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r">
              <a:defRPr/>
            </a:pPr>
            <a:r>
              <a:rPr lang="en-GB" sz="1200" dirty="0">
                <a:solidFill>
                  <a:schemeClr val="accent5">
                    <a:lumMod val="40000"/>
                    <a:lumOff val="60000"/>
                  </a:schemeClr>
                </a:solidFill>
              </a:rPr>
              <a:t>http://www.the-romans.co.uk/origins.htm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 dir="ou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cean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cea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cean 1">
        <a:dk1>
          <a:srgbClr val="010199"/>
        </a:dk1>
        <a:lt1>
          <a:srgbClr val="FFFFFF"/>
        </a:lt1>
        <a:dk2>
          <a:srgbClr val="000099"/>
        </a:dk2>
        <a:lt2>
          <a:srgbClr val="FFFFFF"/>
        </a:lt2>
        <a:accent1>
          <a:srgbClr val="33CCCC"/>
        </a:accent1>
        <a:accent2>
          <a:srgbClr val="00C600"/>
        </a:accent2>
        <a:accent3>
          <a:srgbClr val="AAAACA"/>
        </a:accent3>
        <a:accent4>
          <a:srgbClr val="DADADA"/>
        </a:accent4>
        <a:accent5>
          <a:srgbClr val="ADE2E2"/>
        </a:accent5>
        <a:accent6>
          <a:srgbClr val="00B300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2">
        <a:dk1>
          <a:srgbClr val="000066"/>
        </a:dk1>
        <a:lt1>
          <a:srgbClr val="FFFFFF"/>
        </a:lt1>
        <a:dk2>
          <a:srgbClr val="5D93FF"/>
        </a:dk2>
        <a:lt2>
          <a:srgbClr val="FFFFFF"/>
        </a:lt2>
        <a:accent1>
          <a:srgbClr val="6666FF"/>
        </a:accent1>
        <a:accent2>
          <a:srgbClr val="9999FF"/>
        </a:accent2>
        <a:accent3>
          <a:srgbClr val="B6C8FF"/>
        </a:accent3>
        <a:accent4>
          <a:srgbClr val="DADADA"/>
        </a:accent4>
        <a:accent5>
          <a:srgbClr val="B8B8FF"/>
        </a:accent5>
        <a:accent6>
          <a:srgbClr val="8A8AE7"/>
        </a:accent6>
        <a:hlink>
          <a:srgbClr val="FF3300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3">
        <a:dk1>
          <a:srgbClr val="000000"/>
        </a:dk1>
        <a:lt1>
          <a:srgbClr val="FFFFFF"/>
        </a:lt1>
        <a:dk2>
          <a:srgbClr val="572E88"/>
        </a:dk2>
        <a:lt2>
          <a:srgbClr val="FFFFFF"/>
        </a:lt2>
        <a:accent1>
          <a:srgbClr val="FF6600"/>
        </a:accent1>
        <a:accent2>
          <a:srgbClr val="FFCC00"/>
        </a:accent2>
        <a:accent3>
          <a:srgbClr val="B4ADC3"/>
        </a:accent3>
        <a:accent4>
          <a:srgbClr val="DADADA"/>
        </a:accent4>
        <a:accent5>
          <a:srgbClr val="FFB8AA"/>
        </a:accent5>
        <a:accent6>
          <a:srgbClr val="E7B900"/>
        </a:accent6>
        <a:hlink>
          <a:srgbClr val="33CCCC"/>
        </a:hlink>
        <a:folHlink>
          <a:srgbClr val="36CC6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4">
        <a:dk1>
          <a:srgbClr val="003366"/>
        </a:dk1>
        <a:lt1>
          <a:srgbClr val="FFFFFF"/>
        </a:lt1>
        <a:dk2>
          <a:srgbClr val="666699"/>
        </a:dk2>
        <a:lt2>
          <a:srgbClr val="FFFFFF"/>
        </a:lt2>
        <a:accent1>
          <a:srgbClr val="9966FF"/>
        </a:accent1>
        <a:accent2>
          <a:srgbClr val="00CC66"/>
        </a:accent2>
        <a:accent3>
          <a:srgbClr val="B8B8CA"/>
        </a:accent3>
        <a:accent4>
          <a:srgbClr val="DADADA"/>
        </a:accent4>
        <a:accent5>
          <a:srgbClr val="CAB8FF"/>
        </a:accent5>
        <a:accent6>
          <a:srgbClr val="00B95C"/>
        </a:accent6>
        <a:hlink>
          <a:srgbClr val="65C8FF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5">
        <a:dk1>
          <a:srgbClr val="000000"/>
        </a:dk1>
        <a:lt1>
          <a:srgbClr val="FFFFFF"/>
        </a:lt1>
        <a:dk2>
          <a:srgbClr val="336600"/>
        </a:dk2>
        <a:lt2>
          <a:srgbClr val="FFFFFF"/>
        </a:lt2>
        <a:accent1>
          <a:srgbClr val="B7C533"/>
        </a:accent1>
        <a:accent2>
          <a:srgbClr val="CCCCFF"/>
        </a:accent2>
        <a:accent3>
          <a:srgbClr val="ADB8AA"/>
        </a:accent3>
        <a:accent4>
          <a:srgbClr val="DADADA"/>
        </a:accent4>
        <a:accent5>
          <a:srgbClr val="D8DFAD"/>
        </a:accent5>
        <a:accent6>
          <a:srgbClr val="B9B9E7"/>
        </a:accent6>
        <a:hlink>
          <a:srgbClr val="FFFFC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6">
        <a:dk1>
          <a:srgbClr val="000000"/>
        </a:dk1>
        <a:lt1>
          <a:srgbClr val="FFFFFF"/>
        </a:lt1>
        <a:dk2>
          <a:srgbClr val="006B80"/>
        </a:dk2>
        <a:lt2>
          <a:srgbClr val="C1CB75"/>
        </a:lt2>
        <a:accent1>
          <a:srgbClr val="6F8406"/>
        </a:accent1>
        <a:accent2>
          <a:srgbClr val="D9E288"/>
        </a:accent2>
        <a:accent3>
          <a:srgbClr val="AABAC0"/>
        </a:accent3>
        <a:accent4>
          <a:srgbClr val="DADADA"/>
        </a:accent4>
        <a:accent5>
          <a:srgbClr val="BBC2AA"/>
        </a:accent5>
        <a:accent6>
          <a:srgbClr val="C4CD7B"/>
        </a:accent6>
        <a:hlink>
          <a:srgbClr val="00CC00"/>
        </a:hlink>
        <a:folHlink>
          <a:srgbClr val="C0FF7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7">
        <a:dk1>
          <a:srgbClr val="5F5F5F"/>
        </a:dk1>
        <a:lt1>
          <a:srgbClr val="FFFFFF"/>
        </a:lt1>
        <a:dk2>
          <a:srgbClr val="FF6600"/>
        </a:dk2>
        <a:lt2>
          <a:srgbClr val="FFFFFF"/>
        </a:lt2>
        <a:accent1>
          <a:srgbClr val="CC6600"/>
        </a:accent1>
        <a:accent2>
          <a:srgbClr val="FF6600"/>
        </a:accent2>
        <a:accent3>
          <a:srgbClr val="FFB8AA"/>
        </a:accent3>
        <a:accent4>
          <a:srgbClr val="DADADA"/>
        </a:accent4>
        <a:accent5>
          <a:srgbClr val="E2B8AA"/>
        </a:accent5>
        <a:accent6>
          <a:srgbClr val="E75C00"/>
        </a:accent6>
        <a:hlink>
          <a:srgbClr val="FFFF99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cean 8">
        <a:dk1>
          <a:srgbClr val="000000"/>
        </a:dk1>
        <a:lt1>
          <a:srgbClr val="FFFFFF"/>
        </a:lt1>
        <a:dk2>
          <a:srgbClr val="FFBA2F"/>
        </a:dk2>
        <a:lt2>
          <a:srgbClr val="A50021"/>
        </a:lt2>
        <a:accent1>
          <a:srgbClr val="FF6600"/>
        </a:accent1>
        <a:accent2>
          <a:srgbClr val="CC6600"/>
        </a:accent2>
        <a:accent3>
          <a:srgbClr val="FFD9AD"/>
        </a:accent3>
        <a:accent4>
          <a:srgbClr val="DADADA"/>
        </a:accent4>
        <a:accent5>
          <a:srgbClr val="FFB8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1125</TotalTime>
  <Words>1328</Words>
  <Application>Microsoft Office PowerPoint</Application>
  <PresentationFormat>Prikaz na zaslonu (4:3)</PresentationFormat>
  <Paragraphs>194</Paragraphs>
  <Slides>19</Slides>
  <Notes>16</Notes>
  <HiddenSlides>0</HiddenSlides>
  <MMClips>0</MMClips>
  <ScaleCrop>false</ScaleCrop>
  <HeadingPairs>
    <vt:vector size="6" baseType="variant">
      <vt:variant>
        <vt:lpstr>Korišteni fontovi</vt:lpstr>
      </vt:variant>
      <vt:variant>
        <vt:i4>8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19</vt:i4>
      </vt:variant>
    </vt:vector>
  </HeadingPairs>
  <TitlesOfParts>
    <vt:vector size="28" baseType="lpstr">
      <vt:lpstr>Arial</vt:lpstr>
      <vt:lpstr>Bookman Old Style</vt:lpstr>
      <vt:lpstr>Calisto MT</vt:lpstr>
      <vt:lpstr>Palatino Linotype</vt:lpstr>
      <vt:lpstr>Perpetua</vt:lpstr>
      <vt:lpstr>Tahoma</vt:lpstr>
      <vt:lpstr>Times New Roman</vt:lpstr>
      <vt:lpstr>Wingdings</vt:lpstr>
      <vt:lpstr>Ocean</vt:lpstr>
      <vt:lpstr>RIMSKA  RELIGIJA</vt:lpstr>
      <vt:lpstr>PowerPoint prezentacija</vt:lpstr>
      <vt:lpstr>Strani utjecaji</vt:lpstr>
      <vt:lpstr>BOŽANSTVA</vt:lpstr>
      <vt:lpstr>Postoji još mnoštvo manjih / neolimpskih božanstava, demona i sl.</vt:lpstr>
      <vt:lpstr>SVEĆENICI</vt:lpstr>
      <vt:lpstr>Pontifices (pontifici)</vt:lpstr>
      <vt:lpstr>Virgines Vestales (vestalke)</vt:lpstr>
      <vt:lpstr>PowerPoint prezentacija</vt:lpstr>
      <vt:lpstr>POSVEĆENA MJESTA</vt:lpstr>
      <vt:lpstr>Saturnov i Portunov hram u Rimu</vt:lpstr>
      <vt:lpstr>BOGOSLUŽJA</vt:lpstr>
      <vt:lpstr>PowerPoint prezentacija</vt:lpstr>
      <vt:lpstr>Suovetaurilia</vt:lpstr>
      <vt:lpstr>Ostala bogoslužja</vt:lpstr>
      <vt:lpstr>POGREBI</vt:lpstr>
      <vt:lpstr>Sprovod</vt:lpstr>
      <vt:lpstr>Ukop</vt:lpstr>
      <vt:lpstr>D                       M</vt:lpstr>
    </vt:vector>
  </TitlesOfParts>
  <Company>HIZP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RIMSKA RELIGIJA</dc:title>
  <dc:creator>Maja Matasović</dc:creator>
  <cp:lastModifiedBy>Maja Matasović</cp:lastModifiedBy>
  <cp:revision>63</cp:revision>
  <dcterms:created xsi:type="dcterms:W3CDTF">2007-01-16T17:54:24Z</dcterms:created>
  <dcterms:modified xsi:type="dcterms:W3CDTF">2025-01-20T20:12:43Z</dcterms:modified>
</cp:coreProperties>
</file>