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sldIdLst>
    <p:sldId id="276" r:id="rId3"/>
    <p:sldId id="301" r:id="rId4"/>
    <p:sldId id="260" r:id="rId5"/>
    <p:sldId id="279" r:id="rId6"/>
    <p:sldId id="256" r:id="rId7"/>
    <p:sldId id="280" r:id="rId8"/>
    <p:sldId id="268" r:id="rId9"/>
    <p:sldId id="272" r:id="rId10"/>
    <p:sldId id="273" r:id="rId11"/>
    <p:sldId id="262" r:id="rId12"/>
    <p:sldId id="282" r:id="rId13"/>
    <p:sldId id="258" r:id="rId14"/>
    <p:sldId id="283" r:id="rId15"/>
    <p:sldId id="259" r:id="rId16"/>
    <p:sldId id="284" r:id="rId17"/>
    <p:sldId id="264" r:id="rId18"/>
    <p:sldId id="267" r:id="rId19"/>
    <p:sldId id="265" r:id="rId20"/>
    <p:sldId id="285" r:id="rId21"/>
    <p:sldId id="266" r:id="rId22"/>
    <p:sldId id="286" r:id="rId23"/>
    <p:sldId id="275" r:id="rId24"/>
    <p:sldId id="287" r:id="rId25"/>
    <p:sldId id="290" r:id="rId26"/>
    <p:sldId id="291" r:id="rId27"/>
    <p:sldId id="292" r:id="rId28"/>
    <p:sldId id="294" r:id="rId29"/>
    <p:sldId id="293" r:id="rId30"/>
    <p:sldId id="295" r:id="rId31"/>
    <p:sldId id="289" r:id="rId32"/>
    <p:sldId id="296" r:id="rId33"/>
    <p:sldId id="297" r:id="rId34"/>
    <p:sldId id="300" r:id="rId35"/>
    <p:sldId id="298" r:id="rId36"/>
    <p:sldId id="299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4BDF9-F6BB-47FD-87DC-B766120BC7AC}" v="3" dt="2024-01-07T21:13:52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eljka Metesi Deronjić" userId="9a6ba860-cdcc-4a7e-a5ca-49e4f5162983" providerId="ADAL" clId="{F20CC5FC-51DF-4CE6-9BB5-54F0FFB8346D}"/>
    <pc:docChg chg="undo custSel modSld">
      <pc:chgData name="Željka Metesi Deronjić" userId="9a6ba860-cdcc-4a7e-a5ca-49e4f5162983" providerId="ADAL" clId="{F20CC5FC-51DF-4CE6-9BB5-54F0FFB8346D}" dt="2023-10-17T21:17:34.067" v="13" actId="255"/>
      <pc:docMkLst>
        <pc:docMk/>
      </pc:docMkLst>
      <pc:sldChg chg="addSp modSp mod setBg">
        <pc:chgData name="Željka Metesi Deronjić" userId="9a6ba860-cdcc-4a7e-a5ca-49e4f5162983" providerId="ADAL" clId="{F20CC5FC-51DF-4CE6-9BB5-54F0FFB8346D}" dt="2023-10-17T21:14:25.155" v="0" actId="26606"/>
        <pc:sldMkLst>
          <pc:docMk/>
          <pc:sldMk cId="0" sldId="276"/>
        </pc:sldMkLst>
        <pc:spChg chg="mod">
          <ac:chgData name="Željka Metesi Deronjić" userId="9a6ba860-cdcc-4a7e-a5ca-49e4f5162983" providerId="ADAL" clId="{F20CC5FC-51DF-4CE6-9BB5-54F0FFB8346D}" dt="2023-10-17T21:14:25.155" v="0" actId="26606"/>
          <ac:spMkLst>
            <pc:docMk/>
            <pc:sldMk cId="0" sldId="276"/>
            <ac:spMk id="2" creationId="{00000000-0000-0000-0000-000000000000}"/>
          </ac:spMkLst>
        </pc:spChg>
        <pc:spChg chg="add">
          <ac:chgData name="Željka Metesi Deronjić" userId="9a6ba860-cdcc-4a7e-a5ca-49e4f5162983" providerId="ADAL" clId="{F20CC5FC-51DF-4CE6-9BB5-54F0FFB8346D}" dt="2023-10-17T21:14:25.155" v="0" actId="26606"/>
          <ac:spMkLst>
            <pc:docMk/>
            <pc:sldMk cId="0" sldId="276"/>
            <ac:spMk id="8" creationId="{B558F58E-93BA-44A3-BCDA-585AFF2E4F3F}"/>
          </ac:spMkLst>
        </pc:spChg>
        <pc:spChg chg="add">
          <ac:chgData name="Željka Metesi Deronjić" userId="9a6ba860-cdcc-4a7e-a5ca-49e4f5162983" providerId="ADAL" clId="{F20CC5FC-51DF-4CE6-9BB5-54F0FFB8346D}" dt="2023-10-17T21:14:25.155" v="0" actId="26606"/>
          <ac:spMkLst>
            <pc:docMk/>
            <pc:sldMk cId="0" sldId="276"/>
            <ac:spMk id="10" creationId="{34DBF680-FBD0-4394-A076-AD549E2DB406}"/>
          </ac:spMkLst>
        </pc:spChg>
        <pc:spChg chg="add">
          <ac:chgData name="Željka Metesi Deronjić" userId="9a6ba860-cdcc-4a7e-a5ca-49e4f5162983" providerId="ADAL" clId="{F20CC5FC-51DF-4CE6-9BB5-54F0FFB8346D}" dt="2023-10-17T21:14:25.155" v="0" actId="26606"/>
          <ac:spMkLst>
            <pc:docMk/>
            <pc:sldMk cId="0" sldId="276"/>
            <ac:spMk id="12" creationId="{025516A9-A197-45C0-A7C3-D8D04C443D15}"/>
          </ac:spMkLst>
        </pc:spChg>
        <pc:picChg chg="add">
          <ac:chgData name="Željka Metesi Deronjić" userId="9a6ba860-cdcc-4a7e-a5ca-49e4f5162983" providerId="ADAL" clId="{F20CC5FC-51DF-4CE6-9BB5-54F0FFB8346D}" dt="2023-10-17T21:14:25.155" v="0" actId="26606"/>
          <ac:picMkLst>
            <pc:docMk/>
            <pc:sldMk cId="0" sldId="276"/>
            <ac:picMk id="4" creationId="{51BF177D-18B5-44DA-71E8-CDDA70FF5488}"/>
          </ac:picMkLst>
        </pc:picChg>
      </pc:sldChg>
      <pc:sldChg chg="addSp modSp mod setBg">
        <pc:chgData name="Željka Metesi Deronjić" userId="9a6ba860-cdcc-4a7e-a5ca-49e4f5162983" providerId="ADAL" clId="{F20CC5FC-51DF-4CE6-9BB5-54F0FFB8346D}" dt="2023-10-17T21:17:07.159" v="9" actId="26606"/>
        <pc:sldMkLst>
          <pc:docMk/>
          <pc:sldMk cId="0" sldId="289"/>
        </pc:sldMkLst>
        <pc:spChg chg="mod">
          <ac:chgData name="Željka Metesi Deronjić" userId="9a6ba860-cdcc-4a7e-a5ca-49e4f5162983" providerId="ADAL" clId="{F20CC5FC-51DF-4CE6-9BB5-54F0FFB8346D}" dt="2023-10-17T21:17:07.159" v="9" actId="26606"/>
          <ac:spMkLst>
            <pc:docMk/>
            <pc:sldMk cId="0" sldId="289"/>
            <ac:spMk id="2" creationId="{00000000-0000-0000-0000-000000000000}"/>
          </ac:spMkLst>
        </pc:spChg>
        <pc:spChg chg="add">
          <ac:chgData name="Željka Metesi Deronjić" userId="9a6ba860-cdcc-4a7e-a5ca-49e4f5162983" providerId="ADAL" clId="{F20CC5FC-51DF-4CE6-9BB5-54F0FFB8346D}" dt="2023-10-17T21:17:07.159" v="9" actId="26606"/>
          <ac:spMkLst>
            <pc:docMk/>
            <pc:sldMk cId="0" sldId="289"/>
            <ac:spMk id="7" creationId="{5118BA95-03E7-41B7-B442-0AF8C0A7FF68}"/>
          </ac:spMkLst>
        </pc:spChg>
        <pc:spChg chg="add">
          <ac:chgData name="Željka Metesi Deronjić" userId="9a6ba860-cdcc-4a7e-a5ca-49e4f5162983" providerId="ADAL" clId="{F20CC5FC-51DF-4CE6-9BB5-54F0FFB8346D}" dt="2023-10-17T21:17:07.159" v="9" actId="26606"/>
          <ac:spMkLst>
            <pc:docMk/>
            <pc:sldMk cId="0" sldId="289"/>
            <ac:spMk id="9" creationId="{AD9B3EAD-A2B3-42C4-927C-3455E3E69EE6}"/>
          </ac:spMkLst>
        </pc:spChg>
        <pc:grpChg chg="add">
          <ac:chgData name="Željka Metesi Deronjić" userId="9a6ba860-cdcc-4a7e-a5ca-49e4f5162983" providerId="ADAL" clId="{F20CC5FC-51DF-4CE6-9BB5-54F0FFB8346D}" dt="2023-10-17T21:17:07.159" v="9" actId="26606"/>
          <ac:grpSpMkLst>
            <pc:docMk/>
            <pc:sldMk cId="0" sldId="289"/>
            <ac:grpSpMk id="11" creationId="{4BF9B298-BC35-4C0F-8301-5D63A1E6D281}"/>
          </ac:grpSpMkLst>
        </pc:grpChg>
      </pc:sldChg>
      <pc:sldChg chg="addSp modSp mod setBg">
        <pc:chgData name="Željka Metesi Deronjić" userId="9a6ba860-cdcc-4a7e-a5ca-49e4f5162983" providerId="ADAL" clId="{F20CC5FC-51DF-4CE6-9BB5-54F0FFB8346D}" dt="2023-10-17T21:17:34.067" v="13" actId="255"/>
        <pc:sldMkLst>
          <pc:docMk/>
          <pc:sldMk cId="0" sldId="291"/>
        </pc:sldMkLst>
        <pc:spChg chg="mod">
          <ac:chgData name="Željka Metesi Deronjić" userId="9a6ba860-cdcc-4a7e-a5ca-49e4f5162983" providerId="ADAL" clId="{F20CC5FC-51DF-4CE6-9BB5-54F0FFB8346D}" dt="2023-10-17T21:17:34.067" v="13" actId="255"/>
          <ac:spMkLst>
            <pc:docMk/>
            <pc:sldMk cId="0" sldId="291"/>
            <ac:spMk id="2" creationId="{00000000-0000-0000-0000-000000000000}"/>
          </ac:spMkLst>
        </pc:spChg>
        <pc:spChg chg="add">
          <ac:chgData name="Željka Metesi Deronjić" userId="9a6ba860-cdcc-4a7e-a5ca-49e4f5162983" providerId="ADAL" clId="{F20CC5FC-51DF-4CE6-9BB5-54F0FFB8346D}" dt="2023-10-17T21:17:15.736" v="10" actId="26606"/>
          <ac:spMkLst>
            <pc:docMk/>
            <pc:sldMk cId="0" sldId="291"/>
            <ac:spMk id="9" creationId="{484E34F7-E155-426C-A88E-8AEA6CF3F7EC}"/>
          </ac:spMkLst>
        </pc:spChg>
        <pc:picChg chg="mod">
          <ac:chgData name="Željka Metesi Deronjić" userId="9a6ba860-cdcc-4a7e-a5ca-49e4f5162983" providerId="ADAL" clId="{F20CC5FC-51DF-4CE6-9BB5-54F0FFB8346D}" dt="2023-10-17T21:17:15.736" v="10" actId="26606"/>
          <ac:picMkLst>
            <pc:docMk/>
            <pc:sldMk cId="0" sldId="291"/>
            <ac:picMk id="4" creationId="{00000000-0000-0000-0000-000000000000}"/>
          </ac:picMkLst>
        </pc:picChg>
      </pc:sldChg>
      <pc:sldChg chg="addSp delSp modSp mod setBg">
        <pc:chgData name="Željka Metesi Deronjić" userId="9a6ba860-cdcc-4a7e-a5ca-49e4f5162983" providerId="ADAL" clId="{F20CC5FC-51DF-4CE6-9BB5-54F0FFB8346D}" dt="2023-10-17T21:16:46.745" v="8" actId="26606"/>
        <pc:sldMkLst>
          <pc:docMk/>
          <pc:sldMk cId="0" sldId="297"/>
        </pc:sldMkLst>
        <pc:spChg chg="mod">
          <ac:chgData name="Željka Metesi Deronjić" userId="9a6ba860-cdcc-4a7e-a5ca-49e4f5162983" providerId="ADAL" clId="{F20CC5FC-51DF-4CE6-9BB5-54F0FFB8346D}" dt="2023-10-17T21:16:46.745" v="8" actId="26606"/>
          <ac:spMkLst>
            <pc:docMk/>
            <pc:sldMk cId="0" sldId="297"/>
            <ac:spMk id="2" creationId="{00000000-0000-0000-0000-000000000000}"/>
          </ac:spMkLst>
        </pc:spChg>
        <pc:spChg chg="add del">
          <ac:chgData name="Željka Metesi Deronjić" userId="9a6ba860-cdcc-4a7e-a5ca-49e4f5162983" providerId="ADAL" clId="{F20CC5FC-51DF-4CE6-9BB5-54F0FFB8346D}" dt="2023-10-17T21:16:41.363" v="5" actId="26606"/>
          <ac:spMkLst>
            <pc:docMk/>
            <pc:sldMk cId="0" sldId="297"/>
            <ac:spMk id="7" creationId="{E009DD9B-5EE2-4C0D-8B2B-351C8C102205}"/>
          </ac:spMkLst>
        </pc:spChg>
        <pc:spChg chg="add del">
          <ac:chgData name="Željka Metesi Deronjić" userId="9a6ba860-cdcc-4a7e-a5ca-49e4f5162983" providerId="ADAL" clId="{F20CC5FC-51DF-4CE6-9BB5-54F0FFB8346D}" dt="2023-10-17T21:16:36.989" v="3" actId="26606"/>
          <ac:spMkLst>
            <pc:docMk/>
            <pc:sldMk cId="0" sldId="297"/>
            <ac:spMk id="8" creationId="{484E34F7-E155-426C-A88E-8AEA6CF3F7EC}"/>
          </ac:spMkLst>
        </pc:spChg>
        <pc:spChg chg="add del">
          <ac:chgData name="Željka Metesi Deronjić" userId="9a6ba860-cdcc-4a7e-a5ca-49e4f5162983" providerId="ADAL" clId="{F20CC5FC-51DF-4CE6-9BB5-54F0FFB8346D}" dt="2023-10-17T21:16:41.363" v="5" actId="26606"/>
          <ac:spMkLst>
            <pc:docMk/>
            <pc:sldMk cId="0" sldId="297"/>
            <ac:spMk id="9" creationId="{E720DB99-7745-4E75-9D96-AAB6D55C531E}"/>
          </ac:spMkLst>
        </pc:spChg>
        <pc:spChg chg="add del">
          <ac:chgData name="Željka Metesi Deronjić" userId="9a6ba860-cdcc-4a7e-a5ca-49e4f5162983" providerId="ADAL" clId="{F20CC5FC-51DF-4CE6-9BB5-54F0FFB8346D}" dt="2023-10-17T21:16:41.363" v="5" actId="26606"/>
          <ac:spMkLst>
            <pc:docMk/>
            <pc:sldMk cId="0" sldId="297"/>
            <ac:spMk id="11" creationId="{D68803C4-E159-4360-B7BB-74205C8F782D}"/>
          </ac:spMkLst>
        </pc:spChg>
        <pc:spChg chg="add del">
          <ac:chgData name="Željka Metesi Deronjić" userId="9a6ba860-cdcc-4a7e-a5ca-49e4f5162983" providerId="ADAL" clId="{F20CC5FC-51DF-4CE6-9BB5-54F0FFB8346D}" dt="2023-10-17T21:16:41.363" v="5" actId="26606"/>
          <ac:spMkLst>
            <pc:docMk/>
            <pc:sldMk cId="0" sldId="297"/>
            <ac:spMk id="13" creationId="{504B0465-3B07-49BF-BEA7-D81476246293}"/>
          </ac:spMkLst>
        </pc:spChg>
        <pc:spChg chg="add del">
          <ac:chgData name="Željka Metesi Deronjić" userId="9a6ba860-cdcc-4a7e-a5ca-49e4f5162983" providerId="ADAL" clId="{F20CC5FC-51DF-4CE6-9BB5-54F0FFB8346D}" dt="2023-10-17T21:16:41.363" v="5" actId="26606"/>
          <ac:spMkLst>
            <pc:docMk/>
            <pc:sldMk cId="0" sldId="297"/>
            <ac:spMk id="15" creationId="{49B7FFA5-14CB-4A4F-9BCC-CA3AA5D9D276}"/>
          </ac:spMkLst>
        </pc:spChg>
        <pc:spChg chg="add del">
          <ac:chgData name="Željka Metesi Deronjić" userId="9a6ba860-cdcc-4a7e-a5ca-49e4f5162983" providerId="ADAL" clId="{F20CC5FC-51DF-4CE6-9BB5-54F0FFB8346D}" dt="2023-10-17T21:16:41.363" v="5" actId="26606"/>
          <ac:spMkLst>
            <pc:docMk/>
            <pc:sldMk cId="0" sldId="297"/>
            <ac:spMk id="17" creationId="{04E48745-7512-4EC2-9E20-9092D12150CA}"/>
          </ac:spMkLst>
        </pc:spChg>
        <pc:spChg chg="add del">
          <ac:chgData name="Željka Metesi Deronjić" userId="9a6ba860-cdcc-4a7e-a5ca-49e4f5162983" providerId="ADAL" clId="{F20CC5FC-51DF-4CE6-9BB5-54F0FFB8346D}" dt="2023-10-17T21:16:46.707" v="7" actId="26606"/>
          <ac:spMkLst>
            <pc:docMk/>
            <pc:sldMk cId="0" sldId="297"/>
            <ac:spMk id="19" creationId="{CCF043BA-0C52-4068-BCF5-2B2D89BA9D36}"/>
          </ac:spMkLst>
        </pc:spChg>
        <pc:spChg chg="add">
          <ac:chgData name="Željka Metesi Deronjić" userId="9a6ba860-cdcc-4a7e-a5ca-49e4f5162983" providerId="ADAL" clId="{F20CC5FC-51DF-4CE6-9BB5-54F0FFB8346D}" dt="2023-10-17T21:16:46.745" v="8" actId="26606"/>
          <ac:spMkLst>
            <pc:docMk/>
            <pc:sldMk cId="0" sldId="297"/>
            <ac:spMk id="23" creationId="{3C06EAFD-0C69-4B3B-BEA7-E7E11DDF9C43}"/>
          </ac:spMkLst>
        </pc:spChg>
        <pc:spChg chg="add">
          <ac:chgData name="Željka Metesi Deronjić" userId="9a6ba860-cdcc-4a7e-a5ca-49e4f5162983" providerId="ADAL" clId="{F20CC5FC-51DF-4CE6-9BB5-54F0FFB8346D}" dt="2023-10-17T21:16:46.745" v="8" actId="26606"/>
          <ac:spMkLst>
            <pc:docMk/>
            <pc:sldMk cId="0" sldId="297"/>
            <ac:spMk id="24" creationId="{A4066C89-42FB-4624-9AFE-3A31B36491B5}"/>
          </ac:spMkLst>
        </pc:spChg>
        <pc:spChg chg="add">
          <ac:chgData name="Željka Metesi Deronjić" userId="9a6ba860-cdcc-4a7e-a5ca-49e4f5162983" providerId="ADAL" clId="{F20CC5FC-51DF-4CE6-9BB5-54F0FFB8346D}" dt="2023-10-17T21:16:46.745" v="8" actId="26606"/>
          <ac:spMkLst>
            <pc:docMk/>
            <pc:sldMk cId="0" sldId="297"/>
            <ac:spMk id="25" creationId="{BA218FBC-B2D6-48CA-9289-C4110162EDAD}"/>
          </ac:spMkLst>
        </pc:spChg>
        <pc:spChg chg="add">
          <ac:chgData name="Željka Metesi Deronjić" userId="9a6ba860-cdcc-4a7e-a5ca-49e4f5162983" providerId="ADAL" clId="{F20CC5FC-51DF-4CE6-9BB5-54F0FFB8346D}" dt="2023-10-17T21:16:46.745" v="8" actId="26606"/>
          <ac:spMkLst>
            <pc:docMk/>
            <pc:sldMk cId="0" sldId="297"/>
            <ac:spMk id="26" creationId="{2DED9084-49DA-4911-ACB7-5F9E4DEFA039}"/>
          </ac:spMkLst>
        </pc:spChg>
        <pc:grpChg chg="add del">
          <ac:chgData name="Željka Metesi Deronjić" userId="9a6ba860-cdcc-4a7e-a5ca-49e4f5162983" providerId="ADAL" clId="{F20CC5FC-51DF-4CE6-9BB5-54F0FFB8346D}" dt="2023-10-17T21:16:46.707" v="7" actId="26606"/>
          <ac:grpSpMkLst>
            <pc:docMk/>
            <pc:sldMk cId="0" sldId="297"/>
            <ac:grpSpMk id="10" creationId="{789ACCC8-A635-400E-B9C0-AD9CA57109CE}"/>
          </ac:grpSpMkLst>
        </pc:grpChg>
        <pc:picChg chg="add del">
          <ac:chgData name="Željka Metesi Deronjić" userId="9a6ba860-cdcc-4a7e-a5ca-49e4f5162983" providerId="ADAL" clId="{F20CC5FC-51DF-4CE6-9BB5-54F0FFB8346D}" dt="2023-10-17T21:16:36.989" v="3" actId="26606"/>
          <ac:picMkLst>
            <pc:docMk/>
            <pc:sldMk cId="0" sldId="297"/>
            <ac:picMk id="4" creationId="{C5DB7C74-BA32-D9BC-2ABF-30B7639AEDA5}"/>
          </ac:picMkLst>
        </pc:picChg>
        <pc:picChg chg="add del">
          <ac:chgData name="Željka Metesi Deronjić" userId="9a6ba860-cdcc-4a7e-a5ca-49e4f5162983" providerId="ADAL" clId="{F20CC5FC-51DF-4CE6-9BB5-54F0FFB8346D}" dt="2023-10-17T21:16:46.707" v="7" actId="26606"/>
          <ac:picMkLst>
            <pc:docMk/>
            <pc:sldMk cId="0" sldId="297"/>
            <ac:picMk id="20" creationId="{EBA28168-5E27-34C8-4505-50D41B736FC8}"/>
          </ac:picMkLst>
        </pc:picChg>
      </pc:sldChg>
      <pc:sldChg chg="addSp modSp mod setBg setClrOvrMap">
        <pc:chgData name="Željka Metesi Deronjić" userId="9a6ba860-cdcc-4a7e-a5ca-49e4f5162983" providerId="ADAL" clId="{F20CC5FC-51DF-4CE6-9BB5-54F0FFB8346D}" dt="2023-10-17T21:16:26.666" v="1" actId="26606"/>
        <pc:sldMkLst>
          <pc:docMk/>
          <pc:sldMk cId="0" sldId="300"/>
        </pc:sldMkLst>
        <pc:spChg chg="mod">
          <ac:chgData name="Željka Metesi Deronjić" userId="9a6ba860-cdcc-4a7e-a5ca-49e4f5162983" providerId="ADAL" clId="{F20CC5FC-51DF-4CE6-9BB5-54F0FFB8346D}" dt="2023-10-17T21:16:26.666" v="1" actId="26606"/>
          <ac:spMkLst>
            <pc:docMk/>
            <pc:sldMk cId="0" sldId="300"/>
            <ac:spMk id="2" creationId="{00000000-0000-0000-0000-000000000000}"/>
          </ac:spMkLst>
        </pc:spChg>
        <pc:spChg chg="add">
          <ac:chgData name="Željka Metesi Deronjić" userId="9a6ba860-cdcc-4a7e-a5ca-49e4f5162983" providerId="ADAL" clId="{F20CC5FC-51DF-4CE6-9BB5-54F0FFB8346D}" dt="2023-10-17T21:16:26.666" v="1" actId="26606"/>
          <ac:spMkLst>
            <pc:docMk/>
            <pc:sldMk cId="0" sldId="300"/>
            <ac:spMk id="19" creationId="{3E9FBC8E-8666-4442-8D7D-B250510CD44D}"/>
          </ac:spMkLst>
        </pc:spChg>
        <pc:grpChg chg="add">
          <ac:chgData name="Željka Metesi Deronjić" userId="9a6ba860-cdcc-4a7e-a5ca-49e4f5162983" providerId="ADAL" clId="{F20CC5FC-51DF-4CE6-9BB5-54F0FFB8346D}" dt="2023-10-17T21:16:26.666" v="1" actId="26606"/>
          <ac:grpSpMkLst>
            <pc:docMk/>
            <pc:sldMk cId="0" sldId="300"/>
            <ac:grpSpMk id="15" creationId="{2A313B03-D361-4EC9-AF52-0B3C1C92C26D}"/>
          </ac:grpSpMkLst>
        </pc:grpChg>
        <pc:picChg chg="mod">
          <ac:chgData name="Željka Metesi Deronjić" userId="9a6ba860-cdcc-4a7e-a5ca-49e4f5162983" providerId="ADAL" clId="{F20CC5FC-51DF-4CE6-9BB5-54F0FFB8346D}" dt="2023-10-17T21:16:26.666" v="1" actId="26606"/>
          <ac:picMkLst>
            <pc:docMk/>
            <pc:sldMk cId="0" sldId="300"/>
            <ac:picMk id="4" creationId="{00000000-0000-0000-0000-000000000000}"/>
          </ac:picMkLst>
        </pc:picChg>
        <pc:picChg chg="mod">
          <ac:chgData name="Željka Metesi Deronjić" userId="9a6ba860-cdcc-4a7e-a5ca-49e4f5162983" providerId="ADAL" clId="{F20CC5FC-51DF-4CE6-9BB5-54F0FFB8346D}" dt="2023-10-17T21:16:26.666" v="1" actId="26606"/>
          <ac:picMkLst>
            <pc:docMk/>
            <pc:sldMk cId="0" sldId="300"/>
            <ac:picMk id="7" creationId="{00000000-0000-0000-0000-000000000000}"/>
          </ac:picMkLst>
        </pc:picChg>
        <pc:picChg chg="mod">
          <ac:chgData name="Željka Metesi Deronjić" userId="9a6ba860-cdcc-4a7e-a5ca-49e4f5162983" providerId="ADAL" clId="{F20CC5FC-51DF-4CE6-9BB5-54F0FFB8346D}" dt="2023-10-17T21:16:26.666" v="1" actId="26606"/>
          <ac:picMkLst>
            <pc:docMk/>
            <pc:sldMk cId="0" sldId="300"/>
            <ac:picMk id="8" creationId="{00000000-0000-0000-0000-000000000000}"/>
          </ac:picMkLst>
        </pc:picChg>
        <pc:picChg chg="mod">
          <ac:chgData name="Željka Metesi Deronjić" userId="9a6ba860-cdcc-4a7e-a5ca-49e4f5162983" providerId="ADAL" clId="{F20CC5FC-51DF-4CE6-9BB5-54F0FFB8346D}" dt="2023-10-17T21:16:26.666" v="1" actId="26606"/>
          <ac:picMkLst>
            <pc:docMk/>
            <pc:sldMk cId="0" sldId="300"/>
            <ac:picMk id="9" creationId="{00000000-0000-0000-0000-000000000000}"/>
          </ac:picMkLst>
        </pc:picChg>
        <pc:picChg chg="mod">
          <ac:chgData name="Željka Metesi Deronjić" userId="9a6ba860-cdcc-4a7e-a5ca-49e4f5162983" providerId="ADAL" clId="{F20CC5FC-51DF-4CE6-9BB5-54F0FFB8346D}" dt="2023-10-17T21:16:26.666" v="1" actId="26606"/>
          <ac:picMkLst>
            <pc:docMk/>
            <pc:sldMk cId="0" sldId="300"/>
            <ac:picMk id="10" creationId="{00000000-0000-0000-0000-000000000000}"/>
          </ac:picMkLst>
        </pc:picChg>
      </pc:sldChg>
    </pc:docChg>
  </pc:docChgLst>
  <pc:docChgLst>
    <pc:chgData name="Željka Metesi" userId="b4778f16cc36bf82" providerId="LiveId" clId="{4124BDF9-F6BB-47FD-87DC-B766120BC7AC}"/>
    <pc:docChg chg="modSld">
      <pc:chgData name="Željka Metesi" userId="b4778f16cc36bf82" providerId="LiveId" clId="{4124BDF9-F6BB-47FD-87DC-B766120BC7AC}" dt="2024-01-07T21:14:19.012" v="19" actId="14100"/>
      <pc:docMkLst>
        <pc:docMk/>
      </pc:docMkLst>
      <pc:sldChg chg="addSp modSp mod">
        <pc:chgData name="Željka Metesi" userId="b4778f16cc36bf82" providerId="LiveId" clId="{4124BDF9-F6BB-47FD-87DC-B766120BC7AC}" dt="2024-01-07T21:14:19.012" v="19" actId="14100"/>
        <pc:sldMkLst>
          <pc:docMk/>
          <pc:sldMk cId="0" sldId="284"/>
        </pc:sldMkLst>
        <pc:spChg chg="mod">
          <ac:chgData name="Željka Metesi" userId="b4778f16cc36bf82" providerId="LiveId" clId="{4124BDF9-F6BB-47FD-87DC-B766120BC7AC}" dt="2024-01-07T21:14:04.535" v="13" actId="14100"/>
          <ac:spMkLst>
            <pc:docMk/>
            <pc:sldMk cId="0" sldId="284"/>
            <ac:spMk id="3" creationId="{00000000-0000-0000-0000-000000000000}"/>
          </ac:spMkLst>
        </pc:spChg>
        <pc:picChg chg="add mod">
          <ac:chgData name="Željka Metesi" userId="b4778f16cc36bf82" providerId="LiveId" clId="{4124BDF9-F6BB-47FD-87DC-B766120BC7AC}" dt="2024-01-07T21:14:07.208" v="14" actId="1076"/>
          <ac:picMkLst>
            <pc:docMk/>
            <pc:sldMk cId="0" sldId="284"/>
            <ac:picMk id="4" creationId="{B17BED2C-ACC2-91BB-5B6A-DE9CE594120E}"/>
          </ac:picMkLst>
        </pc:picChg>
        <pc:picChg chg="add mod">
          <ac:chgData name="Željka Metesi" userId="b4778f16cc36bf82" providerId="LiveId" clId="{4124BDF9-F6BB-47FD-87DC-B766120BC7AC}" dt="2024-01-07T21:14:09.080" v="15" actId="1076"/>
          <ac:picMkLst>
            <pc:docMk/>
            <pc:sldMk cId="0" sldId="284"/>
            <ac:picMk id="6" creationId="{FA1C8A2D-9BF3-6B64-AF6D-22B40518115A}"/>
          </ac:picMkLst>
        </pc:picChg>
        <pc:picChg chg="add mod">
          <ac:chgData name="Željka Metesi" userId="b4778f16cc36bf82" providerId="LiveId" clId="{4124BDF9-F6BB-47FD-87DC-B766120BC7AC}" dt="2024-01-07T21:14:19.012" v="19" actId="14100"/>
          <ac:picMkLst>
            <pc:docMk/>
            <pc:sldMk cId="0" sldId="284"/>
            <ac:picMk id="8" creationId="{067CA282-2744-1A66-350C-E3A8E7DED6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55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81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46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112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020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08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98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36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744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74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44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916F2D-67A2-47F1-807E-A67CE9F483B0}" type="datetimeFigureOut">
              <a:rPr lang="sr-Latn-CS" smtClean="0"/>
              <a:pPr/>
              <a:t>7.1.2024.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77116E1-211C-400C-BDBE-34DB121AD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915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91490" y="2822646"/>
            <a:ext cx="3893819" cy="3170497"/>
          </a:xfrm>
        </p:spPr>
        <p:txBody>
          <a:bodyPr anchor="t">
            <a:normAutofit/>
          </a:bodyPr>
          <a:lstStyle/>
          <a:p>
            <a:r>
              <a:rPr lang="hr-HR" sz="6300"/>
              <a:t>POČETAK ISTRAŽIVANJA HRVATSKE FILOZOFIJE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1490" y="2631257"/>
            <a:ext cx="363474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4" name="Picture 3" descr="Slika na kojoj se prikazuje Umjetnost s fraktalima, Magenta, ljubičasto, umjetničko djelo&#10;&#10;Opis je automatski generiran">
            <a:extLst>
              <a:ext uri="{FF2B5EF4-FFF2-40B4-BE49-F238E27FC236}">
                <a16:creationId xmlns:a16="http://schemas.microsoft.com/office/drawing/2014/main" id="{51BF177D-18B5-44DA-71E8-CDDA70FF5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74" r="29505" b="-1"/>
          <a:stretch/>
        </p:blipFill>
        <p:spPr>
          <a:xfrm>
            <a:off x="4434843" y="10"/>
            <a:ext cx="470915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2" y="0"/>
            <a:ext cx="4709158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9322" y="1142984"/>
            <a:ext cx="2928926" cy="3357586"/>
          </a:xfrm>
        </p:spPr>
        <p:txBody>
          <a:bodyPr>
            <a:normAutofit fontScale="90000"/>
          </a:bodyPr>
          <a:lstStyle/>
          <a:p>
            <a:r>
              <a:rPr lang="hr-HR" dirty="0"/>
              <a:t>Albert Bazala</a:t>
            </a:r>
            <a:br>
              <a:rPr lang="hr-HR" dirty="0"/>
            </a:br>
            <a:br>
              <a:rPr lang="hr-HR" dirty="0"/>
            </a:br>
            <a:r>
              <a:rPr lang="hr-HR" dirty="0"/>
              <a:t>- rektor Sveučilišta 1932.</a:t>
            </a:r>
          </a:p>
        </p:txBody>
      </p:sp>
      <p:pic>
        <p:nvPicPr>
          <p:cNvPr id="4" name="Rezervirano mjesto sadržaja 3" descr="abaza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428604"/>
            <a:ext cx="4929221" cy="5697559"/>
          </a:xfrm>
        </p:spPr>
      </p:pic>
    </p:spTree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Albert Bazala</a:t>
            </a:r>
            <a:r>
              <a:rPr lang="hr-HR" dirty="0"/>
              <a:t> (1877.–1947.)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r-HR" dirty="0"/>
              <a:t>Markovićev učenik, nasljednik na katedri za filozofiju</a:t>
            </a:r>
          </a:p>
          <a:p>
            <a:pPr lvl="0"/>
            <a:r>
              <a:rPr lang="hr-HR" dirty="0"/>
              <a:t>napisao je i monografiju o svom profesoru (</a:t>
            </a:r>
            <a:r>
              <a:rPr lang="hr-HR" i="1" dirty="0"/>
              <a:t>Filozofijski portret Franje Markovića</a:t>
            </a:r>
            <a:r>
              <a:rPr lang="hr-HR" dirty="0"/>
              <a:t>, Zagreb, 1921)</a:t>
            </a:r>
          </a:p>
          <a:p>
            <a:pPr lvl="0"/>
            <a:r>
              <a:rPr lang="hr-HR" dirty="0"/>
              <a:t>Marković u njemu budi i produbljuje ideju nacionalne filozofije </a:t>
            </a:r>
          </a:p>
          <a:p>
            <a:pPr>
              <a:buNone/>
            </a:pPr>
            <a:endParaRPr lang="hr-HR" dirty="0"/>
          </a:p>
          <a:p>
            <a:pPr lvl="0"/>
            <a:r>
              <a:rPr lang="hr-HR" dirty="0"/>
              <a:t>dva su mu značajna rada na tu temu:</a:t>
            </a:r>
          </a:p>
          <a:p>
            <a:r>
              <a:rPr lang="hr-HR" i="1" dirty="0"/>
              <a:t>Filozofijska težnja u duhovnom životu Hrvatske</a:t>
            </a:r>
            <a:r>
              <a:rPr lang="hr-HR" dirty="0"/>
              <a:t> (od pada apsolutizma ovamo), Zagreb, 1936.</a:t>
            </a:r>
          </a:p>
          <a:p>
            <a:r>
              <a:rPr lang="hr-HR" i="1" dirty="0"/>
              <a:t>O ideji nacionalne filozofije</a:t>
            </a:r>
            <a:r>
              <a:rPr lang="hr-HR" dirty="0"/>
              <a:t>, Zagreb, 1938.</a:t>
            </a:r>
          </a:p>
          <a:p>
            <a:pPr>
              <a:buNone/>
            </a:pPr>
            <a:endParaRPr lang="hr-HR" dirty="0"/>
          </a:p>
          <a:p>
            <a:pPr lvl="0"/>
            <a:r>
              <a:rPr lang="hr-HR" dirty="0"/>
              <a:t>ipak zametci ideje o nacionalnoj filozofiji nalaze se i u njegovu ranijem spisu </a:t>
            </a:r>
            <a:r>
              <a:rPr lang="hr-HR" i="1" dirty="0"/>
              <a:t>Filozofijski portret Franje Markovića</a:t>
            </a:r>
            <a:r>
              <a:rPr lang="hr-HR" dirty="0"/>
              <a:t> iz 1921.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/>
              <a:t>          Stjepan </a:t>
            </a:r>
            <a:r>
              <a:rPr lang="hr-HR" b="1" dirty="0" err="1"/>
              <a:t>Zimmermann</a:t>
            </a:r>
            <a:r>
              <a:rPr lang="hr-HR" dirty="0"/>
              <a:t> (1884. – 1963.) </a:t>
            </a:r>
          </a:p>
          <a:p>
            <a:endParaRPr lang="hr-HR" dirty="0"/>
          </a:p>
          <a:p>
            <a:pPr lvl="0"/>
            <a:r>
              <a:rPr lang="hr-HR" dirty="0"/>
              <a:t>rad na istraživanju hrvatske filozofske baštine koji je započeo Franjo Marković nastavlja </a:t>
            </a:r>
            <a:r>
              <a:rPr lang="hr-HR" b="1" dirty="0"/>
              <a:t>Stjepan </a:t>
            </a:r>
            <a:r>
              <a:rPr lang="hr-HR" b="1" dirty="0" err="1"/>
              <a:t>Zimmermann</a:t>
            </a:r>
            <a:r>
              <a:rPr lang="hr-HR" dirty="0"/>
              <a:t> </a:t>
            </a:r>
          </a:p>
          <a:p>
            <a:pPr lvl="0">
              <a:buNone/>
            </a:pPr>
            <a:endParaRPr lang="hr-HR" dirty="0"/>
          </a:p>
          <a:p>
            <a:pPr lvl="0"/>
            <a:r>
              <a:rPr lang="hr-HR" dirty="0"/>
              <a:t>u svom zanimanju za hrvatsku filozofiju Zimmermann pokazuje interes za djelovanje svećenika zaslužnih za promicanje filozofije u našim krajevima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piše </a:t>
            </a:r>
            <a:r>
              <a:rPr lang="hr-HR" i="1" dirty="0"/>
              <a:t>Historijski razvitak filozofije u Hrvatskoj</a:t>
            </a:r>
            <a:r>
              <a:rPr lang="hr-HR" dirty="0"/>
              <a:t> (Zagreb, 1929) – ondje tekst pod naslovom ''Filozofija u Hrvatskoj zastupana po svećeničkom staležu kroz tisuću godina‘’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Kruno Krstić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r-HR" b="1" dirty="0"/>
              <a:t>Kruno Krstić </a:t>
            </a:r>
            <a:r>
              <a:rPr lang="hr-HR" dirty="0"/>
              <a:t>za vrijeme Drugog svjetskog rata, točnije 1943.  objavljuje tekst/pregled </a:t>
            </a:r>
            <a:r>
              <a:rPr lang="hr-HR" i="1" dirty="0"/>
              <a:t>Filozofija u Hrvatskoj</a:t>
            </a:r>
            <a:endParaRPr lang="hr-HR" dirty="0"/>
          </a:p>
          <a:p>
            <a:pPr lvl="0"/>
            <a:r>
              <a:rPr lang="hr-HR" dirty="0"/>
              <a:t>piše čitav niz natuknica o hrvatskim filozofima u tadašnjoj Enciklopediji Jugoslavije</a:t>
            </a:r>
          </a:p>
          <a:p>
            <a:pPr lvl="0"/>
            <a:r>
              <a:rPr lang="hr-HR" dirty="0"/>
              <a:t>izrađuje plan / program istraživanja hrvatske filozofije na Institutu za filozofiju !!!</a:t>
            </a:r>
          </a:p>
          <a:p>
            <a:pPr lvl="0"/>
            <a:r>
              <a:rPr lang="hr-HR" dirty="0"/>
              <a:t>nikada nije bio službeni program Instituta; on je više bio neki interni plan i program za koji su tada znali zaposlenici Instituta; postoje najmanje tri nedatirane verzije tog programa</a:t>
            </a:r>
          </a:p>
          <a:p>
            <a:pPr lvl="0"/>
            <a:r>
              <a:rPr lang="hr-HR" dirty="0"/>
              <a:t>no, svejedno Markovićev i </a:t>
            </a:r>
            <a:r>
              <a:rPr lang="hr-HR" dirty="0" err="1"/>
              <a:t>Krstićev</a:t>
            </a:r>
            <a:r>
              <a:rPr lang="hr-HR" dirty="0"/>
              <a:t> program bili su i ostali okvir istraživanja hrvatske filozofije sve do danas</a:t>
            </a:r>
          </a:p>
          <a:p>
            <a:pPr lvl="0">
              <a:buNone/>
            </a:pPr>
            <a:endParaRPr lang="hr-HR" dirty="0"/>
          </a:p>
          <a:p>
            <a:pPr lvl="0"/>
            <a:r>
              <a:rPr lang="hr-HR" dirty="0"/>
              <a:t>s Krstićem je blisko surađivao </a:t>
            </a:r>
            <a:r>
              <a:rPr lang="hr-HR" b="1" dirty="0"/>
              <a:t>Vladimir Filipović</a:t>
            </a:r>
            <a:r>
              <a:rPr lang="hr-HR" dirty="0"/>
              <a:t> koji je najzaslužniji za intenziviranje rada na istraživanju hrvatske filozofije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/>
              <a:t>Vladimir Filipović</a:t>
            </a:r>
            <a:r>
              <a:rPr lang="hr-HR" dirty="0"/>
              <a:t> (Ludbreg, 1906. – Silba, 1984.)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Urednik </a:t>
            </a:r>
            <a:r>
              <a:rPr lang="hr-HR" i="1" dirty="0"/>
              <a:t>Filozofske hrestomatije </a:t>
            </a:r>
            <a:r>
              <a:rPr lang="hr-HR" dirty="0"/>
              <a:t>koju izdaje Matica hrvatska 50-ih godina, idejni je začetnik i glavni urednik </a:t>
            </a:r>
            <a:r>
              <a:rPr lang="hr-HR" i="1" dirty="0"/>
              <a:t>Filozofijskog rječnika </a:t>
            </a:r>
            <a:r>
              <a:rPr lang="hr-HR" dirty="0"/>
              <a:t>objavljenog 1965.</a:t>
            </a:r>
          </a:p>
          <a:p>
            <a:pPr lvl="0"/>
            <a:r>
              <a:rPr lang="hr-HR" b="1" dirty="0"/>
              <a:t>ravnatelj Instituta za filozofiju, pokretač i glavni urednik znanstvenog časopisa </a:t>
            </a:r>
            <a:r>
              <a:rPr lang="hr-HR" b="1" i="1" dirty="0"/>
              <a:t>Prilozi za istraživanje hrvatske filozofske baštine </a:t>
            </a:r>
            <a:r>
              <a:rPr lang="hr-HR" b="1" dirty="0"/>
              <a:t>(1975.)</a:t>
            </a:r>
          </a:p>
          <a:p>
            <a:endParaRPr lang="hr-HR" dirty="0"/>
          </a:p>
          <a:p>
            <a:pPr lvl="0"/>
            <a:endParaRPr lang="hr-HR" dirty="0"/>
          </a:p>
          <a:p>
            <a:endParaRPr lang="hr-HR" dirty="0"/>
          </a:p>
        </p:txBody>
      </p:sp>
      <p:pic>
        <p:nvPicPr>
          <p:cNvPr id="2" name="Rezervirano mjesto sadržaja 3" descr="Filipovic.jpg">
            <a:extLst>
              <a:ext uri="{FF2B5EF4-FFF2-40B4-BE49-F238E27FC236}">
                <a16:creationId xmlns:a16="http://schemas.microsoft.com/office/drawing/2014/main" id="{01243578-6D39-DB1A-2E88-8D898B46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140968"/>
            <a:ext cx="2736304" cy="343130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4032448"/>
          </a:xfrm>
        </p:spPr>
        <p:txBody>
          <a:bodyPr>
            <a:normAutofit/>
          </a:bodyPr>
          <a:lstStyle/>
          <a:p>
            <a:pPr lvl="0" algn="ctr"/>
            <a:r>
              <a:rPr lang="hr-HR" sz="2400" dirty="0"/>
              <a:t>Filipović je pokrenuo ideju o priređivanju </a:t>
            </a:r>
            <a:r>
              <a:rPr lang="hr-HR" sz="2400" i="1" dirty="0"/>
              <a:t>Antologije hrvatskih filozofa latinista</a:t>
            </a:r>
            <a:r>
              <a:rPr lang="hr-HR" sz="2400" dirty="0"/>
              <a:t> – ona je napokon objavljena 2015. pod naslovom </a:t>
            </a:r>
            <a:r>
              <a:rPr lang="hr-HR" sz="2400" i="1" dirty="0"/>
              <a:t>Hrvatska filozofija od 12. do 19. stoljeća. Izbor iz </a:t>
            </a:r>
            <a:r>
              <a:rPr lang="hr-HR" sz="2400" i="1" dirty="0" err="1"/>
              <a:t>djelā</a:t>
            </a:r>
            <a:r>
              <a:rPr lang="hr-HR" sz="2400" i="1" dirty="0"/>
              <a:t> na latinskome</a:t>
            </a:r>
            <a:r>
              <a:rPr lang="hr-HR" sz="2400" dirty="0"/>
              <a:t> u tri sveska (</a:t>
            </a:r>
            <a:r>
              <a:rPr lang="hr-HR" sz="2400" dirty="0" err="1"/>
              <a:t>ur</a:t>
            </a:r>
            <a:r>
              <a:rPr lang="hr-HR" sz="2400" dirty="0"/>
              <a:t>. E. Banić-</a:t>
            </a:r>
            <a:r>
              <a:rPr lang="hr-HR" sz="2400" dirty="0" err="1"/>
              <a:t>Pajnić</a:t>
            </a:r>
            <a:r>
              <a:rPr lang="hr-HR" sz="2400" dirty="0"/>
              <a:t>, M. </a:t>
            </a:r>
            <a:r>
              <a:rPr lang="hr-HR" sz="2400" dirty="0" err="1"/>
              <a:t>Girardi</a:t>
            </a:r>
            <a:r>
              <a:rPr lang="hr-HR" sz="2400" dirty="0"/>
              <a:t>-</a:t>
            </a:r>
            <a:r>
              <a:rPr lang="hr-HR" sz="2400" dirty="0" err="1"/>
              <a:t>Karšulin</a:t>
            </a:r>
            <a:r>
              <a:rPr lang="hr-HR" sz="2400" dirty="0"/>
              <a:t>, F. Grgić, I. Skuhala </a:t>
            </a:r>
            <a:r>
              <a:rPr lang="hr-HR" sz="2400" dirty="0" err="1"/>
              <a:t>Karasman</a:t>
            </a:r>
            <a:r>
              <a:rPr lang="hr-HR" sz="2400" dirty="0"/>
              <a:t>) </a:t>
            </a:r>
            <a:r>
              <a:rPr lang="hr-HR" sz="2400" b="1" dirty="0"/>
              <a:t> </a:t>
            </a:r>
            <a:endParaRPr lang="hr-HR" sz="2400" dirty="0"/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4" name="Slika 3" descr="Slika na kojoj se prikazuje tekst, knjiga, Font, krug&#10;&#10;Opis je automatski generiran">
            <a:extLst>
              <a:ext uri="{FF2B5EF4-FFF2-40B4-BE49-F238E27FC236}">
                <a16:creationId xmlns:a16="http://schemas.microsoft.com/office/drawing/2014/main" id="{B17BED2C-ACC2-91BB-5B6A-DE9CE5941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4" y="3043672"/>
            <a:ext cx="1771650" cy="2581275"/>
          </a:xfrm>
          <a:prstGeom prst="rect">
            <a:avLst/>
          </a:prstGeom>
        </p:spPr>
      </p:pic>
      <p:pic>
        <p:nvPicPr>
          <p:cNvPr id="6" name="Slika 5" descr="Slika na kojoj se prikazuje tekst, knjiga, Font, Naslovnica knjige&#10;&#10;Opis je automatski generiran">
            <a:extLst>
              <a:ext uri="{FF2B5EF4-FFF2-40B4-BE49-F238E27FC236}">
                <a16:creationId xmlns:a16="http://schemas.microsoft.com/office/drawing/2014/main" id="{FA1C8A2D-9BF3-6B64-AF6D-22B405181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89" y="2987307"/>
            <a:ext cx="1771650" cy="2581275"/>
          </a:xfrm>
          <a:prstGeom prst="rect">
            <a:avLst/>
          </a:prstGeom>
        </p:spPr>
      </p:pic>
      <p:pic>
        <p:nvPicPr>
          <p:cNvPr id="8" name="Slika 7" descr="Slika na kojoj se prikazuje tekst, Font, knjiga, tipografija&#10;&#10;Opis je automatski generiran">
            <a:extLst>
              <a:ext uri="{FF2B5EF4-FFF2-40B4-BE49-F238E27FC236}">
                <a16:creationId xmlns:a16="http://schemas.microsoft.com/office/drawing/2014/main" id="{067CA282-2744-1A66-350C-E3A8E7DED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87307"/>
            <a:ext cx="1667158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hr-HR" dirty="0"/>
              <a:t>Institut za filozofiju</a:t>
            </a:r>
            <a:br>
              <a:rPr lang="hr-HR" dirty="0"/>
            </a:br>
            <a:r>
              <a:rPr lang="hr-HR" sz="2700" dirty="0"/>
              <a:t>osnovan 1967. godine</a:t>
            </a:r>
            <a:br>
              <a:rPr lang="hr-HR" dirty="0"/>
            </a:br>
            <a:r>
              <a:rPr lang="hr-HR" dirty="0"/>
              <a:t> </a:t>
            </a:r>
            <a:r>
              <a:rPr lang="hr-HR" sz="2200" dirty="0"/>
              <a:t>prva adresa: Krčka ulica, ''baraka'' iza Filozofskog fakulteta, </a:t>
            </a:r>
          </a:p>
        </p:txBody>
      </p:sp>
      <p:pic>
        <p:nvPicPr>
          <p:cNvPr id="4" name="Rezervirano mjesto sadržaja 3" descr="bara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7500989" cy="4357718"/>
          </a:xfrm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arak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92759" y="-464055"/>
            <a:ext cx="5501358" cy="757242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Institut za filozofiju od 1991.</a:t>
            </a:r>
            <a:br>
              <a:rPr lang="hr-HR" dirty="0"/>
            </a:br>
            <a:r>
              <a:rPr lang="hr-HR" sz="2200" dirty="0"/>
              <a:t>Ulica grada Vukovara 54 (4., 5., 6. kat) gdje je i danas</a:t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 descr="Instit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85730" y="816383"/>
            <a:ext cx="4372538" cy="6429421"/>
          </a:xfrm>
        </p:spPr>
      </p:pic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jedna od osnovnih zadaća Instituta za filozofiju:  istraživanje hrvatske filozofije, prikupljanje građe iz povijesti hrvatske filozofije, prevođenje (u prvom redu s latinskog) djela iz hrvatske filozofske baštine i objavljivanje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STATUT Instituta za filozofiju:</a:t>
            </a:r>
          </a:p>
          <a:p>
            <a:pPr lvl="0">
              <a:buNone/>
            </a:pPr>
            <a:r>
              <a:rPr lang="hr-HR" dirty="0"/>
              <a:t>   </a:t>
            </a:r>
          </a:p>
          <a:p>
            <a:pPr lvl="0">
              <a:buNone/>
            </a:pPr>
            <a:r>
              <a:rPr lang="vi-VN" dirty="0"/>
              <a:t>IV. DJELATNOST INSTITUTA</a:t>
            </a:r>
            <a:r>
              <a:rPr lang="hr-HR" dirty="0"/>
              <a:t>,  č</a:t>
            </a:r>
            <a:r>
              <a:rPr lang="vi-VN" dirty="0"/>
              <a:t>lanak 9. </a:t>
            </a:r>
            <a:endParaRPr lang="hr-HR" dirty="0"/>
          </a:p>
          <a:p>
            <a:pPr lvl="0">
              <a:buNone/>
            </a:pPr>
            <a:r>
              <a:rPr lang="hr-HR" dirty="0"/>
              <a:t>   </a:t>
            </a:r>
            <a:r>
              <a:rPr lang="vi-VN" sz="2200" dirty="0"/>
              <a:t>Institut sustavno istražuje povijest filozofije, osobito povijest hrvatske filozofije, i filozofske probleme. Sustavno i stalno prikuplja filozofska djela, osobito hrvatska filozofska djela, te organizira njihovo proučavanje, obradu, prevođenje i objavljivanje. </a:t>
            </a:r>
            <a:endParaRPr lang="hr-HR" sz="2200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b="1" dirty="0"/>
              <a:t>Počeci istraživanja hrvatske filozofske baštine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Kada započinje istraživanje hrvatske filozofije? </a:t>
            </a:r>
            <a:r>
              <a:rPr lang="hr-HR" dirty="0">
                <a:latin typeface="Calibri"/>
                <a:cs typeface="Calibri"/>
              </a:rPr>
              <a:t>→ 19. stoljeće</a:t>
            </a:r>
          </a:p>
          <a:p>
            <a:pPr>
              <a:buNone/>
            </a:pPr>
            <a:endParaRPr lang="hr-HR" dirty="0">
              <a:latin typeface="Calibri"/>
              <a:cs typeface="Calibri"/>
            </a:endParaRPr>
          </a:p>
          <a:p>
            <a:r>
              <a:rPr lang="hr-HR" dirty="0"/>
              <a:t>Ivan Kukuljević </a:t>
            </a:r>
            <a:r>
              <a:rPr lang="hr-HR" dirty="0" err="1"/>
              <a:t>Sakcinski</a:t>
            </a:r>
            <a:endParaRPr lang="hr-HR" dirty="0"/>
          </a:p>
          <a:p>
            <a:pPr lvl="0"/>
            <a:r>
              <a:rPr lang="hr-HR" dirty="0"/>
              <a:t>Franjo Rački</a:t>
            </a:r>
          </a:p>
          <a:p>
            <a:pPr lvl="0"/>
            <a:r>
              <a:rPr lang="hr-HR" b="1" dirty="0"/>
              <a:t>Franjo </a:t>
            </a:r>
            <a:r>
              <a:rPr lang="hr-HR" b="1" dirty="0" err="1"/>
              <a:t>pl</a:t>
            </a:r>
            <a:r>
              <a:rPr lang="hr-HR" b="1" dirty="0"/>
              <a:t>. Marković</a:t>
            </a:r>
          </a:p>
          <a:p>
            <a:pPr lvl="0"/>
            <a:r>
              <a:rPr lang="hr-HR" dirty="0"/>
              <a:t>Albert Bazala</a:t>
            </a:r>
          </a:p>
          <a:p>
            <a:pPr lvl="0"/>
            <a:r>
              <a:rPr lang="hr-HR" dirty="0"/>
              <a:t>Stjepan </a:t>
            </a:r>
            <a:r>
              <a:rPr lang="hr-HR" dirty="0" err="1"/>
              <a:t>Zummermann</a:t>
            </a:r>
            <a:endParaRPr lang="hr-HR" dirty="0"/>
          </a:p>
          <a:p>
            <a:pPr lvl="0"/>
            <a:r>
              <a:rPr lang="hr-HR" dirty="0"/>
              <a:t>Kruno Krstić</a:t>
            </a:r>
          </a:p>
          <a:p>
            <a:pPr lvl="0"/>
            <a:r>
              <a:rPr lang="hr-HR" dirty="0"/>
              <a:t>Vladimir Filipović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9322" y="1000108"/>
            <a:ext cx="2757478" cy="4714908"/>
          </a:xfrm>
        </p:spPr>
        <p:txBody>
          <a:bodyPr>
            <a:normAutofit/>
          </a:bodyPr>
          <a:lstStyle/>
          <a:p>
            <a:r>
              <a:rPr lang="hr-HR" dirty="0"/>
              <a:t>Prilozi za istraživanje hrvatske filozofske baštine</a:t>
            </a:r>
          </a:p>
        </p:txBody>
      </p:sp>
      <p:pic>
        <p:nvPicPr>
          <p:cNvPr id="4" name="Rezervirano mjesto sadržaja 3" descr="prilo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4714908" cy="5697559"/>
          </a:xfrm>
        </p:spPr>
      </p:pic>
    </p:spTree>
  </p:cSld>
  <p:clrMapOvr>
    <a:masterClrMapping/>
  </p:clrMapOvr>
  <p:transition spd="slow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     Časopis </a:t>
            </a:r>
            <a:r>
              <a:rPr lang="hr-HR" i="1" dirty="0"/>
              <a:t>Prilozi za istraživanje     </a:t>
            </a:r>
            <a:br>
              <a:rPr lang="hr-HR" i="1" dirty="0"/>
            </a:br>
            <a:r>
              <a:rPr lang="hr-HR" i="1" dirty="0"/>
              <a:t>       hrvatske filozofske baštine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/>
          <a:lstStyle/>
          <a:p>
            <a:pPr lvl="0"/>
            <a:r>
              <a:rPr lang="hr-HR" dirty="0"/>
              <a:t>pokrenut 1975. – V. Filipović</a:t>
            </a:r>
          </a:p>
          <a:p>
            <a:pPr lvl="0"/>
            <a:r>
              <a:rPr lang="hr-HR" dirty="0"/>
              <a:t>jedinstven časopis, jedna mala enciklopedija hrvatske filozofije</a:t>
            </a:r>
          </a:p>
          <a:p>
            <a:pPr lvl="0"/>
            <a:r>
              <a:rPr lang="hr-HR" dirty="0"/>
              <a:t>izlazi još i danas!</a:t>
            </a:r>
          </a:p>
          <a:p>
            <a:pPr lvl="0">
              <a:buNone/>
            </a:pPr>
            <a:endParaRPr lang="hr-HR" dirty="0"/>
          </a:p>
          <a:p>
            <a:pPr lvl="0"/>
            <a:r>
              <a:rPr lang="hr-HR" dirty="0"/>
              <a:t>u prvom broju Filipović je objavio Predgovor u kojem je objasnio glavne motive i zadaću časopisa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Vladimir Filipović, Predgovor u prvom broju Priloga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b="1" dirty="0"/>
              <a:t>                          </a:t>
            </a:r>
          </a:p>
          <a:p>
            <a:pPr>
              <a:buNone/>
            </a:pPr>
            <a:r>
              <a:rPr lang="hr-HR" b="1" dirty="0"/>
              <a:t>                     ZADAĆA OVOGA POLUGODIŠNJAKA</a:t>
            </a:r>
          </a:p>
          <a:p>
            <a:endParaRPr lang="hr-HR" dirty="0"/>
          </a:p>
          <a:p>
            <a:pPr algn="just"/>
            <a:r>
              <a:rPr lang="hr-HR" sz="3400" dirty="0"/>
              <a:t>»U međurepubličkom programu ‘Historija filozofije jugoslavenskih naroda’, Institut za filozofiju Sveučilišta u Zagrebu preuzeo je na sebe zadaću da u studijskim prilozima obrađuje teme iz hrvatske filozofske baštine kako bismo kao rezultat tih istraživanja mogli konačno sastaviti jedan pregled razvoja filozofske misli, što su sinovi ovoga naroda dijelom u svojoj domovini, a dijelom kao sudionici evropskih filozofskih dijaloga kroz stoljeća ostvarivali« (</a:t>
            </a:r>
            <a:r>
              <a:rPr lang="hr-HR" sz="3400" dirty="0">
                <a:ea typeface="Batang" pitchFamily="18" charset="-127"/>
              </a:rPr>
              <a:t>Prilozi</a:t>
            </a:r>
            <a:r>
              <a:rPr lang="hr-HR" sz="3400" dirty="0"/>
              <a:t> za istraživanje hrvatske filozofske baštine 1/</a:t>
            </a:r>
            <a:r>
              <a:rPr lang="hr-HR" sz="3400" dirty="0" err="1"/>
              <a:t>1</a:t>
            </a:r>
            <a:r>
              <a:rPr lang="hr-HR" sz="3400" dirty="0"/>
              <a:t>–2 (1975), str. 7)</a:t>
            </a:r>
          </a:p>
          <a:p>
            <a:pPr>
              <a:buNone/>
            </a:pPr>
            <a:r>
              <a:rPr lang="hr-HR" sz="3400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hr-HR" sz="3600" b="1" dirty="0"/>
              <a:t>STANJE ISTRAŽENOSTI HRVATSKE FILOZOFIJE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hr-HR" dirty="0"/>
              <a:t>Institut je objavio doista iznimna djela, što monografskog, što kritičkog karaktera, ali i djela najznačajnijih hrvatskih filozofa – rad se nastavlja</a:t>
            </a:r>
          </a:p>
          <a:p>
            <a:pPr lvl="0" algn="ctr"/>
            <a:endParaRPr lang="hr-HR" dirty="0"/>
          </a:p>
          <a:p>
            <a:pPr lvl="0" algn="ctr"/>
            <a:r>
              <a:rPr lang="hr-HR" dirty="0"/>
              <a:t>na Institutu za filozofiju provodili su se (i još se provode) mnogi znanstveni projekti o hrvatskoj filozofiji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87416"/>
          </a:xfrm>
        </p:spPr>
        <p:txBody>
          <a:bodyPr/>
          <a:lstStyle/>
          <a:p>
            <a:r>
              <a:rPr lang="hr-HR" dirty="0"/>
              <a:t>– jedan od posljednjih </a:t>
            </a:r>
            <a:r>
              <a:rPr lang="hr-HR" i="1" dirty="0"/>
              <a:t>Hrvatska filozofija i znanost u europskom kontekstu od 12. do 20. stoljeća </a:t>
            </a:r>
            <a:r>
              <a:rPr lang="hr-HR" dirty="0"/>
              <a:t>– projekt od 2014. do 2018. (od 2017. se izvodi i jedan sličnog naslova u HAZU)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i="1" dirty="0"/>
              <a:t>Hrvatski renesansni aristotelizam: nova era u mišljenju prošlosti </a:t>
            </a:r>
            <a:r>
              <a:rPr lang="hr-HR" dirty="0"/>
              <a:t>(P. Gregorić)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i="1" dirty="0"/>
              <a:t>Hrvatske filozofkinje u europskom kontekstu </a:t>
            </a:r>
            <a:r>
              <a:rPr lang="hr-HR" dirty="0"/>
              <a:t>(L. </a:t>
            </a:r>
            <a:r>
              <a:rPr lang="hr-HR" dirty="0" err="1"/>
              <a:t>Boršić</a:t>
            </a:r>
            <a:r>
              <a:rPr lang="hr-HR" dirty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02386" y="1556792"/>
            <a:ext cx="3547838" cy="4615408"/>
          </a:xfrm>
        </p:spPr>
        <p:txBody>
          <a:bodyPr>
            <a:normAutofit/>
          </a:bodyPr>
          <a:lstStyle/>
          <a:p>
            <a:r>
              <a:rPr lang="hr-HR" sz="2800" dirty="0"/>
              <a:t>sustavni prikaz povijesti hrvatske filozofije!!!</a:t>
            </a:r>
          </a:p>
          <a:p>
            <a:r>
              <a:rPr lang="hr-HR" sz="2800" dirty="0"/>
              <a:t>Antologija (12.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hr-HR" sz="2800" dirty="0"/>
              <a:t>19. st.)</a:t>
            </a:r>
          </a:p>
          <a:p>
            <a:pPr>
              <a:buNone/>
            </a:pPr>
            <a:endParaRPr lang="hr-HR" sz="2800" dirty="0"/>
          </a:p>
          <a:p>
            <a:r>
              <a:rPr lang="hr-HR" sz="2800" dirty="0"/>
              <a:t>Ivan </a:t>
            </a:r>
            <a:r>
              <a:rPr lang="hr-HR" sz="2800" dirty="0" err="1"/>
              <a:t>Macut</a:t>
            </a:r>
            <a:r>
              <a:rPr lang="hr-HR" sz="2800" dirty="0"/>
              <a:t>, franjevac, KBF Split</a:t>
            </a:r>
          </a:p>
          <a:p>
            <a:pPr>
              <a:buNone/>
            </a:pPr>
            <a:endParaRPr lang="hr-HR" sz="1600" dirty="0"/>
          </a:p>
        </p:txBody>
      </p:sp>
      <p:pic>
        <p:nvPicPr>
          <p:cNvPr id="4" name="Slika 3" descr="indeksiraj.jpg"/>
          <p:cNvPicPr>
            <a:picLocks noChangeAspect="1"/>
          </p:cNvPicPr>
          <p:nvPr/>
        </p:nvPicPr>
        <p:blipFill rotWithShape="1">
          <a:blip r:embed="rId2"/>
          <a:srcRect l="11740" r="18045" b="-1"/>
          <a:stretch/>
        </p:blipFill>
        <p:spPr>
          <a:xfrm>
            <a:off x="4434843" y="10"/>
            <a:ext cx="470915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2" y="0"/>
            <a:ext cx="4709158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r>
              <a:rPr lang="hr-HR" sz="3200" dirty="0"/>
              <a:t>Ivan </a:t>
            </a:r>
            <a:r>
              <a:rPr lang="hr-HR" sz="3200" dirty="0" err="1"/>
              <a:t>Macut</a:t>
            </a:r>
            <a:r>
              <a:rPr lang="hr-HR" sz="3200" dirty="0"/>
              <a:t>, </a:t>
            </a:r>
            <a:r>
              <a:rPr lang="hr-HR" sz="3200" i="1" dirty="0"/>
              <a:t>Filozofija u Nezavisnoj Državi Hrvatskoj</a:t>
            </a:r>
            <a:r>
              <a:rPr lang="hr-HR" sz="3200" dirty="0"/>
              <a:t>, Zagreb, Školska knjiga, 2018.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pPr>
              <a:buNone/>
            </a:pPr>
            <a:endParaRPr lang="hr-HR" sz="2000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061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785926"/>
            <a:ext cx="4357718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Ivan </a:t>
            </a:r>
            <a:r>
              <a:rPr lang="hr-HR" sz="2800" dirty="0" err="1"/>
              <a:t>Macut</a:t>
            </a:r>
            <a:r>
              <a:rPr lang="hr-HR" sz="2800" dirty="0"/>
              <a:t>, </a:t>
            </a:r>
            <a:r>
              <a:rPr lang="hr-HR" sz="2800" i="1" dirty="0"/>
              <a:t>Hrvatska filozofija od obnove Zagrebačkog sveučilišta 1874. do osnutka HDH 1941., </a:t>
            </a:r>
            <a:r>
              <a:rPr lang="hr-HR" sz="2800" dirty="0"/>
              <a:t>Split, Franjevačka provincija Presvetog Otkupitelja, Služba Božja, 2018.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hr-HR" sz="2800" dirty="0"/>
              <a:t>Ivan </a:t>
            </a:r>
            <a:r>
              <a:rPr lang="hr-HR" sz="2800" dirty="0" err="1"/>
              <a:t>Macut</a:t>
            </a:r>
            <a:r>
              <a:rPr lang="hr-HR" sz="2800" dirty="0"/>
              <a:t>, </a:t>
            </a:r>
          </a:p>
          <a:p>
            <a:pPr algn="just">
              <a:buNone/>
            </a:pPr>
            <a:r>
              <a:rPr lang="hr-HR" sz="2800" i="1" dirty="0"/>
              <a:t>Hrvatska filozofija </a:t>
            </a:r>
          </a:p>
          <a:p>
            <a:pPr algn="just">
              <a:buNone/>
            </a:pPr>
            <a:r>
              <a:rPr lang="hr-HR" sz="2800" i="1" dirty="0"/>
              <a:t>od sloma NDH </a:t>
            </a:r>
          </a:p>
          <a:p>
            <a:pPr algn="just">
              <a:buNone/>
            </a:pPr>
            <a:r>
              <a:rPr lang="hr-HR" sz="2800" i="1" dirty="0"/>
              <a:t>1945. do raspada </a:t>
            </a:r>
          </a:p>
          <a:p>
            <a:pPr algn="just">
              <a:buNone/>
            </a:pPr>
            <a:r>
              <a:rPr lang="hr-HR" sz="2800" i="1" dirty="0"/>
              <a:t>Socijalističke </a:t>
            </a:r>
          </a:p>
          <a:p>
            <a:pPr algn="just">
              <a:buNone/>
            </a:pPr>
            <a:r>
              <a:rPr lang="hr-HR" sz="2800" i="1" dirty="0"/>
              <a:t>Federativne </a:t>
            </a:r>
          </a:p>
          <a:p>
            <a:pPr algn="just">
              <a:buNone/>
            </a:pPr>
            <a:r>
              <a:rPr lang="hr-HR" sz="2800" i="1" dirty="0"/>
              <a:t>Republike </a:t>
            </a:r>
          </a:p>
          <a:p>
            <a:pPr algn="just">
              <a:buNone/>
            </a:pPr>
            <a:r>
              <a:rPr lang="hr-HR" sz="2800" i="1" dirty="0"/>
              <a:t>Jugoslavije </a:t>
            </a:r>
          </a:p>
          <a:p>
            <a:pPr algn="just">
              <a:buNone/>
            </a:pPr>
            <a:r>
              <a:rPr lang="hr-HR" sz="2800" i="1" dirty="0"/>
              <a:t>1991. godine</a:t>
            </a:r>
            <a:r>
              <a:rPr lang="hr-HR" sz="2800" dirty="0"/>
              <a:t>, </a:t>
            </a:r>
          </a:p>
          <a:p>
            <a:pPr algn="just">
              <a:buNone/>
            </a:pPr>
            <a:r>
              <a:rPr lang="hr-HR" sz="2800" dirty="0"/>
              <a:t>Split, </a:t>
            </a:r>
          </a:p>
          <a:p>
            <a:pPr algn="just">
              <a:buNone/>
            </a:pPr>
            <a:r>
              <a:rPr lang="hr-HR" sz="2800" dirty="0"/>
              <a:t>Služba Božja, 2020.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pPr algn="just"/>
            <a:endParaRPr lang="hr-HR" sz="2800" dirty="0"/>
          </a:p>
          <a:p>
            <a:endParaRPr lang="hr-HR" dirty="0"/>
          </a:p>
        </p:txBody>
      </p:sp>
      <p:pic>
        <p:nvPicPr>
          <p:cNvPr id="5" name="Slika 4" descr="macut-korica-31.1-pag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142984"/>
            <a:ext cx="3786214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Ivan </a:t>
            </a:r>
            <a:r>
              <a:rPr lang="hr-HR" sz="2400" dirty="0" err="1"/>
              <a:t>Macut</a:t>
            </a:r>
            <a:r>
              <a:rPr lang="hr-HR" sz="2400" dirty="0"/>
              <a:t>, </a:t>
            </a:r>
            <a:r>
              <a:rPr lang="hr-HR" sz="2400" i="1" dirty="0"/>
              <a:t>Hrvatska filozofija u 19. stoljeću,</a:t>
            </a:r>
            <a:r>
              <a:rPr lang="hr-HR" sz="2400" dirty="0"/>
              <a:t> Split, Služba Božja, 2021.</a:t>
            </a:r>
          </a:p>
          <a:p>
            <a:endParaRPr lang="hr-HR" dirty="0"/>
          </a:p>
        </p:txBody>
      </p:sp>
      <p:pic>
        <p:nvPicPr>
          <p:cNvPr id="4" name="Slika 3" descr="macut-koric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857496"/>
            <a:ext cx="4572032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lvl="0"/>
            <a:endParaRPr lang="hr-HR" b="1" dirty="0"/>
          </a:p>
          <a:p>
            <a:pPr lvl="0"/>
            <a:r>
              <a:rPr lang="hr-HR" b="1" dirty="0"/>
              <a:t>Ivan Kukuljević </a:t>
            </a:r>
            <a:r>
              <a:rPr lang="hr-HR" b="1" dirty="0" err="1"/>
              <a:t>Sakcinski</a:t>
            </a:r>
            <a:endParaRPr lang="hr-HR" b="1" dirty="0"/>
          </a:p>
          <a:p>
            <a:pPr lvl="0">
              <a:buNone/>
            </a:pPr>
            <a:r>
              <a:rPr lang="hr-HR" i="1" dirty="0"/>
              <a:t>    Marko Marulić i njegovo doba</a:t>
            </a:r>
            <a:r>
              <a:rPr lang="hr-HR" dirty="0"/>
              <a:t>, 1869. </a:t>
            </a:r>
          </a:p>
          <a:p>
            <a:pPr lvl="0">
              <a:buNone/>
            </a:pPr>
            <a:r>
              <a:rPr lang="hr-HR" i="1" dirty="0"/>
              <a:t>    Pavao </a:t>
            </a:r>
            <a:r>
              <a:rPr lang="hr-HR" i="1" dirty="0" err="1"/>
              <a:t>Skalić</a:t>
            </a:r>
            <a:r>
              <a:rPr lang="hr-HR" dirty="0"/>
              <a:t>, 1875.</a:t>
            </a:r>
          </a:p>
          <a:p>
            <a:pPr lvl="0"/>
            <a:endParaRPr lang="hr-HR" dirty="0"/>
          </a:p>
          <a:p>
            <a:pPr lvl="0"/>
            <a:r>
              <a:rPr lang="hr-HR" b="1" dirty="0"/>
              <a:t>Franjo Rački</a:t>
            </a:r>
            <a:r>
              <a:rPr lang="hr-HR" dirty="0"/>
              <a:t> </a:t>
            </a:r>
          </a:p>
          <a:p>
            <a:pPr lvl="0"/>
            <a:r>
              <a:rPr lang="hr-HR" dirty="0"/>
              <a:t>otvara problem mogućnosti postojanja/govora o nacionalnoj filozofiji</a:t>
            </a:r>
          </a:p>
          <a:p>
            <a:pPr lvl="0"/>
            <a:r>
              <a:rPr lang="hr-HR" dirty="0"/>
              <a:t>osvještava i problem jezika u filozofiju, </a:t>
            </a:r>
            <a:r>
              <a:rPr lang="hr-HR" dirty="0" err="1"/>
              <a:t>odn</a:t>
            </a:r>
            <a:r>
              <a:rPr lang="hr-HR" dirty="0"/>
              <a:t>. problem nepostojanja hrvatske filozofske terminologije</a:t>
            </a:r>
          </a:p>
          <a:p>
            <a:pPr>
              <a:buNone/>
            </a:pPr>
            <a:r>
              <a:rPr lang="hr-HR" i="1" strike="sngStrike" dirty="0"/>
              <a:t> </a:t>
            </a:r>
            <a:endParaRPr lang="hr-H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02387" y="844902"/>
            <a:ext cx="4364144" cy="5168196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mnogo je toga već učinjeno, ali, nažalost, mnogi su filozofi i problemi tek djelomično obrađeni (problemi: jezik, mnoga djela naših filozofa ostala su u rukopisu i razasuta su po svijetu, financijski problemi)</a:t>
            </a:r>
          </a:p>
          <a:p>
            <a:pPr lvl="0"/>
            <a:endParaRPr lang="hr-HR"/>
          </a:p>
          <a:p>
            <a:pPr marL="0" lvl="0" indent="0">
              <a:buNone/>
            </a:pPr>
            <a:endParaRPr lang="hr-HR"/>
          </a:p>
          <a:p>
            <a:pPr lvl="0"/>
            <a:r>
              <a:rPr lang="hr-HR"/>
              <a:t>mnogi su zadaci još pred nama</a:t>
            </a:r>
          </a:p>
          <a:p>
            <a:endParaRPr lang="hr-H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33037" y="3398744"/>
            <a:ext cx="3657600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57144" y="1679571"/>
            <a:ext cx="2624148" cy="3498858"/>
            <a:chOff x="7942859" y="1679571"/>
            <a:chExt cx="3498864" cy="34988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ndeksira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000372"/>
            <a:ext cx="2833694" cy="2566998"/>
          </a:xfrm>
          <a:prstGeom prst="rect">
            <a:avLst/>
          </a:prstGeom>
        </p:spPr>
      </p:pic>
      <p:pic>
        <p:nvPicPr>
          <p:cNvPr id="6" name="Slika 5" descr="indeksiraj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857628"/>
            <a:ext cx="2133600" cy="213360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642910" y="714356"/>
            <a:ext cx="3000396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Institut za filozofiju</a:t>
            </a:r>
          </a:p>
        </p:txBody>
      </p:sp>
      <p:pic>
        <p:nvPicPr>
          <p:cNvPr id="9" name="Rezervirano mjesto sadržaja 8" descr="indeksiraj5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4744" y="500042"/>
            <a:ext cx="2143125" cy="2143125"/>
          </a:xfrm>
        </p:spPr>
      </p:pic>
      <p:sp>
        <p:nvSpPr>
          <p:cNvPr id="10" name="Elipsa 9"/>
          <p:cNvSpPr/>
          <p:nvPr/>
        </p:nvSpPr>
        <p:spPr>
          <a:xfrm>
            <a:off x="6715140" y="1857364"/>
            <a:ext cx="1714512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HFD</a:t>
            </a:r>
          </a:p>
        </p:txBody>
      </p:sp>
      <p:sp>
        <p:nvSpPr>
          <p:cNvPr id="11" name="Jednakokračni trokut 10"/>
          <p:cNvSpPr/>
          <p:nvPr/>
        </p:nvSpPr>
        <p:spPr>
          <a:xfrm>
            <a:off x="357158" y="2714620"/>
            <a:ext cx="1785950" cy="107157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FHS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6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hr-HR" sz="1900" b="1" i="1"/>
              <a:t>            Hrvatsko filozofsko društvo</a:t>
            </a:r>
          </a:p>
          <a:p>
            <a:pPr>
              <a:buNone/>
            </a:pPr>
            <a:endParaRPr lang="hr-HR" sz="1900" b="1" i="1"/>
          </a:p>
          <a:p>
            <a:r>
              <a:rPr lang="hr-HR" sz="1900"/>
              <a:t>osnovano 1957.</a:t>
            </a:r>
          </a:p>
          <a:p>
            <a:r>
              <a:rPr lang="hr-HR" sz="1900"/>
              <a:t>prvi predsjednik: Vladimir Filipović</a:t>
            </a:r>
          </a:p>
          <a:p>
            <a:r>
              <a:rPr lang="hr-HR" sz="1900" i="1"/>
              <a:t>Uvodna riječ </a:t>
            </a:r>
            <a:r>
              <a:rPr lang="hr-HR" sz="1900"/>
              <a:t>V. Filipovića – o razlozima osnivanja:</a:t>
            </a:r>
          </a:p>
          <a:p>
            <a:endParaRPr lang="hr-HR" sz="1900"/>
          </a:p>
          <a:p>
            <a:pPr>
              <a:buNone/>
            </a:pPr>
            <a:r>
              <a:rPr lang="hr-HR" sz="1900">
                <a:latin typeface="Arial" pitchFamily="34" charset="0"/>
                <a:cs typeface="Arial" pitchFamily="34" charset="0"/>
              </a:rPr>
              <a:t>»1) produbljivanje i širenje filozofske misli u Hrvatskoj; </a:t>
            </a:r>
          </a:p>
          <a:p>
            <a:pPr>
              <a:buNone/>
            </a:pPr>
            <a:r>
              <a:rPr lang="hr-HR" sz="1900">
                <a:latin typeface="Arial" pitchFamily="34" charset="0"/>
                <a:cs typeface="Arial" pitchFamily="34" charset="0"/>
              </a:rPr>
              <a:t>  2) pomoć nastavnicima </a:t>
            </a:r>
            <a:r>
              <a:rPr lang="pl-PL" sz="1900">
                <a:latin typeface="Arial" pitchFamily="34" charset="0"/>
                <a:cs typeface="Arial" pitchFamily="34" charset="0"/>
              </a:rPr>
              <a:t>filozofije na srednjim školama, suradnja s drugim filozofskim društvima u</a:t>
            </a:r>
          </a:p>
          <a:p>
            <a:pPr>
              <a:buNone/>
            </a:pPr>
            <a:r>
              <a:rPr lang="hr-HR" sz="1900">
                <a:latin typeface="Arial" pitchFamily="34" charset="0"/>
                <a:cs typeface="Arial" pitchFamily="34" charset="0"/>
              </a:rPr>
              <a:t>   </a:t>
            </a:r>
            <a:r>
              <a:rPr lang="vi-VN" sz="1900">
                <a:latin typeface="Arial" pitchFamily="34" charset="0"/>
                <a:cs typeface="Arial" pitchFamily="34" charset="0"/>
              </a:rPr>
              <a:t>zemlji, te međunarodna suradnja s inozemnim društvima; </a:t>
            </a:r>
            <a:endParaRPr lang="hr-HR" sz="190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900">
                <a:latin typeface="Arial" pitchFamily="34" charset="0"/>
                <a:cs typeface="Arial" pitchFamily="34" charset="0"/>
              </a:rPr>
              <a:t>  </a:t>
            </a:r>
            <a:r>
              <a:rPr lang="vi-VN" sz="1900">
                <a:latin typeface="Arial" pitchFamily="34" charset="0"/>
                <a:cs typeface="Arial" pitchFamily="34" charset="0"/>
              </a:rPr>
              <a:t>3) osnivanje filozofskog</a:t>
            </a:r>
            <a:r>
              <a:rPr lang="hr-HR" sz="1900">
                <a:latin typeface="Arial" pitchFamily="34" charset="0"/>
                <a:cs typeface="Arial" pitchFamily="34" charset="0"/>
              </a:rPr>
              <a:t> časopisa.</a:t>
            </a:r>
            <a:r>
              <a:rPr lang="hr-HR" sz="1900">
                <a:latin typeface="Calibri"/>
                <a:cs typeface="Calibri"/>
              </a:rPr>
              <a:t>«</a:t>
            </a:r>
          </a:p>
          <a:p>
            <a:pPr>
              <a:buNone/>
            </a:pPr>
            <a:endParaRPr lang="hr-HR" sz="190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9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63" y="2005"/>
            <a:ext cx="8181474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" name="Slika 9" descr="indeksira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782" y="2796896"/>
            <a:ext cx="1825175" cy="1926564"/>
          </a:xfrm>
          <a:prstGeom prst="rect">
            <a:avLst/>
          </a:prstGeom>
        </p:spPr>
      </p:pic>
      <p:pic>
        <p:nvPicPr>
          <p:cNvPr id="8" name="Slika 7" descr="indeksiraj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455" y="1710482"/>
            <a:ext cx="1297893" cy="1297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068920" y="1753939"/>
            <a:ext cx="5006160" cy="3393579"/>
          </a:xfrm>
        </p:spPr>
        <p:txBody>
          <a:bodyPr/>
          <a:lstStyle/>
          <a:p>
            <a:pPr marL="109728" indent="-109728" defTabSz="548640">
              <a:spcBef>
                <a:spcPts val="720"/>
              </a:spcBef>
              <a:buNone/>
            </a:pPr>
            <a:endParaRPr lang="hr-HR" sz="168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09728" indent="-109728" defTabSz="548640">
              <a:spcBef>
                <a:spcPts val="720"/>
              </a:spcBef>
              <a:buFont typeface="Arial" charset="0"/>
              <a:buChar char="•"/>
            </a:pPr>
            <a:endParaRPr lang="hr-HR" sz="168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09728" indent="-109728" defTabSz="548640">
              <a:spcBef>
                <a:spcPts val="720"/>
              </a:spcBef>
              <a:buNone/>
            </a:pPr>
            <a:endParaRPr lang="hr-HR" sz="168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hr-HR" dirty="0"/>
          </a:p>
        </p:txBody>
      </p:sp>
      <p:pic>
        <p:nvPicPr>
          <p:cNvPr id="4" name="Slika 3" descr="indeksira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588" y="3666027"/>
            <a:ext cx="1564436" cy="1434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ndeksiraj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2259" y="3492201"/>
            <a:ext cx="1129870" cy="1289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indeksiraj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1131" y="1884308"/>
            <a:ext cx="1303688" cy="1303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/>
          <a:lstStyle/>
          <a:p>
            <a:r>
              <a:rPr lang="pl-PL" dirty="0"/>
              <a:t>podružnice HFD-a: </a:t>
            </a:r>
            <a:r>
              <a:rPr lang="pl-PL" i="1" dirty="0"/>
              <a:t>Zadarski i Splitski filozofski krug</a:t>
            </a:r>
          </a:p>
          <a:p>
            <a:r>
              <a:rPr lang="pl-PL" i="1" dirty="0"/>
              <a:t>Varaždinski filozofski krug </a:t>
            </a:r>
            <a:r>
              <a:rPr lang="pl-PL" dirty="0"/>
              <a:t>(2017., Škerbić)</a:t>
            </a:r>
          </a:p>
          <a:p>
            <a:pPr>
              <a:buNone/>
            </a:pPr>
            <a:r>
              <a:rPr lang="pl-PL" dirty="0"/>
              <a:t> (ponovno pokretanje filozofskog kruga koji je djelovao u razdoblju od 1993. do 1995.)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15166-b1f2917473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286124"/>
            <a:ext cx="5715012" cy="279083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07117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latin typeface="Century Gothic" pitchFamily="34" charset="0"/>
              </a:rPr>
              <a:t>Jaka izdavačka djelatnost HFD-a</a:t>
            </a:r>
          </a:p>
          <a:p>
            <a:pPr algn="ctr">
              <a:buNone/>
            </a:pPr>
            <a:endParaRPr lang="hr-HR" sz="3600" dirty="0">
              <a:latin typeface="Century Gothic" pitchFamily="34" charset="0"/>
            </a:endParaRPr>
          </a:p>
          <a:p>
            <a:pPr algn="ctr"/>
            <a:r>
              <a:rPr lang="hr-HR" sz="3600" dirty="0">
                <a:latin typeface="Century Gothic" pitchFamily="34" charset="0"/>
              </a:rPr>
              <a:t>Časopisi</a:t>
            </a:r>
          </a:p>
          <a:p>
            <a:pPr algn="ctr">
              <a:buNone/>
            </a:pPr>
            <a:endParaRPr lang="hr-HR" sz="3600" dirty="0">
              <a:latin typeface="Century Gothic" pitchFamily="34" charset="0"/>
            </a:endParaRPr>
          </a:p>
          <a:p>
            <a:pPr algn="ctr"/>
            <a:r>
              <a:rPr lang="hr-HR" sz="3600" dirty="0">
                <a:latin typeface="Century Gothic" pitchFamily="34" charset="0"/>
              </a:rPr>
              <a:t>Simpoziji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>
                <a:latin typeface="Bahnschrift" panose="020B0502040204020203" pitchFamily="34" charset="0"/>
              </a:rPr>
              <a:t>      FRANJO pl. MARKOVIĆ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latin typeface="+mj-lt"/>
                <a:ea typeface="Gungsuh" pitchFamily="18" charset="-127"/>
              </a:rPr>
              <a:t>                     1845. – 1914.</a:t>
            </a:r>
          </a:p>
          <a:p>
            <a:pPr marL="0" indent="0">
              <a:buNone/>
            </a:pPr>
            <a:endParaRPr lang="hr-HR" sz="3600" dirty="0">
              <a:latin typeface="Bahnschrift" panose="020B0502040204020203" pitchFamily="34" charset="0"/>
            </a:endParaRPr>
          </a:p>
        </p:txBody>
      </p:sp>
      <p:pic>
        <p:nvPicPr>
          <p:cNvPr id="4" name="Slika 3" descr="Franjo_Marković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79" y="1988840"/>
            <a:ext cx="4214842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4348" y="714356"/>
            <a:ext cx="7572428" cy="4924444"/>
          </a:xfrm>
        </p:spPr>
        <p:txBody>
          <a:bodyPr>
            <a:normAutofit/>
          </a:bodyPr>
          <a:lstStyle/>
          <a:p>
            <a:endParaRPr lang="hr-HR" b="1" dirty="0">
              <a:solidFill>
                <a:schemeClr val="tx1"/>
              </a:solidFill>
              <a:latin typeface="+mj-lt"/>
              <a:ea typeface="Gungsuh" pitchFamily="18" charset="-127"/>
            </a:endParaRPr>
          </a:p>
          <a:p>
            <a:endParaRPr lang="hr-HR" b="1" dirty="0">
              <a:solidFill>
                <a:schemeClr val="tx1"/>
              </a:solidFill>
              <a:latin typeface="+mj-lt"/>
              <a:ea typeface="Batang" pitchFamily="18" charset="-127"/>
            </a:endParaRPr>
          </a:p>
          <a:p>
            <a:r>
              <a:rPr lang="hr-HR" sz="3200" b="1" i="1" dirty="0" err="1">
                <a:solidFill>
                  <a:schemeClr val="tx1"/>
                </a:solidFill>
                <a:latin typeface="+mj-lt"/>
                <a:ea typeface="Batang" pitchFamily="18" charset="-127"/>
              </a:rPr>
              <a:t>Filosofijske</a:t>
            </a:r>
            <a:r>
              <a:rPr lang="hr-HR" sz="3200" b="1" i="1" dirty="0">
                <a:solidFill>
                  <a:schemeClr val="tx1"/>
                </a:solidFill>
                <a:latin typeface="+mj-lt"/>
                <a:ea typeface="Batang" pitchFamily="18" charset="-127"/>
              </a:rPr>
              <a:t> struke pisci hrvatskoga roda s onkraj Velebita u </a:t>
            </a:r>
            <a:r>
              <a:rPr lang="hr-HR" sz="3200" b="1" i="1" dirty="0" err="1">
                <a:solidFill>
                  <a:schemeClr val="tx1"/>
                </a:solidFill>
                <a:latin typeface="+mj-lt"/>
                <a:ea typeface="Batang" pitchFamily="18" charset="-127"/>
              </a:rPr>
              <a:t>stoljećih</a:t>
            </a:r>
            <a:r>
              <a:rPr lang="hr-HR" sz="3200" b="1" i="1" dirty="0">
                <a:solidFill>
                  <a:schemeClr val="tx1"/>
                </a:solidFill>
                <a:latin typeface="+mj-lt"/>
                <a:ea typeface="Batang" pitchFamily="18" charset="-127"/>
              </a:rPr>
              <a:t> XV. do XVIII.</a:t>
            </a:r>
          </a:p>
          <a:p>
            <a:endParaRPr lang="hr-HR" dirty="0">
              <a:solidFill>
                <a:schemeClr val="tx1"/>
              </a:solidFill>
              <a:latin typeface="+mj-lt"/>
              <a:ea typeface="Batang" pitchFamily="18" charset="-127"/>
            </a:endParaRPr>
          </a:p>
          <a:p>
            <a:endParaRPr lang="hr-HR" dirty="0">
              <a:latin typeface="+mj-lt"/>
              <a:ea typeface="Batang" pitchFamily="18" charset="-127"/>
            </a:endParaRPr>
          </a:p>
          <a:p>
            <a:r>
              <a:rPr lang="hr-HR" dirty="0">
                <a:solidFill>
                  <a:schemeClr val="tx1"/>
                </a:solidFill>
                <a:latin typeface="+mj-lt"/>
                <a:ea typeface="Batang" pitchFamily="18" charset="-127"/>
              </a:rPr>
              <a:t>                        </a:t>
            </a:r>
            <a:r>
              <a:rPr lang="hr-HR" sz="2800" dirty="0">
                <a:solidFill>
                  <a:schemeClr val="tx1"/>
                </a:solidFill>
                <a:latin typeface="+mj-lt"/>
                <a:ea typeface="Batang" pitchFamily="18" charset="-127"/>
              </a:rPr>
              <a:t>- rektorski govor održan ak. </a:t>
            </a:r>
            <a:r>
              <a:rPr lang="hr-HR" sz="2800" dirty="0">
                <a:latin typeface="+mj-lt"/>
                <a:ea typeface="Batang" pitchFamily="18" charset="-127"/>
              </a:rPr>
              <a:t>g</a:t>
            </a:r>
            <a:r>
              <a:rPr lang="hr-HR" sz="2800" dirty="0">
                <a:solidFill>
                  <a:schemeClr val="tx1"/>
                </a:solidFill>
                <a:latin typeface="+mj-lt"/>
                <a:ea typeface="Batang" pitchFamily="18" charset="-127"/>
              </a:rPr>
              <a:t>od. 1881. /1882.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263480"/>
          </a:xfrm>
        </p:spPr>
        <p:txBody>
          <a:bodyPr>
            <a:normAutofit/>
          </a:bodyPr>
          <a:lstStyle/>
          <a:p>
            <a:pPr lvl="0" algn="just"/>
            <a:r>
              <a:rPr lang="hr-HR" sz="2800" b="1" dirty="0" err="1"/>
              <a:t>programatski</a:t>
            </a:r>
            <a:r>
              <a:rPr lang="hr-HR" sz="2800" b="1" dirty="0"/>
              <a:t> spis u kojem su položeni temelji istraživanja hrvatske filozofske tradicije</a:t>
            </a:r>
            <a:endParaRPr lang="hr-HR" sz="2800" dirty="0"/>
          </a:p>
          <a:p>
            <a:pPr algn="just">
              <a:buNone/>
            </a:pPr>
            <a:endParaRPr lang="hr-HR" sz="2800" dirty="0"/>
          </a:p>
          <a:p>
            <a:pPr lvl="0" algn="just"/>
            <a:r>
              <a:rPr lang="hr-HR" sz="2800" dirty="0"/>
              <a:t>Marković se žali na zabrinjavajuće stanje nepoznavanje vlastite filozofske baštine</a:t>
            </a:r>
          </a:p>
          <a:p>
            <a:pPr algn="just">
              <a:buNone/>
            </a:pPr>
            <a:endParaRPr lang="hr-HR" sz="2800" dirty="0"/>
          </a:p>
          <a:p>
            <a:pPr lvl="0" algn="just"/>
            <a:r>
              <a:rPr lang="hr-HR" sz="2800" dirty="0"/>
              <a:t>taj spis/program pokazuje da Marković zapravo želi da se filozofija uvrsti u kulturni i duhovni život hrvatskog naroda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/>
              <a:t> </a:t>
            </a:r>
          </a:p>
          <a:p>
            <a:pPr>
              <a:buNone/>
            </a:pPr>
            <a:r>
              <a:rPr lang="hr-HR" sz="3100" b="1" dirty="0"/>
              <a:t>* govori o »krasnoj zadaći« - misli na istraživanje hrvatske filozofske misli </a:t>
            </a:r>
          </a:p>
          <a:p>
            <a:pPr>
              <a:buNone/>
            </a:pPr>
            <a:endParaRPr lang="hr-HR" sz="3100" dirty="0"/>
          </a:p>
          <a:p>
            <a:pPr>
              <a:buNone/>
            </a:pPr>
            <a:r>
              <a:rPr lang="hr-HR" sz="3100" dirty="0">
                <a:latin typeface="Calibri"/>
                <a:cs typeface="Calibri"/>
              </a:rPr>
              <a:t>→</a:t>
            </a:r>
            <a:r>
              <a:rPr lang="hr-HR" sz="3100" dirty="0"/>
              <a:t> potrebno je, ističe, oživjeti misao naših filozofa</a:t>
            </a:r>
          </a:p>
          <a:p>
            <a:pPr>
              <a:buNone/>
            </a:pPr>
            <a:endParaRPr lang="hr-HR" sz="3100" dirty="0"/>
          </a:p>
          <a:p>
            <a:pPr algn="ctr">
              <a:buNone/>
            </a:pPr>
            <a:endParaRPr lang="hr-HR" sz="3100" b="1" dirty="0"/>
          </a:p>
          <a:p>
            <a:pPr algn="ctr">
              <a:buNone/>
            </a:pPr>
            <a:endParaRPr lang="hr-HR" sz="3100" dirty="0"/>
          </a:p>
          <a:p>
            <a:endParaRPr lang="pl-PL" sz="3100" dirty="0"/>
          </a:p>
          <a:p>
            <a:endParaRPr lang="pl-PL" sz="3100" dirty="0"/>
          </a:p>
          <a:p>
            <a:endParaRPr lang="pl-PL" sz="3100" dirty="0"/>
          </a:p>
          <a:p>
            <a:endParaRPr lang="pl-PL" sz="3100" dirty="0"/>
          </a:p>
          <a:p>
            <a:pPr>
              <a:buNone/>
            </a:pPr>
            <a:endParaRPr lang="hr-HR" sz="3100" dirty="0"/>
          </a:p>
        </p:txBody>
      </p:sp>
      <p:sp>
        <p:nvSpPr>
          <p:cNvPr id="4" name="Pravokutnik 3"/>
          <p:cNvSpPr/>
          <p:nvPr/>
        </p:nvSpPr>
        <p:spPr>
          <a:xfrm>
            <a:off x="785786" y="4143380"/>
            <a:ext cx="7500990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r-HR" sz="2400" b="1" dirty="0">
                <a:solidFill>
                  <a:schemeClr val="tx1"/>
                </a:solidFill>
              </a:rPr>
              <a:t>»Oni naši stari pisci ne samo da su davno utrnuli životom, nego njihovo duševno svjetlo ni </a:t>
            </a:r>
            <a:r>
              <a:rPr lang="hr-HR" sz="2400" b="1" dirty="0" err="1">
                <a:solidFill>
                  <a:schemeClr val="tx1"/>
                </a:solidFill>
              </a:rPr>
              <a:t>nedopire</a:t>
            </a:r>
            <a:r>
              <a:rPr lang="hr-HR" sz="2400" b="1" dirty="0">
                <a:solidFill>
                  <a:schemeClr val="tx1"/>
                </a:solidFill>
              </a:rPr>
              <a:t> danas do nas. A samo do nas je, da dopre.«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hr-HR" sz="2800" dirty="0"/>
              <a:t>Marković u svom govoru ističe da želi u kratkim crtama prikazati »</a:t>
            </a:r>
            <a:r>
              <a:rPr lang="hr-HR" sz="2800" dirty="0" err="1"/>
              <a:t>filosofijske</a:t>
            </a:r>
            <a:r>
              <a:rPr lang="hr-HR" sz="2800" dirty="0"/>
              <a:t> radnike sinove naše domovine u prošla četiri </a:t>
            </a:r>
            <a:r>
              <a:rPr lang="hr-HR" sz="2800" dirty="0" err="1"/>
              <a:t>vieka</a:t>
            </a:r>
            <a:r>
              <a:rPr lang="hr-HR" sz="2800" dirty="0"/>
              <a:t> od 15. do 18.« 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dva najslavnija imena koja su stekla trajno mjesto u svjetskoj povijesti filozofije: </a:t>
            </a:r>
            <a:r>
              <a:rPr lang="hr-HR" sz="2800" dirty="0" err="1"/>
              <a:t>Frane</a:t>
            </a:r>
            <a:r>
              <a:rPr lang="hr-HR" sz="2800" dirty="0"/>
              <a:t> Petrić i Ruđer Bošković (oni su, kako Marković ističe, »dva uresa, koja je hrvatski narod dao </a:t>
            </a:r>
            <a:r>
              <a:rPr lang="hr-HR" sz="2800" dirty="0" err="1"/>
              <a:t>poviesti</a:t>
            </a:r>
            <a:r>
              <a:rPr lang="hr-HR" sz="2800" dirty="0"/>
              <a:t> svjetske filozofije«)</a:t>
            </a:r>
          </a:p>
          <a:p>
            <a:r>
              <a:rPr lang="hr-HR" sz="2800" dirty="0"/>
              <a:t> Marković izdvaja i druga imena, poput: Juraj Dubrovčanin, Nikola </a:t>
            </a:r>
            <a:r>
              <a:rPr lang="hr-HR" sz="2800" dirty="0" err="1"/>
              <a:t>Vitov</a:t>
            </a:r>
            <a:r>
              <a:rPr lang="hr-HR" sz="2800" dirty="0"/>
              <a:t> Gučetić, Miho </a:t>
            </a:r>
            <a:r>
              <a:rPr lang="hr-HR" sz="2800" dirty="0" err="1"/>
              <a:t>Monaldi</a:t>
            </a:r>
            <a:r>
              <a:rPr lang="hr-HR" sz="2800" dirty="0"/>
              <a:t>, Antun Medo, Benedikt </a:t>
            </a:r>
            <a:r>
              <a:rPr lang="hr-HR" sz="2800" dirty="0" err="1"/>
              <a:t>Stay</a:t>
            </a:r>
            <a:r>
              <a:rPr lang="hr-HR" sz="2800" dirty="0"/>
              <a:t> </a:t>
            </a:r>
            <a:r>
              <a:rPr lang="hr-HR" sz="2800" dirty="0" err="1"/>
              <a:t>itd</a:t>
            </a:r>
            <a:r>
              <a:rPr lang="hr-HR" sz="28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>
                <a:latin typeface="Calibri"/>
                <a:cs typeface="Calibri"/>
              </a:rPr>
              <a:t>                                                              ZADACI</a:t>
            </a:r>
          </a:p>
          <a:p>
            <a:pPr>
              <a:buNone/>
            </a:pPr>
            <a:endParaRPr lang="pl-PL" dirty="0">
              <a:latin typeface="Calibri"/>
              <a:cs typeface="Calibri"/>
            </a:endParaRPr>
          </a:p>
          <a:p>
            <a:pPr>
              <a:buNone/>
            </a:pPr>
            <a:r>
              <a:rPr lang="pl-PL">
                <a:latin typeface="Calibri"/>
                <a:cs typeface="Calibri"/>
              </a:rPr>
              <a:t>→ </a:t>
            </a:r>
            <a:r>
              <a:rPr lang="pl-PL"/>
              <a:t>prikupiti djela </a:t>
            </a:r>
            <a:r>
              <a:rPr lang="pl-PL" dirty="0"/>
              <a:t>(mnoga djela naših filozofa razasuta su po svijetu)</a:t>
            </a:r>
          </a:p>
          <a:p>
            <a:pPr>
              <a:buNone/>
            </a:pPr>
            <a:r>
              <a:rPr lang="pl-PL" dirty="0">
                <a:latin typeface="Calibri"/>
                <a:cs typeface="Calibri"/>
              </a:rPr>
              <a:t>→</a:t>
            </a:r>
            <a:r>
              <a:rPr lang="pl-PL" dirty="0"/>
              <a:t> proučiti njihovu misao i »pripojiti je narodnom životu« 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Marković objašnjava da </a:t>
            </a:r>
            <a:r>
              <a:rPr lang="pl-PL" u="sng" dirty="0"/>
              <a:t>onaj narod koji nije stekao svoju </a:t>
            </a:r>
            <a:r>
              <a:rPr lang="hr-HR" u="sng" dirty="0"/>
              <a:t>duhovnu baštinu, svoju »domovinu misli«, ne posjeduje svoju »tvarnu domovinu«, već ostaje uvijek samo »privjesak  stranih kultura« </a:t>
            </a:r>
          </a:p>
          <a:p>
            <a:pPr>
              <a:buNone/>
            </a:pPr>
            <a:endParaRPr lang="hr-HR" u="sng" dirty="0"/>
          </a:p>
          <a:p>
            <a:r>
              <a:rPr lang="hr-HR" dirty="0"/>
              <a:t>domaći filozofi dali svoj značajan doprinos; aktivno sudjeluju i obogaćuju europski filozofski dijalog – time su vlastiti narod učinili </a:t>
            </a:r>
            <a:r>
              <a:rPr lang="hr-HR" u="sng" dirty="0"/>
              <a:t>punopravnim članom »uzvišenog hrama </a:t>
            </a:r>
            <a:r>
              <a:rPr lang="hr-HR" u="sng" dirty="0" err="1"/>
              <a:t>umlja</a:t>
            </a:r>
            <a:r>
              <a:rPr lang="hr-HR" u="sng" dirty="0"/>
              <a:t> svjetskog« 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357</TotalTime>
  <Words>1450</Words>
  <Application>Microsoft Office PowerPoint</Application>
  <PresentationFormat>Prikaz na zaslonu (4:3)</PresentationFormat>
  <Paragraphs>176</Paragraphs>
  <Slides>35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35</vt:i4>
      </vt:variant>
    </vt:vector>
  </HeadingPairs>
  <TitlesOfParts>
    <vt:vector size="46" baseType="lpstr">
      <vt:lpstr>Arial</vt:lpstr>
      <vt:lpstr>Bahnschrift</vt:lpstr>
      <vt:lpstr>Calibri</vt:lpstr>
      <vt:lpstr>Century Gothic</vt:lpstr>
      <vt:lpstr>Rockwell</vt:lpstr>
      <vt:lpstr>Rockwell Condensed</vt:lpstr>
      <vt:lpstr>Rockwell Extra Bold</vt:lpstr>
      <vt:lpstr>Times New Roman</vt:lpstr>
      <vt:lpstr>Wingdings</vt:lpstr>
      <vt:lpstr>Office tema</vt:lpstr>
      <vt:lpstr>Slog od drveta</vt:lpstr>
      <vt:lpstr>POČETAK ISTRAŽIVANJA HRVATSKE FILOZOFIJE</vt:lpstr>
      <vt:lpstr>Počeci istraživanja hrvatske filozofske baštine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Albert Bazala  - rektor Sveučilišta 1932.</vt:lpstr>
      <vt:lpstr>Albert Bazala (1877.–1947.)</vt:lpstr>
      <vt:lpstr>PowerPoint prezentacija</vt:lpstr>
      <vt:lpstr>Kruno Krstić</vt:lpstr>
      <vt:lpstr>PowerPoint prezentacija</vt:lpstr>
      <vt:lpstr>PowerPoint prezentacija</vt:lpstr>
      <vt:lpstr>Institut za filozofiju osnovan 1967. godine  prva adresa: Krčka ulica, ''baraka'' iza Filozofskog fakulteta, </vt:lpstr>
      <vt:lpstr>PowerPoint prezentacija</vt:lpstr>
      <vt:lpstr>Institut za filozofiju od 1991. Ulica grada Vukovara 54 (4., 5., 6. kat) gdje je i danas </vt:lpstr>
      <vt:lpstr>PowerPoint prezentacija</vt:lpstr>
      <vt:lpstr>Prilozi za istraživanje hrvatske filozofske baštine</vt:lpstr>
      <vt:lpstr>     Časopis Prilozi za istraživanje             hrvatske filozofske baštine</vt:lpstr>
      <vt:lpstr>Vladimir Filipović, Predgovor u prvom broju Priloga</vt:lpstr>
      <vt:lpstr>STANJE ISTRAŽENOSTI HRVATSKE FILOZOFIJE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Zeljka</dc:creator>
  <cp:lastModifiedBy>Željka Metesi</cp:lastModifiedBy>
  <cp:revision>79</cp:revision>
  <dcterms:created xsi:type="dcterms:W3CDTF">2018-02-25T00:59:16Z</dcterms:created>
  <dcterms:modified xsi:type="dcterms:W3CDTF">2024-01-07T21:14:19Z</dcterms:modified>
</cp:coreProperties>
</file>