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1"/>
  </p:notesMasterIdLst>
  <p:sldIdLst>
    <p:sldId id="256" r:id="rId2"/>
    <p:sldId id="258" r:id="rId3"/>
    <p:sldId id="257" r:id="rId4"/>
    <p:sldId id="264" r:id="rId5"/>
    <p:sldId id="262" r:id="rId6"/>
    <p:sldId id="263" r:id="rId7"/>
    <p:sldId id="259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63" d="100"/>
          <a:sy n="63" d="100"/>
        </p:scale>
        <p:origin x="72" y="222"/>
      </p:cViewPr>
      <p:guideLst/>
    </p:cSldViewPr>
  </p:slideViewPr>
  <p:outlineViewPr>
    <p:cViewPr>
      <p:scale>
        <a:sx n="33" d="100"/>
        <a:sy n="33" d="100"/>
      </p:scale>
      <p:origin x="0" y="-108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6D517-CBDC-4AB7-84FB-0EFB45FEBB72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35C85-AEFC-4616-9551-B22F45F0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75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Popular Education During the Middle Ages</a:t>
            </a:r>
            <a:r>
              <a:rPr lang="hr-HR" i="1" dirty="0"/>
              <a:t> </a:t>
            </a:r>
            <a:r>
              <a:rPr lang="en-GB" dirty="0"/>
              <a:t>by Hugh Graham,</a:t>
            </a:r>
            <a:r>
              <a:rPr lang="hr-HR" dirty="0"/>
              <a:t> </a:t>
            </a:r>
            <a:r>
              <a:rPr lang="en-GB" dirty="0"/>
              <a:t>Ph.D.</a:t>
            </a:r>
            <a:r>
              <a:rPr lang="hr-HR" dirty="0"/>
              <a:t>; </a:t>
            </a:r>
            <a:r>
              <a:rPr lang="en-GB" dirty="0"/>
              <a:t>https://www.catholicculture.org/culture/library/view.cfm?recnum=903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35C85-AEFC-4616-9551-B22F45F0A8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43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35C85-AEFC-4616-9551-B22F45F0A8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76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7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55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38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387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32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589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72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31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73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7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94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43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56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58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2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57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01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EC743F4-8769-40B4-85DF-6CB8DE9F66AA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46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>
            <a:extLst>
              <a:ext uri="{FF2B5EF4-FFF2-40B4-BE49-F238E27FC236}">
                <a16:creationId xmlns:a16="http://schemas.microsoft.com/office/drawing/2014/main" id="{548E262B-1D4F-4754-B5C3-2EED0436F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867A4D-D23E-4B46-840B-ACDA07E7C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238721">
            <a:off x="1890970" y="729782"/>
            <a:ext cx="6767736" cy="2486049"/>
          </a:xfrm>
        </p:spPr>
        <p:txBody>
          <a:bodyPr>
            <a:normAutofit/>
          </a:bodyPr>
          <a:lstStyle/>
          <a:p>
            <a:r>
              <a:rPr lang="hr-HR" sz="6000" b="1" i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r-HR" sz="6000" b="1" i="1" cap="none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illennium aureum</a:t>
            </a:r>
            <a:endParaRPr lang="en-GB" sz="6000" b="1" i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D4A2A-3154-4E03-90CE-B7EE99C5B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249" y="5071532"/>
            <a:ext cx="5133408" cy="914401"/>
          </a:xfrm>
        </p:spPr>
        <p:txBody>
          <a:bodyPr>
            <a:normAutofit/>
          </a:bodyPr>
          <a:lstStyle/>
          <a:p>
            <a:r>
              <a:rPr lang="hr-HR" b="1" cap="small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Srednjovjekovlje - renesansa</a:t>
            </a:r>
            <a:endParaRPr lang="en-GB" b="1" cap="small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29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ED20-C3A4-4428-BABC-2ADEC768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06" y="203200"/>
            <a:ext cx="5719864" cy="1507067"/>
          </a:xfrm>
        </p:spPr>
        <p:txBody>
          <a:bodyPr/>
          <a:lstStyle/>
          <a:p>
            <a:pPr algn="ctr"/>
            <a:r>
              <a:rPr lang="hr-HR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Zlatno tisućljeće</a:t>
            </a:r>
            <a:endParaRPr lang="en-GB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51C1D-2015-47D5-AF57-561278E2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42" y="1507067"/>
            <a:ext cx="6606793" cy="4800600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Simboličnih 1000 godina zlatnog doba latinskog</a:t>
            </a: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Karlo Veliki okrunjen za cara u Aachenu 800.</a:t>
            </a:r>
            <a:r>
              <a:rPr lang="hr-HR" sz="24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</a:p>
          <a:p>
            <a:pPr lvl="1"/>
            <a:r>
              <a:rPr lang="hr-HR" sz="24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Franjo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odrekao se titule cara Svetog Rimskog Carstva Njemačkog Naroda 1806.g.</a:t>
            </a:r>
            <a:endParaRPr lang="en-GB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B5B88-2FED-4363-8DCB-6FEB89C89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87" b="7391"/>
          <a:stretch/>
        </p:blipFill>
        <p:spPr>
          <a:xfrm>
            <a:off x="6762436" y="0"/>
            <a:ext cx="545550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5D1575-F072-46BB-B0B7-6F0D0D4FFEBB}"/>
              </a:ext>
            </a:extLst>
          </p:cNvPr>
          <p:cNvSpPr txBox="1"/>
          <p:nvPr/>
        </p:nvSpPr>
        <p:spPr>
          <a:xfrm>
            <a:off x="155643" y="6307667"/>
            <a:ext cx="6606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Bolognese manuscript of the </a:t>
            </a:r>
            <a:r>
              <a:rPr lang="en-GB" sz="1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Decretum</a:t>
            </a:r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Gratiani</a:t>
            </a:r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14th century</a:t>
            </a:r>
            <a:r>
              <a:rPr lang="hr-HR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; b</a:t>
            </a:r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y </a:t>
            </a:r>
            <a:r>
              <a:rPr lang="en-GB" sz="1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unbekannter</a:t>
            </a:r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Bologneser</a:t>
            </a:r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Miniaturist - UB Leipzig, Rep. II 9b (CCXLIII), fol. 200v, Public Domain, https://commons.wikimedia.org/w/index.php?curid=27407121</a:t>
            </a:r>
          </a:p>
        </p:txBody>
      </p:sp>
    </p:spTree>
    <p:extLst>
      <p:ext uri="{BB962C8B-B14F-4D97-AF65-F5344CB8AC3E}">
        <p14:creationId xmlns:p14="http://schemas.microsoft.com/office/powerpoint/2010/main" val="314525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24BE9-ABE9-4F2C-AD8B-A47044F7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36188"/>
            <a:ext cx="10522052" cy="797668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antike u Srednji vijek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8ABA7-BFC6-4E1B-848F-C23269005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65" y="1186775"/>
            <a:ext cx="11595370" cy="5369668"/>
          </a:xfrm>
        </p:spPr>
        <p:txBody>
          <a:bodyPr>
            <a:normAutofit lnSpcReduction="10000"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Kontinuitet rimske kulture opstao u područjima koja nisu bila dio Rimskog Carstva</a:t>
            </a:r>
          </a:p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6. i 7. stoljeću latinsku tradiciju čuvaju Irci (samostani i misije)</a:t>
            </a:r>
          </a:p>
          <a:p>
            <a:pPr lvl="1"/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Hagiografije i gramatike (Beda Venerabilis, 7/8.st.)</a:t>
            </a:r>
          </a:p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Crkva naglašava važnost obrazovanja naroda još od koncila u Toursu (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567),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Toled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(624)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onstantinop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(681)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Pari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(829), Lateran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(1179, 1215).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Učenje metodom pitanja i odgovara; tehnike pamćenja</a:t>
            </a:r>
          </a:p>
          <a:p>
            <a:pPr lvl="1"/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Ujutro predavanja, popodne ispitivanje i ponavljanje; povremene rasprave</a:t>
            </a:r>
          </a:p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Privatno poučavanje! </a:t>
            </a:r>
          </a:p>
          <a:p>
            <a:pPr lvl="1"/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viši slojevi (obrazovanje vitezova)</a:t>
            </a:r>
          </a:p>
        </p:txBody>
      </p:sp>
    </p:spTree>
    <p:extLst>
      <p:ext uri="{BB962C8B-B14F-4D97-AF65-F5344CB8AC3E}">
        <p14:creationId xmlns:p14="http://schemas.microsoft.com/office/powerpoint/2010/main" val="2444836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B2E3B-98AF-4821-95F1-7087F49E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90" y="1"/>
            <a:ext cx="10327566" cy="856034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Katedralne škole</a:t>
            </a:r>
            <a:endParaRPr lang="en-GB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20E4C-7D46-4E8A-BA9F-382D452FE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1132"/>
            <a:ext cx="12192000" cy="5642042"/>
          </a:xfrm>
        </p:spPr>
        <p:txBody>
          <a:bodyPr>
            <a:normAutofit lnSpcReduction="10000"/>
          </a:bodyPr>
          <a:lstStyle/>
          <a:p>
            <a:r>
              <a:rPr lang="hr-HR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Osnivaju ih biskupi pri katedralama radi izobrazbe klera</a:t>
            </a:r>
          </a:p>
          <a:p>
            <a:pPr lvl="1"/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Prva u Toledu 527., 50-ak godina kasnije u Britaniji (Canterbury, York...)</a:t>
            </a:r>
          </a:p>
          <a:p>
            <a:pPr lvl="2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Alfred Veliki</a:t>
            </a:r>
            <a:r>
              <a:rPr lang="hr-HR" sz="2400" baseline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893. propisao obavezne dolaske na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nastavu </a:t>
            </a:r>
          </a:p>
          <a:p>
            <a:pPr lvl="2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Škotski zakon iz 1496. traži da djeca plemića idu u školu od 8-9. godine života dok ne nauče savršeno latinski</a:t>
            </a:r>
          </a:p>
          <a:p>
            <a:pPr lvl="1"/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Broj im se u Europi (Francuska, Njemačka) povećava nakon karolinške</a:t>
            </a:r>
            <a:r>
              <a:rPr lang="hr-HR" sz="2800" baseline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renesanse</a:t>
            </a:r>
          </a:p>
          <a:p>
            <a:pPr lvl="1"/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Učenici većinom plemići, za svećeničku službu, ali ne nužno</a:t>
            </a:r>
          </a:p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Schola minor </a:t>
            </a:r>
            <a:endParaRPr lang="hr-H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osnovna - čitanje, pisanje, pjevanje psalama, osnove gramatike (latinskog), računanje</a:t>
            </a:r>
          </a:p>
          <a:p>
            <a:r>
              <a:rPr lang="hr-HR" sz="2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Schola maior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2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 artes liberales +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teologija/filozofija)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62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8514-005E-45B0-AB6E-ED45866A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08"/>
            <a:ext cx="9396919" cy="861581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Samostanske škole</a:t>
            </a:r>
            <a:endParaRPr lang="en-GB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8918-613B-4DD4-BB07-568C166B6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9397"/>
            <a:ext cx="12192000" cy="59546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Učitelji nositelja karolinške renesanse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Knjižnice, znanost (medicina) ...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sve slojeve društva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Župne škole za siromašnije (od 5. stoljeća)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 Cassino </a:t>
            </a:r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sv. Benedikt, 529.g.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6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Vivarium</a:t>
            </a:r>
            <a:r>
              <a:rPr lang="hr-HR" sz="26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Kasiodor, 544.g. (</a:t>
            </a:r>
            <a:r>
              <a:rPr lang="hr-HR" sz="26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Institutiones divinarum et saecularum litterarum </a:t>
            </a:r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proučavanje religijskih i znanstvenih tekstova)</a:t>
            </a:r>
            <a:endParaRPr lang="en-GB" sz="2600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Irski redovnici čuvaju latinske rukopise (i kršćanske i poganske)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Sankt Gallen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613.g.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Bobbio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614.g., sv. Kolumban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Fulda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744., sv. Sturm (&lt; Bonifacije)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7CD9D-E732-42FC-988B-B527800F0298}"/>
              </a:ext>
            </a:extLst>
          </p:cNvPr>
          <p:cNvSpPr txBox="1"/>
          <p:nvPr/>
        </p:nvSpPr>
        <p:spPr>
          <a:xfrm>
            <a:off x="7066821" y="6382427"/>
            <a:ext cx="506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Basilica</a:t>
            </a:r>
            <a:r>
              <a:rPr lang="hr-HR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</a:t>
            </a:r>
            <a:r>
              <a:rPr lang="hr-HR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San</a:t>
            </a:r>
            <a:r>
              <a:rPr lang="hr-HR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Colombano</a:t>
            </a:r>
            <a:r>
              <a:rPr lang="hr-HR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it-IT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Bobbio</a:t>
            </a:r>
            <a:r>
              <a:rPr lang="hr-HR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;</a:t>
            </a:r>
            <a:r>
              <a:rPr lang="it-IT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</a:t>
            </a:r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y </a:t>
            </a:r>
            <a:r>
              <a:rPr lang="en-GB" sz="1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Torsolo</a:t>
            </a:r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CC BY-SA 3.0, https://commons.wikimedia.org/w/index.php?curid=2844465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D627FD-5E99-4419-B1B4-AA1A3B5E7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3" r="15885" b="6250"/>
          <a:stretch/>
        </p:blipFill>
        <p:spPr>
          <a:xfrm>
            <a:off x="7607031" y="-48239"/>
            <a:ext cx="458497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8807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D17CF-0D87-4740-8617-56C2BEEA3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9757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Karolinška renesansa</a:t>
            </a:r>
            <a:endParaRPr lang="en-GB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C3E78-FD37-42D8-B93B-003B262E8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6774"/>
            <a:ext cx="12054840" cy="56712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Karlo Veliki </a:t>
            </a:r>
            <a:r>
              <a:rPr lang="hr-HR" sz="3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Admonitio</a:t>
            </a:r>
            <a:r>
              <a:rPr lang="en-GB" sz="3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generalis</a:t>
            </a:r>
            <a:r>
              <a:rPr lang="en-GB" sz="3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789</a:t>
            </a:r>
            <a:r>
              <a:rPr lang="hr-HR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r>
              <a:rPr lang="hr-HR" sz="3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Epistola de litteris colendis </a:t>
            </a:r>
            <a:r>
              <a:rPr lang="hr-HR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(c.790.)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obnove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školstva</a:t>
            </a:r>
            <a:endParaRPr lang="hr-H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Franačkom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arstvu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ivaju se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samostanske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škole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skriptoriji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katedralne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škole</a:t>
            </a:r>
            <a:endParaRPr lang="hr-H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dvorska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Aachenu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okuplja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najučenij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ljud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toga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Anglosas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Alkuin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(učitelj Hrabana Maura),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Irac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Ivan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Skot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Eriugena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Standardiziranje pisma prijepisa starih tekstova (</a:t>
            </a:r>
            <a:r>
              <a:rPr lang="hr-HR" sz="3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karolina</a:t>
            </a:r>
            <a:r>
              <a:rPr lang="hr-HR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Uzor - kasna antika (i u arhitekturi i u književnosti)</a:t>
            </a:r>
            <a:endParaRPr lang="en-GB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58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B8FC-F0E8-49C9-8AA7-CFCF3EFF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0"/>
            <a:ext cx="8534400" cy="1070043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„Drugi jezik”</a:t>
            </a:r>
            <a:endParaRPr lang="en-GB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A8E45-32E9-4931-AB7E-960F705F3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97" y="894946"/>
            <a:ext cx="10917807" cy="5544766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doba karolinške reforme latinski se ne više ne uči kao govorni jezik čiju normu treba usavršiti, nego kao strani, književni jezik („mrtav”)</a:t>
            </a: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Nastanak romanskih jezika – 9. stoljeće (</a:t>
            </a:r>
            <a:r>
              <a:rPr lang="hr-HR" sz="2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lingua Romana rustica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813.g.)</a:t>
            </a:r>
          </a:p>
          <a:p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Bilingvalna Europa (lat-narodni), kao i rani Rim (grčki-lat), posljedica je (i) školskog sustava</a:t>
            </a: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Pisanje se uči na lat., djela na narodnom jeziku su često prijevodi lat. i/li biblijske tematike</a:t>
            </a: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Narodni se jezici kodificiraju prema latinskom uzoru (irski, starovisokonjemački, romanski, slavenski...)</a:t>
            </a:r>
            <a:endParaRPr lang="en-GB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Latinski kao strani, ali živi jezik (razgovor i pisanje)</a:t>
            </a:r>
          </a:p>
        </p:txBody>
      </p:sp>
    </p:spTree>
    <p:extLst>
      <p:ext uri="{BB962C8B-B14F-4D97-AF65-F5344CB8AC3E}">
        <p14:creationId xmlns:p14="http://schemas.microsoft.com/office/powerpoint/2010/main" val="3398683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19169-D494-4A6A-A0D5-FE8459EB4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67641"/>
            <a:ext cx="10058400" cy="1295399"/>
          </a:xfrm>
        </p:spPr>
        <p:txBody>
          <a:bodyPr>
            <a:normAutofit/>
          </a:bodyPr>
          <a:lstStyle/>
          <a:p>
            <a:pPr algn="ctr"/>
            <a:r>
              <a:rPr lang="hr-HR" cap="none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NASTANAK SVEUČILIŠTA </a:t>
            </a:r>
            <a:br>
              <a:rPr lang="hr-HR" cap="none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cap="none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mjesta razmjene ideja</a:t>
            </a:r>
            <a:endParaRPr lang="en-GB" cap="none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BE41D-9C93-4059-BE7A-5DD8C3802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1661160"/>
            <a:ext cx="11948160" cy="51968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Doba vojnih pohoda na Orijentu, hodočašća, velikih sajmova... kao i najvažnijih djela na srvj. lat.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Internacionalna (učenjaci iz svih kršćanskih zemalja) =&gt; jezik komunikacije i nastave - latinski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Izrasla iz katedralnih škola u velikim gradovima (npr. Pariz) ili onima s posebnim povlasticama (Heidelberg, 1386)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Sveučilište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Bologni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1088.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prvo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dobilo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službeni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naziv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universitas </a:t>
            </a:r>
            <a:r>
              <a:rPr lang="hr-HR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(magistrorum et)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studiorum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Salamanca 1134,  Pariz 1150, Oxford (1096-)1167, Cambridge 1209,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Padov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1222,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Napulj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1224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Sien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1240., 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Coimbra 1290, Beč 1365, Pečuh 1367,  Budim 1389</a:t>
            </a:r>
            <a:r>
              <a:rPr lang="hr-HR" sz="2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Bratislava 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(1465 – Ivan Vitez od Sredne),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Prag 1348. (Karlo IV.) - najstarije sveučilište sjeverno od Alpa i istočno od Francuske; kulturno i trgovačko središte srednje Europe, između Baltika i Venecije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HR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14. st.</a:t>
            </a:r>
            <a:r>
              <a:rPr lang="hr-HR" sz="1800" kern="12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produkcija tekstova na češkom veća nego na bilo kojem drugom slavenskom jeziku (prvi cjeloviti prijevod Biblije na živom slav. jeziku je češka </a:t>
            </a:r>
            <a:r>
              <a:rPr lang="hr-HR" sz="1800" i="1" kern="12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Leskovecká bible</a:t>
            </a:r>
            <a:r>
              <a:rPr lang="hr-HR" sz="1800" kern="12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1800" i="1" kern="120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69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E977F-0E8C-416F-98C2-4FC7BBE01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540" y="1"/>
            <a:ext cx="9024059" cy="1031132"/>
          </a:xfrm>
        </p:spPr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osvit renesanse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ED918-8054-4866-AE63-480C26162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53" y="719847"/>
            <a:ext cx="11614826" cy="5856051"/>
          </a:xfrm>
        </p:spPr>
        <p:txBody>
          <a:bodyPr>
            <a:normAutofit lnSpcReduction="10000"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Antički uzori bez „klasika”, izvori svih znanja</a:t>
            </a: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Srdnjv. „lektira” (10.st.): Vergilije, </a:t>
            </a:r>
            <a:r>
              <a:rPr lang="hr-HR" sz="2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Ilias Latina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Marcijan Kapela, Horacije, Perzije, Juvenal, Boetije, Stacije, Terencije, Lukan</a:t>
            </a:r>
          </a:p>
          <a:p>
            <a:pPr lvl="2"/>
            <a:r>
              <a:rPr lang="hr-HR" sz="2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12.st. dodani su još Donat, epigramatičar Katon, Avijan, Sedulije, Juvenk, Prudencije, Arator, Ciceron, Salustije, Ovidije...</a:t>
            </a: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Pisanje pisama je bila glavna vježba na nastavi retorike; između </a:t>
            </a:r>
            <a:r>
              <a:rPr lang="hr-HR" sz="2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 dictaminis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uskog oponašanja Cicerona</a:t>
            </a:r>
          </a:p>
          <a:p>
            <a:pPr lvl="2"/>
            <a:r>
              <a:rPr lang="hr-HR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Artes dictandi – 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predlošci za pisanje književnosti (poč. 13.st.)</a:t>
            </a:r>
            <a:endParaRPr lang="hr-HR" sz="2000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Erazmo Roterdamski (1465-1536)– </a:t>
            </a:r>
            <a:r>
              <a:rPr lang="hr-HR" sz="2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Ciceronianus, De copia, De ratione studii ac legendi interpretandique auctores</a:t>
            </a:r>
          </a:p>
          <a:p>
            <a:pPr lvl="2"/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Čitati i bilježiti sve što je korisno kako bi se bolje zapamtilo</a:t>
            </a: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 Melanchthon  (1497-1560) – </a:t>
            </a:r>
            <a:r>
              <a:rPr lang="hr-HR" sz="2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trivium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priprema za teologiju (tumačenje Sv. Pisma i argumentiranje stavova)</a:t>
            </a:r>
          </a:p>
          <a:p>
            <a:pPr lvl="2"/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Imitiranje</a:t>
            </a:r>
            <a:r>
              <a:rPr lang="hr-HR" sz="2000" baseline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Cicerona, Terencija, Cezara i Livija</a:t>
            </a:r>
            <a:endParaRPr lang="en-GB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46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3219</TotalTime>
  <Words>1031</Words>
  <Application>Microsoft Office PowerPoint</Application>
  <PresentationFormat>Widescreen</PresentationFormat>
  <Paragraphs>74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Century Gothic</vt:lpstr>
      <vt:lpstr>Times New Roman</vt:lpstr>
      <vt:lpstr>Wingdings</vt:lpstr>
      <vt:lpstr>Wingdings 3</vt:lpstr>
      <vt:lpstr>Slice</vt:lpstr>
      <vt:lpstr>Millennium aureum</vt:lpstr>
      <vt:lpstr>Zlatno tisućljeće</vt:lpstr>
      <vt:lpstr>Iz antike u Srednji vijek</vt:lpstr>
      <vt:lpstr>Katedralne škole</vt:lpstr>
      <vt:lpstr>Samostanske škole</vt:lpstr>
      <vt:lpstr>Karolinška renesansa</vt:lpstr>
      <vt:lpstr>„Drugi jezik”</vt:lpstr>
      <vt:lpstr>NASTANAK SVEUČILIŠTA  - mjesta razmjene ideja</vt:lpstr>
      <vt:lpstr>U osvit renesanse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Millennium aureum</dc:title>
  <dc:creator>mrmat</dc:creator>
  <cp:lastModifiedBy>mrmat</cp:lastModifiedBy>
  <cp:revision>67</cp:revision>
  <dcterms:created xsi:type="dcterms:W3CDTF">2021-02-23T16:24:35Z</dcterms:created>
  <dcterms:modified xsi:type="dcterms:W3CDTF">2024-03-12T20:36:59Z</dcterms:modified>
</cp:coreProperties>
</file>