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8"/>
  </p:notesMasterIdLst>
  <p:sldIdLst>
    <p:sldId id="288" r:id="rId2"/>
    <p:sldId id="289" r:id="rId3"/>
    <p:sldId id="291" r:id="rId4"/>
    <p:sldId id="293" r:id="rId5"/>
    <p:sldId id="292" r:id="rId6"/>
    <p:sldId id="286" r:id="rId7"/>
    <p:sldId id="287" r:id="rId8"/>
    <p:sldId id="256" r:id="rId9"/>
    <p:sldId id="285" r:id="rId10"/>
    <p:sldId id="277" r:id="rId11"/>
    <p:sldId id="259" r:id="rId12"/>
    <p:sldId id="263" r:id="rId13"/>
    <p:sldId id="269" r:id="rId14"/>
    <p:sldId id="264" r:id="rId15"/>
    <p:sldId id="262" r:id="rId16"/>
    <p:sldId id="271" r:id="rId1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67" d="100"/>
          <a:sy n="67" d="100"/>
        </p:scale>
        <p:origin x="1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27BC935-41BC-4F87-83A0-692E54F0941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75641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Raspuštene kose samo one koje su trudne, da im </a:t>
            </a:r>
            <a:r>
              <a:rPr lang="hr-HR"/>
              <a:t>Lucina razveže utrobu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BC935-41BC-4F87-83A0-692E54F09413}" type="slidenum">
              <a:rPr lang="hr-HR" altLang="sr-Latn-RS" smtClean="0"/>
              <a:pPr>
                <a:defRPr/>
              </a:pPr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823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5DB4A93-73EB-49DB-9400-948982AF327E}" type="slidenum">
              <a:rPr lang="hr-HR" altLang="sr-Latn-RS" sz="1200">
                <a:latin typeface="Arial" charset="0"/>
              </a:rPr>
              <a:pPr eaLnBrk="1" hangingPunct="1"/>
              <a:t>14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F2D8738-772C-4FD1-B8AF-ECFF037AEF04}" type="slidenum">
              <a:rPr lang="hr-HR" altLang="sr-Latn-RS" sz="1200">
                <a:latin typeface="Arial" charset="0"/>
              </a:rPr>
              <a:pPr eaLnBrk="1" hangingPunct="1"/>
              <a:t>15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915185D-A3CD-4EAB-8C6B-5F8DFAF082A4}" type="slidenum">
              <a:rPr lang="hr-HR" altLang="sr-Latn-RS" sz="1200">
                <a:latin typeface="Arial" charset="0"/>
              </a:rPr>
              <a:pPr eaLnBrk="1" hangingPunct="1"/>
              <a:t>16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32C84D2-F0DD-4C88-956E-324574A697A0}" type="slidenum">
              <a:rPr lang="hr-HR" altLang="sr-Latn-RS" sz="1200">
                <a:latin typeface="Arial" charset="0"/>
              </a:rPr>
              <a:pPr eaLnBrk="1" hangingPunct="1"/>
              <a:t>6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7448D09-1868-4E2D-8A18-A0E3DF8C9D5B}" type="slidenum">
              <a:rPr lang="hr-HR" altLang="sr-Latn-RS" sz="1200">
                <a:latin typeface="Arial" charset="0"/>
              </a:rPr>
              <a:pPr eaLnBrk="1" hangingPunct="1"/>
              <a:t>7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166E3B7-E2B0-4D6F-B38C-1F6D3F2CF72E}" type="slidenum">
              <a:rPr lang="hr-HR" altLang="sr-Latn-RS" sz="1200">
                <a:latin typeface="Arial" charset="0"/>
              </a:rPr>
              <a:pPr eaLnBrk="1" hangingPunct="1"/>
              <a:t>8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6A0E0BD-016B-47F1-A84A-BF4826566690}" type="slidenum">
              <a:rPr lang="hr-HR" altLang="sr-Latn-RS" sz="1200">
                <a:latin typeface="Arial" charset="0"/>
              </a:rPr>
              <a:pPr eaLnBrk="1" hangingPunct="1"/>
              <a:t>9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3E4BE60-442B-4160-B433-3D0EC3B451E6}" type="slidenum">
              <a:rPr lang="hr-HR" altLang="sr-Latn-RS" sz="1200">
                <a:latin typeface="Arial" charset="0"/>
              </a:rPr>
              <a:pPr eaLnBrk="1" hangingPunct="1"/>
              <a:t>10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DF8AF28-2C00-4D39-8F51-1A34A49B8D75}" type="slidenum">
              <a:rPr lang="hr-HR" altLang="sr-Latn-RS" sz="1200">
                <a:latin typeface="Arial" charset="0"/>
              </a:rPr>
              <a:pPr eaLnBrk="1" hangingPunct="1"/>
              <a:t>11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6EDC3FF-E99B-488C-A70D-A63B3C222342}" type="slidenum">
              <a:rPr lang="hr-HR" altLang="sr-Latn-RS" sz="1200">
                <a:latin typeface="Arial" charset="0"/>
              </a:rPr>
              <a:pPr eaLnBrk="1" hangingPunct="1"/>
              <a:t>12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222A207-BE05-411A-AA0F-5E52196C9350}" type="slidenum">
              <a:rPr lang="hr-HR" altLang="sr-Latn-RS" sz="1200">
                <a:latin typeface="Arial" charset="0"/>
              </a:rPr>
              <a:pPr eaLnBrk="1" hangingPunct="1"/>
              <a:t>13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958536-C602-4FA4-AA08-D86D83A8DB6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4775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A388-B564-4F52-92C8-64B890FE5D1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2609317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2F61-C5CF-42CE-B60F-4F41D964BB2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6083809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A976-2C68-4CCD-B1F3-685E01E81B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892914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2E0C-01FB-49A2-9D93-2498B1B3DB1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92649335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7BFD-63A6-4913-A5F1-70594863CAD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8432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CECF-AE0E-4776-A1DF-63C6E10C636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11661240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3953-D718-4CDF-8CF8-2E9C6C59854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7030336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6525-36CB-4B2B-8262-982978EFECD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4613594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A2B4-FB8B-4282-A9BA-6E09AF72ADE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3462029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9D42-E558-4A23-88D9-8AF7AA8E33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4257863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70A8-EFF7-47E3-B657-D20349B49BB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0418741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17C2009-1CCD-4F7A-A1F9-B794C212AB3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60" r:id="rId8"/>
    <p:sldLayoutId id="2147483761" r:id="rId9"/>
    <p:sldLayoutId id="2147483756" r:id="rId10"/>
    <p:sldLayoutId id="2147483757" r:id="rId11"/>
    <p:sldLayoutId id="2147483762" r:id="rId12"/>
  </p:sldLayoutIdLst>
  <p:transition spd="med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800" i="1" cap="small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Martius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877272"/>
            <a:ext cx="8712968" cy="648072"/>
          </a:xfrm>
        </p:spPr>
        <p:txBody>
          <a:bodyPr/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"Sousse mosaic calendar March" by Ad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Meskens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 - Own work. Licensed under CC BY-SA 3.0 via Wikimedia Commons - http://commons.wikimedia.org/wiki/File:Sousse_mosaic_calendar_March.JPG#mediaviewer/File:Sousse_mosaic_calendar_March.JPG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670658" y="908720"/>
            <a:ext cx="4248150" cy="3024336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Ares s Erosom (rim. Amorom), </a:t>
            </a:r>
            <a:b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sinom što ga ima s Afroditom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195736" y="6309320"/>
            <a:ext cx="3096344" cy="385936"/>
          </a:xfrm>
        </p:spPr>
        <p:txBody>
          <a:bodyPr/>
          <a:lstStyle/>
          <a:p>
            <a:pPr marL="0" indent="0">
              <a:buNone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http://en.wikipedia.org/wiki/Ludovisi_Ares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47" y="174238"/>
            <a:ext cx="4014446" cy="64231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32" y="72389"/>
            <a:ext cx="4262452" cy="90833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sz="2400" dirty="0">
                <a:latin typeface="Palatino Linotype" panose="02040502050505030304" pitchFamily="18" charset="0"/>
              </a:rPr>
              <a:t>Mars na novcu Septimija Severa (194. g.)</a:t>
            </a:r>
            <a:endParaRPr lang="en-GB" altLang="sr-Latn-RS" sz="2400" dirty="0">
              <a:latin typeface="Palatino Linotype" panose="0204050205050503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347" y="260648"/>
            <a:ext cx="5285706" cy="3528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2204864"/>
            <a:ext cx="8435280" cy="4653136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Izvorno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Mavors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,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   italski bog, još se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   naziva i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Mamers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Marmor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hr-HR" altLang="sr-Latn-RS" sz="2800" i="1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Nadimci: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Gradivus = 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predvodnik vojske u bitci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Ultor 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= osvetnik, od Augusta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Rimljani ga smatraju ocem naroda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Usporednice:</a:t>
            </a:r>
          </a:p>
          <a:p>
            <a:pPr marL="548958" lvl="1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Etr. Maris – bog poljoprivrede i plodnosti</a:t>
            </a:r>
          </a:p>
          <a:p>
            <a:pPr marL="548958" lvl="1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Germ. T</a:t>
            </a:r>
            <a:r>
              <a:rPr lang="en-US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ŷ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r - bog ugovora i zavjeta te pobjede</a:t>
            </a:r>
          </a:p>
          <a:p>
            <a:pPr marL="823277" lvl="2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Dies Martis = Tuesday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532" y="11338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latin typeface="+mn-lt"/>
              </a:rPr>
              <a:t>Si vis pacem, para bellum</a:t>
            </a:r>
            <a:endParaRPr lang="en-GB" i="1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8639"/>
            <a:ext cx="3279254" cy="330591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260648"/>
            <a:ext cx="6120679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Kvirin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Quirinus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84784"/>
            <a:ext cx="7859216" cy="5112568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Bog rata, imao je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oružje koje je obredno uljem </a:t>
            </a:r>
          </a:p>
          <a:p>
            <a:pPr marL="320040" lvl="1" indent="0" fontAlgn="auto">
              <a:spcBef>
                <a:spcPts val="370"/>
              </a:spcBef>
              <a:spcAft>
                <a:spcPts val="0"/>
              </a:spcAft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 pomazivao Portunov svećenik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hram na Kvirinalu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Quirinalia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17. februara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Izvorno možda sabinski bog (štovan na Kvirinalu), kasnije se stopio s Marsom i Romulom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 Marsom i Jupiterom činio je prvotnu rimsku trijadu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6237312"/>
            <a:ext cx="464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http://en.wikipedia.org/wiki/Quirinus#mediaviewer/File:Denarius_C._Memmius_C._F._Romulus.jpg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43150" cy="22764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Marsovi svećenici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052736"/>
            <a:ext cx="8352928" cy="5472608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Marsov je svećenik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flamen Martialis</a:t>
            </a:r>
            <a:endParaRPr lang="hr-HR" altLang="sr-Latn-RS" sz="28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jedan od trojice najvažnijih 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flamines maiores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njima pripada i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f. Quirinalis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Salii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- Marsovi (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Palatini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 i Kvirinovi (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Collini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 svećenici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2 x 12 patricija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 čelu su im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magister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praesul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(prvi plesač) i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vates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(prvi pjevač)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2" y="5949280"/>
            <a:ext cx="41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http://www.romanreligion.org/content/tag/flamen-martialis/</a:t>
            </a:r>
          </a:p>
          <a:p>
            <a:pPr algn="r"/>
            <a:endParaRPr lang="hr-HR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http://www.ancientworlds.net/aw/Thread/1044418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98" y="4995436"/>
            <a:ext cx="1525306" cy="16830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0" y="4711030"/>
            <a:ext cx="988690" cy="194742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473501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Romulov </a:t>
            </a:r>
            <a:r>
              <a:rPr lang="hr-HR" sz="20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lituus</a:t>
            </a:r>
            <a:endParaRPr lang="hr-HR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Marsova svetišta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132856"/>
            <a:ext cx="8964488" cy="4536232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i="1" dirty="0">
                <a:latin typeface="Palatino Linotype" panose="02040502050505030304" pitchFamily="18" charset="0"/>
              </a:rPr>
              <a:t>Sacrarium </a:t>
            </a:r>
            <a:r>
              <a:rPr lang="hr-HR" altLang="sr-Latn-RS" dirty="0">
                <a:latin typeface="Palatino Linotype" panose="02040502050505030304" pitchFamily="18" charset="0"/>
              </a:rPr>
              <a:t>(svetište) u Regiji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Marsovo polje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Campus Martius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izvan zidina, uz obale Tibera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Marsov oltar, </a:t>
            </a:r>
            <a:r>
              <a:rPr lang="hr-HR" altLang="sr-Latn-RS" i="1" dirty="0">
                <a:latin typeface="Palatino Linotype" panose="02040502050505030304" pitchFamily="18" charset="0"/>
              </a:rPr>
              <a:t>circus Flaminius </a:t>
            </a:r>
            <a:r>
              <a:rPr lang="hr-HR" altLang="sr-Latn-RS" i="0" dirty="0">
                <a:latin typeface="Palatino Linotype" panose="02040502050505030304" pitchFamily="18" charset="0"/>
              </a:rPr>
              <a:t>sa svetištem</a:t>
            </a:r>
            <a:endParaRPr lang="hr-HR" altLang="sr-Latn-RS" dirty="0">
              <a:latin typeface="Palatino Linotype" panose="02040502050505030304" pitchFamily="18" charset="0"/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mjesto za vježbanje, skupštine, popise, svetkovine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Na Augustovom Forumu kao </a:t>
            </a:r>
            <a:r>
              <a:rPr lang="hr-HR" altLang="sr-Latn-RS" i="1" dirty="0">
                <a:latin typeface="Palatino Linotype" panose="02040502050505030304" pitchFamily="18" charset="0"/>
              </a:rPr>
              <a:t>Mars Ultor</a:t>
            </a:r>
            <a:r>
              <a:rPr lang="hr-HR" altLang="sr-Latn-RS" dirty="0">
                <a:latin typeface="Palatino Linotype" panose="02040502050505030304" pitchFamily="18" charset="0"/>
              </a:rPr>
              <a:t>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unutra se nalazili kipovi Marsa i Venere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na njega August prenio godišnji čavao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August mu je ustanovio i </a:t>
            </a:r>
            <a:r>
              <a:rPr lang="hr-HR" altLang="sr-Latn-RS" i="1" dirty="0">
                <a:latin typeface="Palatino Linotype" panose="02040502050505030304" pitchFamily="18" charset="0"/>
              </a:rPr>
              <a:t>Ludi Martiales </a:t>
            </a:r>
            <a:r>
              <a:rPr lang="hr-HR" altLang="sr-Latn-RS" dirty="0">
                <a:latin typeface="Palatino Linotype" panose="02040502050505030304" pitchFamily="18" charset="0"/>
              </a:rPr>
              <a:t>(12.maja i 1.augusta)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Još važnih svečanosti ima u oktobru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256" y="3643563"/>
            <a:ext cx="6696744" cy="32144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Žrtve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052736"/>
            <a:ext cx="4729708" cy="45720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Suovetaurilia – 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velika žrtva za očišćenje (zemljišta, najčešće), uz molbe za očuvanje od bolesti, neplodnosti i oluja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svinja, ovca, bik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nakon cenzusa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najčešće Marsu, ali može svim bogovima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933950" y="1052736"/>
            <a:ext cx="4030538" cy="4967064"/>
          </a:xfr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Ver sacrum = sveto proljeće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Zavjetuje se u trenucima velike pogibelji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znači žrtvu svih plodova sljedećeg proljeća (djeca idu u progonstvo) </a:t>
            </a:r>
            <a:endParaRPr lang="hr-HR" altLang="sr-Latn-RS" sz="2200" i="1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Romul i Rem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562600"/>
            <a:ext cx="7966075" cy="10795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Sinovi Marsa i Reje Silvije, unuci Numitora, kralja Albe Longe, potomci Eneje</a:t>
            </a:r>
          </a:p>
        </p:txBody>
      </p:sp>
      <p:pic>
        <p:nvPicPr>
          <p:cNvPr id="33796" name="Picture 7" descr="777px-Altar_Mars_Venus_Massim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1700213"/>
            <a:ext cx="5791200" cy="3786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706090"/>
          </a:xfrm>
        </p:spPr>
        <p:txBody>
          <a:bodyPr/>
          <a:lstStyle/>
          <a:p>
            <a:pPr algn="ctr"/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Prvi mjesec u godini, svet je Marsu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706090"/>
            <a:ext cx="8432204" cy="59008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1. </a:t>
            </a:r>
            <a:r>
              <a:rPr lang="hr-HR" i="1" dirty="0">
                <a:latin typeface="Palatino Linotype" panose="02040502050505030304" pitchFamily="18" charset="0"/>
              </a:rPr>
              <a:t>Kalendae 	</a:t>
            </a:r>
            <a:r>
              <a:rPr lang="hr-HR" dirty="0">
                <a:latin typeface="Palatino Linotype" panose="02040502050505030304" pitchFamily="18" charset="0"/>
              </a:rPr>
              <a:t>NP	Natalis Martis / </a:t>
            </a:r>
            <a:r>
              <a:rPr lang="hr-HR" b="1" dirty="0">
                <a:latin typeface="Palatino Linotype" panose="02040502050505030304" pitchFamily="18" charset="0"/>
              </a:rPr>
              <a:t>Matronalia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9. 		C	</a:t>
            </a:r>
            <a:r>
              <a:rPr lang="hr-HR" i="1" dirty="0">
                <a:latin typeface="Palatino Linotype" panose="02040502050505030304" pitchFamily="18" charset="0"/>
              </a:rPr>
              <a:t>religiosus</a:t>
            </a:r>
            <a:r>
              <a:rPr lang="hr-HR" dirty="0">
                <a:latin typeface="Palatino Linotype" panose="02040502050505030304" pitchFamily="18" charset="0"/>
              </a:rPr>
              <a:t>; Arma, Ancilia moventur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14. 		NP 	</a:t>
            </a:r>
            <a:r>
              <a:rPr lang="hr-HR" b="1" dirty="0">
                <a:latin typeface="Palatino Linotype" panose="02040502050505030304" pitchFamily="18" charset="0"/>
              </a:rPr>
              <a:t>Equirria / Mamuralia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15. </a:t>
            </a:r>
            <a:r>
              <a:rPr lang="hr-HR" i="1" dirty="0">
                <a:latin typeface="Palatino Linotype" panose="02040502050505030304" pitchFamily="18" charset="0"/>
              </a:rPr>
              <a:t>Idus 	</a:t>
            </a:r>
            <a:r>
              <a:rPr lang="hr-HR" dirty="0">
                <a:latin typeface="Palatino Linotype" panose="02040502050505030304" pitchFamily="18" charset="0"/>
              </a:rPr>
              <a:t>NP	Annae Perennae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17. 		NP	</a:t>
            </a:r>
            <a:r>
              <a:rPr lang="hr-HR" b="1" dirty="0">
                <a:latin typeface="Palatino Linotype" panose="02040502050505030304" pitchFamily="18" charset="0"/>
              </a:rPr>
              <a:t>Liberalia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19. 		NP	</a:t>
            </a:r>
            <a:r>
              <a:rPr lang="hr-HR" b="1" dirty="0">
                <a:latin typeface="Palatino Linotype" panose="02040502050505030304" pitchFamily="18" charset="0"/>
              </a:rPr>
              <a:t>Quinquatrus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23. 		NP	</a:t>
            </a:r>
            <a:r>
              <a:rPr lang="hr-HR" b="1" dirty="0">
                <a:latin typeface="Palatino Linotype" panose="02040502050505030304" pitchFamily="18" charset="0"/>
              </a:rPr>
              <a:t>Tubilustrium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988" y="2276872"/>
            <a:ext cx="2095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2EA016-91F2-4FCE-8A9C-EBE7A27C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68" y="4143772"/>
            <a:ext cx="3201309" cy="2637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CFA05-3182-428D-9DAA-EB6E26E153C6}"/>
              </a:ext>
            </a:extLst>
          </p:cNvPr>
          <p:cNvSpPr txBox="1"/>
          <p:nvPr/>
        </p:nvSpPr>
        <p:spPr>
          <a:xfrm>
            <a:off x="2535469" y="646845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http://www.ancientworlds.net/aw/Board/1228114</a:t>
            </a:r>
          </a:p>
        </p:txBody>
      </p:sp>
    </p:spTree>
    <p:extLst>
      <p:ext uri="{BB962C8B-B14F-4D97-AF65-F5344CB8AC3E}">
        <p14:creationId xmlns:p14="http://schemas.microsoft.com/office/powerpoint/2010/main" val="3673979647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674" y="3573016"/>
            <a:ext cx="3701390" cy="32849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6455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Matronalije (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Matronalia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268761"/>
            <a:ext cx="8147248" cy="5245550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Svetkovina u čast Junone Lucine</a:t>
            </a:r>
          </a:p>
          <a:p>
            <a:r>
              <a:rPr lang="hr-HR" dirty="0">
                <a:latin typeface="Palatino Linotype" panose="02040502050505030304" pitchFamily="18" charset="0"/>
              </a:rPr>
              <a:t>Marsov rođendan (</a:t>
            </a:r>
            <a:r>
              <a:rPr lang="hr-HR" i="1" dirty="0">
                <a:latin typeface="Palatino Linotype" panose="02040502050505030304" pitchFamily="18" charset="0"/>
              </a:rPr>
              <a:t>feriae Martis</a:t>
            </a:r>
            <a:r>
              <a:rPr lang="hr-HR" dirty="0">
                <a:latin typeface="Palatino Linotype" panose="02040502050505030304" pitchFamily="18" charset="0"/>
              </a:rPr>
              <a:t>)</a:t>
            </a:r>
          </a:p>
          <a:p>
            <a:r>
              <a:rPr lang="hr-HR" altLang="en-US" dirty="0">
                <a:latin typeface="Palatino Linotype" pitchFamily="18" charset="0"/>
              </a:rPr>
              <a:t>Prvi dan u godini </a:t>
            </a:r>
          </a:p>
          <a:p>
            <a:pPr lvl="1"/>
            <a:r>
              <a:rPr lang="hr-HR" altLang="en-US" sz="2000" dirty="0">
                <a:latin typeface="Palatino Linotype" pitchFamily="18" charset="0"/>
              </a:rPr>
              <a:t>Obnavlja se vatra u Vestinu hramu</a:t>
            </a:r>
          </a:p>
          <a:p>
            <a:r>
              <a:rPr lang="hr-HR" altLang="en-US" dirty="0">
                <a:latin typeface="Palatino Linotype" pitchFamily="18" charset="0"/>
              </a:rPr>
              <a:t>Žene dobivaju poklone od muževa, u sjećanje na mir između Rimljana i Sabinjana</a:t>
            </a:r>
          </a:p>
          <a:p>
            <a:pPr lvl="1"/>
            <a:r>
              <a:rPr lang="hr-HR" sz="2000" dirty="0">
                <a:latin typeface="Palatino Linotype" panose="02040502050505030304" pitchFamily="18" charset="0"/>
              </a:rPr>
              <a:t>Posjećuju hramove raspuštene</a:t>
            </a:r>
          </a:p>
          <a:p>
            <a:pPr marL="319088" lvl="1" indent="0">
              <a:buNone/>
            </a:pPr>
            <a:r>
              <a:rPr lang="hr-HR" sz="2000" dirty="0">
                <a:latin typeface="Palatino Linotype" panose="02040502050505030304" pitchFamily="18" charset="0"/>
              </a:rPr>
              <a:t>   kose i bez pojasa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Vojnici žrtvuju bika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Salijci uzimaju štitove i plešu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    po ulicama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514311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http://www.vroma.org/images/mcmanus_images/sabinescoin.jpg</a:t>
            </a:r>
          </a:p>
        </p:txBody>
      </p:sp>
    </p:spTree>
    <p:extLst>
      <p:ext uri="{BB962C8B-B14F-4D97-AF65-F5344CB8AC3E}">
        <p14:creationId xmlns:p14="http://schemas.microsoft.com/office/powerpoint/2010/main" val="2044525324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080120"/>
          </a:xfrm>
        </p:spPr>
        <p:txBody>
          <a:bodyPr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Festival Ane Perene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84976" cy="4823048"/>
          </a:xfrm>
        </p:spPr>
        <p:txBody>
          <a:bodyPr/>
          <a:lstStyle/>
          <a:p>
            <a:r>
              <a:rPr lang="hr-HR" sz="2400" dirty="0">
                <a:latin typeface="Palatino Linotype" panose="02040502050505030304" pitchFamily="18" charset="0"/>
              </a:rPr>
              <a:t>15. marta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Dan za piknik na Marsovom polju, pjevanje i opijanje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Legenda je da ju je Mars molio da posreduje za njega kod Nerione (Minerve)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Izjednačena s Didoninom sestrom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355842"/>
            <a:ext cx="4762500" cy="34861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596772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http://en.wikipedia.org/wiki/Dido_(Queen_of_Carthage)</a:t>
            </a:r>
          </a:p>
          <a:p>
            <a:endParaRPr lang="hr-HR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http://archeoroma.beniculturali.it/en/archaeological-site/fountain-anna-perenna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62171"/>
            <a:ext cx="3146804" cy="26055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15894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pPr algn="ctr"/>
            <a:r>
              <a:rPr lang="hr-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Liberalije</a:t>
            </a:r>
            <a:r>
              <a:rPr lang="hr-H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(Liberalia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08912" cy="5005536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17. marta </a:t>
            </a:r>
          </a:p>
          <a:p>
            <a:pPr eaLnBrk="1" hangingPunct="1">
              <a:defRPr/>
            </a:pP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U čast oca Libera (~ Dioniz) i žene mu Libere</a:t>
            </a:r>
          </a:p>
          <a:p>
            <a:pPr lvl="1" eaLnBrk="1" hangingPunct="1">
              <a:defRPr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Nema igara, svećenici i starije svećenice nose beskrvne žrte</a:t>
            </a:r>
          </a:p>
          <a:p>
            <a:pPr lvl="1" eaLnBrk="1" hangingPunct="1">
              <a:defRPr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14-godišnji (ili 16-godišnji) dječaci na taj dan skidaju bulu i odlažu je u lararij te oblače svoju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togu virilis</a:t>
            </a:r>
          </a:p>
          <a:p>
            <a:pPr lvl="1" eaLnBrk="1" hangingPunct="1">
              <a:defRPr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Održavaju se procesije, pjevaju se „slobodne” pjesme, maske se vješaju po drveću</a:t>
            </a:r>
          </a:p>
        </p:txBody>
      </p:sp>
    </p:spTree>
    <p:extLst>
      <p:ext uri="{BB962C8B-B14F-4D97-AF65-F5344CB8AC3E}">
        <p14:creationId xmlns:p14="http://schemas.microsoft.com/office/powerpoint/2010/main" val="204484330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"/>
            <a:ext cx="7705104" cy="836712"/>
          </a:xfrm>
        </p:spPr>
        <p:txBody>
          <a:bodyPr/>
          <a:lstStyle/>
          <a:p>
            <a:pPr algn="ctr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Kvinkvatre 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Quinquatrus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980728"/>
            <a:ext cx="8784976" cy="58772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b="1" dirty="0">
                <a:latin typeface="Palatino Linotype" pitchFamily="18" charset="0"/>
              </a:rPr>
              <a:t>19. marta</a:t>
            </a:r>
            <a:r>
              <a:rPr lang="hr-HR" altLang="sr-Latn-RS" sz="2400" dirty="0">
                <a:latin typeface="Palatino Linotype" pitchFamily="18" charset="0"/>
              </a:rPr>
              <a:t>, traje 5 dana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Najveća svetkovina Minerve: rođendan ili posvećenje aventinskog hrama 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Zapravo </a:t>
            </a:r>
            <a:r>
              <a:rPr lang="hr-HR" altLang="sr-Latn-RS" sz="2400" b="1" dirty="0">
                <a:latin typeface="Palatino Linotype" pitchFamily="18" charset="0"/>
              </a:rPr>
              <a:t>svetkovina očišćenja oružja</a:t>
            </a:r>
            <a:r>
              <a:rPr lang="hr-HR" altLang="sr-Latn-RS" sz="2400" dirty="0">
                <a:latin typeface="Palatino Linotype" pitchFamily="18" charset="0"/>
              </a:rPr>
              <a:t> (štitova = </a:t>
            </a:r>
            <a:r>
              <a:rPr lang="hr-HR" altLang="sr-Latn-RS" sz="2400" i="1" dirty="0">
                <a:latin typeface="Palatino Linotype" pitchFamily="18" charset="0"/>
              </a:rPr>
              <a:t>ancilia</a:t>
            </a:r>
            <a:r>
              <a:rPr lang="hr-HR" altLang="sr-Latn-RS" sz="2400" dirty="0">
                <a:latin typeface="Palatino Linotype" pitchFamily="18" charset="0"/>
              </a:rPr>
              <a:t>) prije početka ratova 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latin typeface="Palatino Linotype" pitchFamily="18" charset="0"/>
              </a:rPr>
              <a:t>Salijci (Marsovi svećenici) odjeveni kao latinski ratnici (tunika, oklop, plašt, kaciga, mač) plešu naoružani i udaraju kopljima o štitove, zazivaju Marsa i Saturna (</a:t>
            </a:r>
            <a:r>
              <a:rPr lang="hr-HR" altLang="sr-Latn-RS" sz="2200" i="1" dirty="0">
                <a:latin typeface="Palatino Linotype" pitchFamily="18" charset="0"/>
              </a:rPr>
              <a:t>carmen Arvale, carmen Saliare</a:t>
            </a:r>
            <a:r>
              <a:rPr lang="hr-HR" altLang="sr-Latn-RS" sz="2200" dirty="0">
                <a:latin typeface="Palatino Linotype" pitchFamily="18" charset="0"/>
              </a:rPr>
              <a:t>)</a:t>
            </a:r>
          </a:p>
          <a:p>
            <a:pPr marL="547688" marR="0" lvl="1" indent="-228600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hr-HR" altLang="sr-Latn-RS" sz="2200" dirty="0">
                <a:latin typeface="Palatino Linotype" pitchFamily="18" charset="0"/>
              </a:rPr>
              <a:t>obilaze sve žrtvenike i hramove u gradu, a svaki dan završava gozbom (</a:t>
            </a:r>
            <a:r>
              <a:rPr lang="hr-HR" altLang="sr-Latn-RS" sz="2200" i="1" dirty="0">
                <a:latin typeface="Palatino Linotype" panose="02040502050505030304" pitchFamily="18" charset="0"/>
              </a:rPr>
              <a:t>Saliares dapes</a:t>
            </a:r>
            <a:r>
              <a:rPr lang="hr-HR" altLang="sr-Latn-RS" sz="2200" dirty="0">
                <a:latin typeface="Palatino Linotype" panose="02040502050505030304" pitchFamily="18" charset="0"/>
              </a:rPr>
              <a:t>)</a:t>
            </a:r>
          </a:p>
          <a:p>
            <a:pPr marL="547688" marR="0" lvl="1" indent="-228600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hr-HR" altLang="sr-Latn-RS" sz="2200" dirty="0">
                <a:latin typeface="Palatino Linotype" panose="02040502050505030304" pitchFamily="18" charset="0"/>
              </a:rPr>
              <a:t>Poskakivanjem i bukom se istjeruju zli duhovi i potiče rast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latin typeface="Palatino Linotype" panose="02040502050505030304" pitchFamily="18" charset="0"/>
              </a:rPr>
              <a:t>Možda i obrtnici tada slave svoju božicu, žene idu prorocima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Prvi dan “nema krvi”, u ostale su gladijatorske igre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Od Domicijana uključuju i lov na albanskim brdima, kazališne predstave i pjesnička natjecanja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453" y="3789039"/>
            <a:ext cx="4605347" cy="30740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Tubilustrij (</a:t>
            </a:r>
            <a:r>
              <a:rPr lang="hr-HR" altLang="sr-Latn-R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Tubilustrium</a:t>
            </a:r>
            <a:r>
              <a:rPr lang="hr-HR" altLang="sr-Latn-RS" sz="4400" dirty="0">
                <a:latin typeface="Palatino Linotype" pitchFamily="18" charset="0"/>
              </a:rPr>
              <a:t>)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5958" y="908720"/>
            <a:ext cx="5290138" cy="58326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b="1" dirty="0">
                <a:latin typeface="Palatino Linotype" pitchFamily="18" charset="0"/>
              </a:rPr>
              <a:t>23. marta</a:t>
            </a:r>
            <a:r>
              <a:rPr lang="hr-HR" altLang="sr-Latn-RS" dirty="0">
                <a:latin typeface="Palatino Linotype" pitchFamily="18" charset="0"/>
              </a:rPr>
              <a:t>, zadnji dan Kvinkvatri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žrtva </a:t>
            </a:r>
            <a:r>
              <a:rPr lang="hr-HR" altLang="sr-Latn-RS" i="1" dirty="0">
                <a:latin typeface="Palatino Linotype" pitchFamily="18" charset="0"/>
              </a:rPr>
              <a:t>deae forti</a:t>
            </a:r>
            <a:r>
              <a:rPr lang="hr-HR" altLang="sr-Latn-RS" dirty="0">
                <a:latin typeface="Palatino Linotype" pitchFamily="18" charset="0"/>
              </a:rPr>
              <a:t> (jakoj božici)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očišćenje vojnih truba žrtvom ženskog janjeta u atriju Sutorija (postolara)</a:t>
            </a:r>
          </a:p>
          <a:p>
            <a:pPr lvl="2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Minervu se preko zaštite umijeća smatralo božicom trubača (a izumila je vrstu frule)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Opet sudjeluju </a:t>
            </a:r>
          </a:p>
          <a:p>
            <a:pPr marL="319088" lvl="1" indent="0">
              <a:lnSpc>
                <a:spcPct val="90000"/>
              </a:lnSpc>
              <a:buNone/>
            </a:pPr>
            <a:r>
              <a:rPr lang="hr-HR" altLang="sr-Latn-RS" b="1" dirty="0">
                <a:latin typeface="Palatino Linotype" pitchFamily="18" charset="0"/>
              </a:rPr>
              <a:t>   Salijci</a:t>
            </a:r>
            <a:r>
              <a:rPr lang="hr-HR" altLang="sr-Latn-RS" dirty="0">
                <a:latin typeface="Palatino Linotype" pitchFamily="18" charset="0"/>
              </a:rPr>
              <a:t> i svirači truba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Dan kasnije </a:t>
            </a:r>
            <a:r>
              <a:rPr lang="hr-HR" altLang="sr-Latn-RS" i="1" dirty="0">
                <a:latin typeface="Palatino Linotype" pitchFamily="18" charset="0"/>
              </a:rPr>
              <a:t>ancilia </a:t>
            </a:r>
          </a:p>
          <a:p>
            <a:pPr marL="319088" lvl="1" indent="0">
              <a:lnSpc>
                <a:spcPct val="90000"/>
              </a:lnSpc>
              <a:buNone/>
            </a:pPr>
            <a:r>
              <a:rPr lang="hr-HR" altLang="sr-Latn-RS" i="1" dirty="0">
                <a:latin typeface="Palatino Linotype" pitchFamily="18" charset="0"/>
              </a:rPr>
              <a:t>   </a:t>
            </a:r>
            <a:r>
              <a:rPr lang="hr-HR" altLang="sr-Latn-RS" dirty="0">
                <a:latin typeface="Palatino Linotype" pitchFamily="18" charset="0"/>
              </a:rPr>
              <a:t>se vraćaju u Regiju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Još jedan se slavi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23. maja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037C9-5487-4B85-80D9-5E45C67C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901697"/>
            <a:ext cx="3777970" cy="2527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13624-FEB4-4FB8-B2BE-094805854B86}"/>
              </a:ext>
            </a:extLst>
          </p:cNvPr>
          <p:cNvSpPr txBox="1"/>
          <p:nvPr/>
        </p:nvSpPr>
        <p:spPr>
          <a:xfrm>
            <a:off x="4716015" y="3512040"/>
            <a:ext cx="441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http://www.classics.upenn.edu/myth/content/tools/media/00000037.gif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354887" cy="922337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4886168" cy="5445223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Grčki Ares (bog divljeg i krvavog rata)</a:t>
            </a:r>
            <a:endParaRPr lang="hr-HR" dirty="0">
              <a:latin typeface="Palatino Linotype" panose="02040502050505030304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Sin Zeusa i Here (ili samo Here pomoću trava)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 vestalkom Rejom Silvijom otac Romula i Rema, oženjen Belonom ili Nerionom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Sveti su mu konj, djetlić i vuk, od biljaka smokva i drijen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U početku bog poljoprivrede i rasta, kasnije postao bog rata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696" y="-49214"/>
            <a:ext cx="3913668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3938588" cy="701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Ares (</a:t>
            </a:r>
            <a: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Arēs</a:t>
            </a: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)</a:t>
            </a:r>
            <a:endParaRPr lang="en-US" alt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8892480" cy="5805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Prate ga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Užas </a:t>
            </a: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Strah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(</a:t>
            </a:r>
            <a:r>
              <a:rPr lang="hr-HR" altLang="sr-Latn-R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Deimos, Phobos</a:t>
            </a: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),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Erida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Enija</a:t>
            </a:r>
            <a:endParaRPr lang="hr-HR" altLang="sr-Latn-RS" sz="2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Osobito štovan u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Tegeji (Arkadija),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u Ateni na Areopagu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Svetkovina nema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Djeca: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 Afroditom: Eros, Anteros, Dim, Fob, Harmonija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 Eridom: Enijalije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 Otrerom: Hipolita, Antiopa, Pentesileja (i ostale su mu Amazonke kćeri)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Alkipa, Diomed (konji), Enomaj, ...</a:t>
            </a:r>
          </a:p>
        </p:txBody>
      </p:sp>
      <p:pic>
        <p:nvPicPr>
          <p:cNvPr id="137220" name="Picture 4" descr="Ares Afrodita i E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5105400" cy="4538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1434</TotalTime>
  <Words>1152</Words>
  <Application>Microsoft Office PowerPoint</Application>
  <PresentationFormat>On-screen Show (4:3)</PresentationFormat>
  <Paragraphs>147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Franklin Gothic Book</vt:lpstr>
      <vt:lpstr>Palatino Linotype</vt:lpstr>
      <vt:lpstr>Perpetua</vt:lpstr>
      <vt:lpstr>Times New Roman</vt:lpstr>
      <vt:lpstr>Verdana</vt:lpstr>
      <vt:lpstr>Wingdings</vt:lpstr>
      <vt:lpstr>Wingdings 2</vt:lpstr>
      <vt:lpstr>Equity</vt:lpstr>
      <vt:lpstr>Martius</vt:lpstr>
      <vt:lpstr>Prvi mjesec u godini, svet je Marsu</vt:lpstr>
      <vt:lpstr>Matronalije (Matronalia)</vt:lpstr>
      <vt:lpstr>Festival Ane Perene</vt:lpstr>
      <vt:lpstr>Liberalije (Liberalia)</vt:lpstr>
      <vt:lpstr>Kvinkvatre (Quinquatrus)</vt:lpstr>
      <vt:lpstr>Tubilustrij (Tubilustrium)</vt:lpstr>
      <vt:lpstr>Mars</vt:lpstr>
      <vt:lpstr>Ares (Arēs)</vt:lpstr>
      <vt:lpstr>Ares s Erosom (rim. Amorom),  sinom što ga ima s Afroditom </vt:lpstr>
      <vt:lpstr>Mars na novcu Septimija Severa (194. g.)</vt:lpstr>
      <vt:lpstr>Kvirin (Quirinus)</vt:lpstr>
      <vt:lpstr>Marsovi svećenici</vt:lpstr>
      <vt:lpstr>Marsova svetišta</vt:lpstr>
      <vt:lpstr>Žrtve</vt:lpstr>
      <vt:lpstr>Romul i Rem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Carmen Arvale</dc:title>
  <dc:creator>Maja Matasović</dc:creator>
  <cp:lastModifiedBy>mrmat</cp:lastModifiedBy>
  <cp:revision>101</cp:revision>
  <dcterms:created xsi:type="dcterms:W3CDTF">2007-03-27T06:59:10Z</dcterms:created>
  <dcterms:modified xsi:type="dcterms:W3CDTF">2022-03-09T16:42:22Z</dcterms:modified>
</cp:coreProperties>
</file>