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5" r:id="rId5"/>
    <p:sldId id="258" r:id="rId6"/>
    <p:sldId id="259" r:id="rId7"/>
    <p:sldId id="263" r:id="rId8"/>
    <p:sldId id="261" r:id="rId9"/>
    <p:sldId id="267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913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780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280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59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575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0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17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34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342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71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676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46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01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97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01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57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A29F16-9182-4528-AE33-3D9515AB0F97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19B6-9802-482A-8A0E-B30B539B4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51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381E6E-1C63-4843-8B9C-A1ABDF25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678" y="1162575"/>
            <a:ext cx="8825658" cy="3329581"/>
          </a:xfrm>
        </p:spPr>
        <p:txBody>
          <a:bodyPr/>
          <a:lstStyle/>
          <a:p>
            <a:r>
              <a:rPr lang="hr-HR" dirty="0"/>
              <a:t>Protestantska etika i duh kapitalizma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A5F774-657B-4DCE-9A6C-4692ED6FE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222" y="4961055"/>
            <a:ext cx="9144000" cy="1655762"/>
          </a:xfrm>
        </p:spPr>
        <p:txBody>
          <a:bodyPr/>
          <a:lstStyle/>
          <a:p>
            <a:r>
              <a:rPr lang="hr-HR" dirty="0"/>
              <a:t>Max Weber</a:t>
            </a:r>
          </a:p>
        </p:txBody>
      </p:sp>
    </p:spTree>
    <p:extLst>
      <p:ext uri="{BB962C8B-B14F-4D97-AF65-F5344CB8AC3E}">
        <p14:creationId xmlns:p14="http://schemas.microsoft.com/office/powerpoint/2010/main" val="218571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839C9-F162-4E75-9671-73A71E63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/>
              <a:t>Duh kapitalizma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D9B9F0-FA77-43CD-B5F2-5FB9AC03F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9605"/>
            <a:ext cx="10515600" cy="3442152"/>
          </a:xfrm>
        </p:spPr>
        <p:txBody>
          <a:bodyPr>
            <a:normAutofit/>
          </a:bodyPr>
          <a:lstStyle/>
          <a:p>
            <a:r>
              <a:rPr lang="hr-HR" sz="2800" dirty="0"/>
              <a:t>Protestantska etika</a:t>
            </a:r>
          </a:p>
          <a:p>
            <a:pPr marL="0" indent="0">
              <a:buNone/>
            </a:pPr>
            <a:endParaRPr lang="hr-HR" sz="1800" dirty="0"/>
          </a:p>
          <a:p>
            <a:r>
              <a:rPr lang="hr-HR" sz="2800" dirty="0"/>
              <a:t>Ekonomska racionalizacija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Materijalna sredstva produkcije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3C73C8E-6451-4726-9CB0-F7B1AA32AA46}"/>
              </a:ext>
            </a:extLst>
          </p:cNvPr>
          <p:cNvSpPr txBox="1"/>
          <p:nvPr/>
        </p:nvSpPr>
        <p:spPr>
          <a:xfrm>
            <a:off x="838200" y="1619075"/>
            <a:ext cx="754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Transformacija tradicionalnog komunalnog pasivnog društva srednjeg vijeka u moderno individualističko i aktivno društvo kapitalizma </a:t>
            </a:r>
          </a:p>
        </p:txBody>
      </p:sp>
    </p:spTree>
    <p:extLst>
      <p:ext uri="{BB962C8B-B14F-4D97-AF65-F5344CB8AC3E}">
        <p14:creationId xmlns:p14="http://schemas.microsoft.com/office/powerpoint/2010/main" val="339451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1EBD723-C13B-4A40-A8EA-9549DE300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63" y="612396"/>
            <a:ext cx="7507342" cy="5616431"/>
          </a:xfrm>
        </p:spPr>
      </p:pic>
    </p:spTree>
    <p:extLst>
      <p:ext uri="{BB962C8B-B14F-4D97-AF65-F5344CB8AC3E}">
        <p14:creationId xmlns:p14="http://schemas.microsoft.com/office/powerpoint/2010/main" val="322344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2B50FD8-EF43-42C6-BB02-1F981D03A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280900" cy="693202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E6263E1-9581-4EF2-9021-5F76AAB3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Max Weber (1864. – 1920.)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241E8B-D9B4-432C-BD22-31C7749E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382"/>
            <a:ext cx="10515600" cy="4351338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endParaRPr lang="hr-HR" dirty="0"/>
          </a:p>
          <a:p>
            <a:r>
              <a:rPr lang="hr-HR" dirty="0"/>
              <a:t>Otac pravnik, patrijarhalnih i nacionalističkih ideala</a:t>
            </a:r>
          </a:p>
          <a:p>
            <a:r>
              <a:rPr lang="hr-HR" dirty="0"/>
              <a:t>Majka ˝odana protestantkinja, duhovno osjetljiva, etički zabrinuta i aktivna te intelektualno znatiželjna˝</a:t>
            </a:r>
          </a:p>
          <a:p>
            <a:r>
              <a:rPr lang="hr-HR" dirty="0"/>
              <a:t>Svjedoči strukturalnim državnim promjenama (Pruska – Njemačko Carstvo – </a:t>
            </a:r>
            <a:r>
              <a:rPr lang="hr-HR" dirty="0" err="1"/>
              <a:t>Weimarska</a:t>
            </a:r>
            <a:r>
              <a:rPr lang="hr-HR" dirty="0"/>
              <a:t> Republika</a:t>
            </a:r>
          </a:p>
          <a:p>
            <a:r>
              <a:rPr lang="hr-HR" dirty="0"/>
              <a:t>1897. doživljava živčani slom te se 15 godina ne bavi znanstvenim radom</a:t>
            </a:r>
          </a:p>
          <a:p>
            <a:r>
              <a:rPr lang="hr-HR" dirty="0"/>
              <a:t>1905. objavljuje Protestantsku etiku i duh kapitalizma</a:t>
            </a:r>
          </a:p>
        </p:txBody>
      </p:sp>
    </p:spTree>
    <p:extLst>
      <p:ext uri="{BB962C8B-B14F-4D97-AF65-F5344CB8AC3E}">
        <p14:creationId xmlns:p14="http://schemas.microsoft.com/office/powerpoint/2010/main" val="415927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9C7E4E-57CA-49D4-8630-7B969CE1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2462372"/>
            <a:ext cx="103855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 b="1" dirty="0"/>
              <a:t>Protestantska etika? Duh kapitalizma?</a:t>
            </a:r>
          </a:p>
        </p:txBody>
      </p:sp>
    </p:spTree>
    <p:extLst>
      <p:ext uri="{BB962C8B-B14F-4D97-AF65-F5344CB8AC3E}">
        <p14:creationId xmlns:p14="http://schemas.microsoft.com/office/powerpoint/2010/main" val="208367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B7ED11-53D6-4D2F-B844-ACA5CA77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9" y="1954634"/>
            <a:ext cx="10842072" cy="3318151"/>
          </a:xfrm>
        </p:spPr>
        <p:txBody>
          <a:bodyPr>
            <a:noAutofit/>
          </a:bodyPr>
          <a:lstStyle/>
          <a:p>
            <a:pPr algn="ctr"/>
            <a:r>
              <a:rPr lang="hr-HR" sz="4800" b="1" dirty="0"/>
              <a:t>Zašto su poslovni vođe, vlasnici kapitala i uspješni radnici predominantno protestanti, a ne katolici?</a:t>
            </a:r>
          </a:p>
        </p:txBody>
      </p:sp>
    </p:spTree>
    <p:extLst>
      <p:ext uri="{BB962C8B-B14F-4D97-AF65-F5344CB8AC3E}">
        <p14:creationId xmlns:p14="http://schemas.microsoft.com/office/powerpoint/2010/main" val="243337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978A4D-87C3-4114-BE9D-52455DF6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455"/>
            <a:ext cx="10515600" cy="1325563"/>
          </a:xfrm>
        </p:spPr>
        <p:txBody>
          <a:bodyPr/>
          <a:lstStyle/>
          <a:p>
            <a:r>
              <a:rPr lang="hr-HR" dirty="0"/>
              <a:t>Reformacija (16.st.)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FBD73A-7630-4AFA-8214-81C7C46B5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18"/>
            <a:ext cx="5092817" cy="491594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hr-HR" sz="3200" u="sng" dirty="0"/>
              <a:t>Protestantizam</a:t>
            </a:r>
          </a:p>
          <a:p>
            <a:r>
              <a:rPr lang="hr-HR" sz="2000" dirty="0"/>
              <a:t>Aktivnost u životu i radu</a:t>
            </a:r>
          </a:p>
          <a:p>
            <a:r>
              <a:rPr lang="hr-HR" sz="2000" dirty="0"/>
              <a:t>Individualizacija vjere, eliminacija posredništva Crkve</a:t>
            </a:r>
          </a:p>
          <a:p>
            <a:r>
              <a:rPr lang="hr-HR" sz="2000" dirty="0"/>
              <a:t>Racionalizacija, eliminacija magije</a:t>
            </a:r>
          </a:p>
          <a:p>
            <a:pPr marL="0" indent="0">
              <a:buNone/>
            </a:pPr>
            <a:endParaRPr lang="hr-HR" sz="2000" u="sng" dirty="0"/>
          </a:p>
          <a:p>
            <a:pPr marL="0" indent="0">
              <a:buNone/>
            </a:pPr>
            <a:r>
              <a:rPr lang="hr-HR" sz="2800" dirty="0"/>
              <a:t>Luterani:</a:t>
            </a:r>
          </a:p>
          <a:p>
            <a:r>
              <a:rPr lang="hr-HR" sz="2100" dirty="0"/>
              <a:t>Martin Luther – 95 teza (1517.g.)</a:t>
            </a:r>
          </a:p>
          <a:p>
            <a:r>
              <a:rPr lang="hr-HR" sz="2100" dirty="0"/>
              <a:t>Kritika prodaje </a:t>
            </a:r>
            <a:r>
              <a:rPr lang="hr-HR" sz="2100" dirty="0" err="1"/>
              <a:t>indulgencija</a:t>
            </a:r>
            <a:r>
              <a:rPr lang="hr-HR" sz="2100" dirty="0"/>
              <a:t> i papinske dominacije</a:t>
            </a:r>
          </a:p>
          <a:p>
            <a:r>
              <a:rPr lang="hr-HR" sz="2100" dirty="0"/>
              <a:t>Sola </a:t>
            </a:r>
            <a:r>
              <a:rPr lang="hr-HR" sz="2100" dirty="0" err="1"/>
              <a:t>fide</a:t>
            </a:r>
            <a:endParaRPr lang="hr-HR" sz="21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2200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8C4CE7F-77C2-4C89-B562-F900ABDC4317}"/>
              </a:ext>
            </a:extLst>
          </p:cNvPr>
          <p:cNvSpPr txBox="1"/>
          <p:nvPr/>
        </p:nvSpPr>
        <p:spPr>
          <a:xfrm>
            <a:off x="7214533" y="1510018"/>
            <a:ext cx="36240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Kalvinisti: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John Calvin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Radikalna transformacija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Predestinacija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3E25DD3-DAC4-4265-B293-243223BE9805}"/>
              </a:ext>
            </a:extLst>
          </p:cNvPr>
          <p:cNvSpPr txBox="1"/>
          <p:nvPr/>
        </p:nvSpPr>
        <p:spPr>
          <a:xfrm>
            <a:off x="7214533" y="4135771"/>
            <a:ext cx="3498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Metodisti</a:t>
            </a:r>
            <a:r>
              <a:rPr lang="hr-HR" sz="2400" dirty="0"/>
              <a:t> i prezbiterijanci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Metodičnost, planiranje i skromnost/umjerenost</a:t>
            </a:r>
          </a:p>
        </p:txBody>
      </p:sp>
    </p:spTree>
    <p:extLst>
      <p:ext uri="{BB962C8B-B14F-4D97-AF65-F5344CB8AC3E}">
        <p14:creationId xmlns:p14="http://schemas.microsoft.com/office/powerpoint/2010/main" val="9103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E2DBE6-D873-4955-B9DC-1AF22EA29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748" y="1148248"/>
            <a:ext cx="10956322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4800" u="sng" dirty="0"/>
              <a:t>Katolicizam</a:t>
            </a:r>
          </a:p>
          <a:p>
            <a:pPr marL="0" indent="0" algn="ctr">
              <a:buNone/>
            </a:pPr>
            <a:endParaRPr lang="hr-HR" dirty="0"/>
          </a:p>
          <a:p>
            <a:r>
              <a:rPr lang="hr-HR" dirty="0"/>
              <a:t>Bog imanentan i transcendentan</a:t>
            </a:r>
          </a:p>
          <a:p>
            <a:r>
              <a:rPr lang="hr-HR" dirty="0"/>
              <a:t>Dobra djela</a:t>
            </a:r>
          </a:p>
          <a:p>
            <a:r>
              <a:rPr lang="hr-HR" dirty="0"/>
              <a:t>Ispovijed u Crkvi</a:t>
            </a:r>
          </a:p>
          <a:p>
            <a:r>
              <a:rPr lang="hr-HR" dirty="0"/>
              <a:t>Negativna slika trgovanja/</a:t>
            </a:r>
          </a:p>
          <a:p>
            <a:pPr marL="0" indent="0">
              <a:buNone/>
            </a:pPr>
            <a:r>
              <a:rPr lang="hr-HR" dirty="0"/>
              <a:t>rad kao kazna</a:t>
            </a:r>
          </a:p>
          <a:p>
            <a:endParaRPr lang="hr-HR" sz="4800" u="sng" dirty="0"/>
          </a:p>
          <a:p>
            <a:pPr marL="0" indent="0">
              <a:buNone/>
            </a:pPr>
            <a:r>
              <a:rPr lang="hr-HR" sz="4800" u="sng" dirty="0"/>
              <a:t>Kalvinizam</a:t>
            </a:r>
          </a:p>
          <a:p>
            <a:pPr marL="0" indent="0" algn="ctr">
              <a:buNone/>
            </a:pPr>
            <a:endParaRPr lang="hr-HR" dirty="0"/>
          </a:p>
          <a:p>
            <a:r>
              <a:rPr lang="hr-HR" dirty="0"/>
              <a:t>Bog </a:t>
            </a:r>
            <a:r>
              <a:rPr lang="hr-HR" dirty="0" err="1"/>
              <a:t>transcendetan</a:t>
            </a:r>
            <a:endParaRPr lang="hr-HR" dirty="0"/>
          </a:p>
          <a:p>
            <a:r>
              <a:rPr lang="hr-HR" dirty="0"/>
              <a:t>Predestinacija – Knjiga Života</a:t>
            </a:r>
          </a:p>
          <a:p>
            <a:r>
              <a:rPr lang="hr-HR" dirty="0"/>
              <a:t>Ispovijed direktno Bogu</a:t>
            </a:r>
          </a:p>
          <a:p>
            <a:r>
              <a:rPr lang="hr-HR" dirty="0" err="1"/>
              <a:t>Sanktifikacija</a:t>
            </a:r>
            <a:r>
              <a:rPr lang="hr-HR" dirty="0"/>
              <a:t> rada i stjecanje </a:t>
            </a:r>
          </a:p>
          <a:p>
            <a:pPr marL="0" indent="0">
              <a:buNone/>
            </a:pPr>
            <a:r>
              <a:rPr lang="hr-HR" dirty="0"/>
              <a:t>bogatstva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97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4F1D350-5E61-4E85-9A2E-20FE5DADD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98" y="721453"/>
            <a:ext cx="4336937" cy="5443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45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9E1126-F1C4-4EFE-B55A-294B5D80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Weber i Marx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853167-DF7A-48B4-9A04-0BB577D1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Važnost kulture uz materijalna sredstva produkcije u evoluciji društva</a:t>
            </a:r>
          </a:p>
          <a:p>
            <a:r>
              <a:rPr lang="hr-HR" dirty="0"/>
              <a:t>Distinkcija između klase i kulturalno određene društvene uloge (statusa)</a:t>
            </a:r>
          </a:p>
          <a:p>
            <a:r>
              <a:rPr lang="hr-HR" dirty="0"/>
              <a:t>Želja za statusom (dominacijom) kao centralna komponenta društva a ne samo preživljavanje i ekonomski interes (klasna borba)</a:t>
            </a:r>
          </a:p>
          <a:p>
            <a:r>
              <a:rPr lang="hr-HR" dirty="0"/>
              <a:t>Društvene ideje, vrjednote određuju važnost neke uloge, status (religija)</a:t>
            </a:r>
          </a:p>
        </p:txBody>
      </p:sp>
    </p:spTree>
    <p:extLst>
      <p:ext uri="{BB962C8B-B14F-4D97-AF65-F5344CB8AC3E}">
        <p14:creationId xmlns:p14="http://schemas.microsoft.com/office/powerpoint/2010/main" val="364456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B23020-D1A1-4256-B837-C900DEBC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Tradicionalnost - Modernost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C576E9-210F-4CA7-B7E5-7361E642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51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/>
              <a:t>Promjena mentaliteta iz materijalne skromnosti u stjecanje bogatstva zbog predestinacije tj. „potrage za znakovima izabranosti”</a:t>
            </a:r>
          </a:p>
          <a:p>
            <a:r>
              <a:rPr lang="hr-HR" sz="3200" dirty="0"/>
              <a:t>Seljaci i obrtnici postaju radnici (feudalizam – kapitalizam)</a:t>
            </a:r>
          </a:p>
          <a:p>
            <a:r>
              <a:rPr lang="hr-HR" sz="3200" dirty="0"/>
              <a:t>Moderan kapitalist akumulira bogatstvo, ali ga ne rasipa nego ulaže</a:t>
            </a:r>
          </a:p>
          <a:p>
            <a:r>
              <a:rPr lang="hr-HR" sz="3200" dirty="0"/>
              <a:t>Nadzor i nove metode rada zbog povećanja ekonomičnosti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8136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2875</TotalTime>
  <Words>316</Words>
  <Application>Microsoft Office PowerPoint</Application>
  <PresentationFormat>Široki zaslon</PresentationFormat>
  <Paragraphs>63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Protestantska etika i duh kapitalizma</vt:lpstr>
      <vt:lpstr>Max Weber (1864. – 1920.)</vt:lpstr>
      <vt:lpstr>Protestantska etika? Duh kapitalizma?</vt:lpstr>
      <vt:lpstr>Zašto su poslovni vođe, vlasnici kapitala i uspješni radnici predominantno protestanti, a ne katolici?</vt:lpstr>
      <vt:lpstr>Reformacija (16.st.)</vt:lpstr>
      <vt:lpstr>PowerPoint prezentacija</vt:lpstr>
      <vt:lpstr>PowerPoint prezentacija</vt:lpstr>
      <vt:lpstr>Weber i Marx</vt:lpstr>
      <vt:lpstr>Tradicionalnost - Modernost</vt:lpstr>
      <vt:lpstr>Duh kapitalizma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Ivor Kos</dc:creator>
  <cp:lastModifiedBy>Stipan Tadić</cp:lastModifiedBy>
  <cp:revision>52</cp:revision>
  <dcterms:created xsi:type="dcterms:W3CDTF">2018-03-11T19:57:09Z</dcterms:created>
  <dcterms:modified xsi:type="dcterms:W3CDTF">2021-11-02T00:06:05Z</dcterms:modified>
</cp:coreProperties>
</file>