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4"/>
  </p:notesMasterIdLst>
  <p:sldIdLst>
    <p:sldId id="256" r:id="rId2"/>
    <p:sldId id="262" r:id="rId3"/>
    <p:sldId id="263" r:id="rId4"/>
    <p:sldId id="293" r:id="rId5"/>
    <p:sldId id="277" r:id="rId6"/>
    <p:sldId id="278" r:id="rId7"/>
    <p:sldId id="279" r:id="rId8"/>
    <p:sldId id="280" r:id="rId9"/>
    <p:sldId id="281" r:id="rId10"/>
    <p:sldId id="282" r:id="rId11"/>
    <p:sldId id="273" r:id="rId12"/>
    <p:sldId id="283" r:id="rId13"/>
    <p:sldId id="284" r:id="rId14"/>
    <p:sldId id="285" r:id="rId15"/>
    <p:sldId id="260" r:id="rId16"/>
    <p:sldId id="286" r:id="rId17"/>
    <p:sldId id="258" r:id="rId18"/>
    <p:sldId id="275" r:id="rId19"/>
    <p:sldId id="289" r:id="rId20"/>
    <p:sldId id="290" r:id="rId21"/>
    <p:sldId id="296" r:id="rId22"/>
    <p:sldId id="294" r:id="rId2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2D3"/>
    <a:srgbClr val="E7E8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8" autoAdjust="0"/>
    <p:restoredTop sz="86410" autoAdjust="0"/>
  </p:normalViewPr>
  <p:slideViewPr>
    <p:cSldViewPr>
      <p:cViewPr varScale="1">
        <p:scale>
          <a:sx n="70" d="100"/>
          <a:sy n="70" d="100"/>
        </p:scale>
        <p:origin x="85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6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endParaRPr lang="hr-HR" alt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endParaRPr lang="hr-HR" alt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en-US"/>
              <a:t>Click to edit Master text styles</a:t>
            </a:r>
          </a:p>
          <a:p>
            <a:pPr lvl="1"/>
            <a:r>
              <a:rPr lang="hr-HR" altLang="en-US"/>
              <a:t>Second level</a:t>
            </a:r>
          </a:p>
          <a:p>
            <a:pPr lvl="2"/>
            <a:r>
              <a:rPr lang="hr-HR" altLang="en-US"/>
              <a:t>Third level</a:t>
            </a:r>
          </a:p>
          <a:p>
            <a:pPr lvl="3"/>
            <a:r>
              <a:rPr lang="hr-HR" altLang="en-US"/>
              <a:t>Fourth level</a:t>
            </a:r>
          </a:p>
          <a:p>
            <a:pPr lvl="4"/>
            <a:r>
              <a:rPr lang="hr-HR" altLang="en-US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endParaRPr lang="hr-HR" alt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fld id="{C3C5907C-51FE-46A1-8F46-490F46A0535B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702540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E017B6-E977-4737-94DE-4F5F188AEB2E}" type="slidenum">
              <a:rPr lang="hr-HR" altLang="en-US"/>
              <a:pPr/>
              <a:t>1</a:t>
            </a:fld>
            <a:endParaRPr lang="hr-HR" alt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0433FED3-F02A-4C3B-862F-367B3BBE1398}" type="slidenum">
              <a:rPr lang="hr-HR" altLang="sr-Latn-RS">
                <a:latin typeface="Times New Roman" pitchFamily="18" charset="0"/>
              </a:rPr>
              <a:pPr eaLnBrk="1" hangingPunct="1"/>
              <a:t>12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349F481A-DC31-4089-8E1C-A6EE2B856886}" type="slidenum">
              <a:rPr lang="hr-HR" altLang="sr-Latn-RS">
                <a:latin typeface="Times New Roman" pitchFamily="18" charset="0"/>
              </a:rPr>
              <a:pPr eaLnBrk="1" hangingPunct="1"/>
              <a:t>13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039097B0-C0FA-4047-9804-2E6E9622B69F}" type="slidenum">
              <a:rPr lang="hr-HR" altLang="sr-Latn-RS">
                <a:latin typeface="Times New Roman" pitchFamily="18" charset="0"/>
              </a:rPr>
              <a:pPr eaLnBrk="1" hangingPunct="1"/>
              <a:t>14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9AAEC-F783-44AB-B789-B73A842B5E5C}" type="slidenum">
              <a:rPr lang="hr-HR" altLang="en-US"/>
              <a:pPr/>
              <a:t>15</a:t>
            </a:fld>
            <a:endParaRPr lang="hr-HR" alt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150282B9-3D53-4836-B77A-F16B5F10FC0F}" type="slidenum">
              <a:rPr lang="hr-HR" altLang="sr-Latn-RS">
                <a:latin typeface="Times New Roman" pitchFamily="18" charset="0"/>
              </a:rPr>
              <a:pPr eaLnBrk="1" hangingPunct="1"/>
              <a:t>16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sr-Latn-RS" dirty="0"/>
              <a:t>Scaeva = gladijator koji se bori lijevom rukom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D262F-DE7A-47F3-96F0-83DAC77E565A}" type="slidenum">
              <a:rPr lang="hr-HR" altLang="en-US"/>
              <a:pPr/>
              <a:t>17</a:t>
            </a:fld>
            <a:endParaRPr lang="hr-HR" alt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26AA93-B78F-4858-A8E9-5FAEB5251532}" type="slidenum">
              <a:rPr lang="hr-HR" altLang="en-US"/>
              <a:pPr/>
              <a:t>18</a:t>
            </a:fld>
            <a:endParaRPr lang="hr-HR" alt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F8C1B996-0E42-4BD2-A252-5C21DDFC28A2}" type="slidenum">
              <a:rPr lang="hr-HR" altLang="sr-Latn-RS">
                <a:latin typeface="Times New Roman" pitchFamily="18" charset="0"/>
              </a:rPr>
              <a:pPr eaLnBrk="1" hangingPunct="1"/>
              <a:t>19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BDB8CFEA-9CE2-4068-8B2D-44B8A357F815}" type="slidenum">
              <a:rPr lang="hr-HR" altLang="sr-Latn-RS">
                <a:latin typeface="Times New Roman" pitchFamily="18" charset="0"/>
              </a:rPr>
              <a:pPr eaLnBrk="1" hangingPunct="1"/>
              <a:t>20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sr-Latn-RS" dirty="0"/>
              <a:t>Menandar: </a:t>
            </a:r>
            <a:r>
              <a:rPr lang="el-GR" altLang="sr-Latn-RS" dirty="0"/>
              <a:t>ἀνερρίφθω κύβος </a:t>
            </a:r>
            <a:r>
              <a:rPr lang="hr-HR" altLang="sr-Latn-RS" dirty="0"/>
              <a:t>(</a:t>
            </a:r>
            <a:r>
              <a:rPr lang="hr-HR" altLang="sr-Latn-RS" i="1" dirty="0"/>
              <a:t>alea iacta</a:t>
            </a:r>
            <a:r>
              <a:rPr lang="hr-HR" altLang="sr-Latn-RS" i="1" baseline="0" dirty="0"/>
              <a:t> est</a:t>
            </a:r>
            <a:r>
              <a:rPr lang="hr-HR" altLang="sr-Latn-RS" b="1" i="1" baseline="0" dirty="0"/>
              <a:t>o</a:t>
            </a:r>
            <a:r>
              <a:rPr lang="hr-HR" altLang="sr-Latn-RS" b="0" i="0" baseline="0" dirty="0"/>
              <a:t>)</a:t>
            </a:r>
            <a:endParaRPr lang="hr-HR" altLang="sr-Latn-R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Kocku su voljeli Kaligula i osobito Klaudije (</a:t>
            </a:r>
            <a:r>
              <a:rPr lang="hr-HR" i="1" dirty="0"/>
              <a:t>Tabula</a:t>
            </a:r>
            <a:r>
              <a:rPr lang="hr-HR" i="0" dirty="0"/>
              <a:t>)</a:t>
            </a:r>
          </a:p>
          <a:p>
            <a:r>
              <a:rPr lang="de-DE" dirty="0"/>
              <a:t>The Vettweiss-Froitzheim Dice Tower. (Rheinisches Landesmuseum)</a:t>
            </a:r>
            <a:endParaRPr lang="hr-HR" dirty="0"/>
          </a:p>
          <a:p>
            <a:r>
              <a:rPr lang="en-GB" dirty="0"/>
              <a:t>PICTOS VICTOSHOSTIS DELETALVDITE </a:t>
            </a:r>
            <a:r>
              <a:rPr lang="en-GB" dirty="0" err="1"/>
              <a:t>SECVRI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Which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can be translated as:</a:t>
            </a:r>
          </a:p>
          <a:p>
            <a:r>
              <a:rPr lang="en-GB" dirty="0"/>
              <a:t>With the Picts </a:t>
            </a:r>
            <a:r>
              <a:rPr lang="en-GB" dirty="0" err="1"/>
              <a:t>defeated,The</a:t>
            </a:r>
            <a:r>
              <a:rPr lang="en-GB" dirty="0"/>
              <a:t> enemy has been </a:t>
            </a:r>
            <a:r>
              <a:rPr lang="en-GB" dirty="0" err="1"/>
              <a:t>destroyed,So</a:t>
            </a:r>
            <a:r>
              <a:rPr lang="en-GB" dirty="0"/>
              <a:t> play in </a:t>
            </a:r>
            <a:r>
              <a:rPr lang="en-GB" dirty="0" err="1"/>
              <a:t>safety.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Around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the top of the three remaining faces is the phrase,</a:t>
            </a:r>
          </a:p>
          <a:p>
            <a:r>
              <a:rPr lang="en-GB" dirty="0"/>
              <a:t>UTERE FELIX </a:t>
            </a:r>
            <a:r>
              <a:rPr lang="en-GB" dirty="0" err="1"/>
              <a:t>VIVAS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Which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can be translated as:</a:t>
            </a:r>
          </a:p>
          <a:p>
            <a:r>
              <a:rPr lang="en-GB" dirty="0"/>
              <a:t>Use [me] and live luckily/happily.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A188A-7A0A-4B6A-B43E-CCBE32366D40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4934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D97EB-3CC0-4202-A2B6-F0C145FB5E59}" type="slidenum">
              <a:rPr lang="hr-HR" altLang="en-US"/>
              <a:pPr/>
              <a:t>2</a:t>
            </a:fld>
            <a:endParaRPr lang="hr-HR" alt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56E66F-A817-40AC-A622-4E18845CC370}" type="slidenum">
              <a:rPr lang="hr-HR" altLang="en-US"/>
              <a:pPr/>
              <a:t>3</a:t>
            </a:fld>
            <a:endParaRPr lang="hr-HR" alt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CE22E36F-4F75-43FB-A0F6-F7E1F3EFCF8C}" type="slidenum">
              <a:rPr lang="hr-HR" altLang="sr-Latn-RS">
                <a:latin typeface="Times New Roman" pitchFamily="18" charset="0"/>
              </a:rPr>
              <a:pPr eaLnBrk="1" hangingPunct="1"/>
              <a:t>5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2EF8E087-70DC-445C-BE84-A25AAF190075}" type="slidenum">
              <a:rPr lang="hr-HR" altLang="sr-Latn-RS">
                <a:latin typeface="Times New Roman" pitchFamily="18" charset="0"/>
              </a:rPr>
              <a:pPr eaLnBrk="1" hangingPunct="1"/>
              <a:t>6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3242955A-B822-47AC-9727-DBC4161B80E3}" type="slidenum">
              <a:rPr lang="hr-HR" altLang="sr-Latn-RS">
                <a:latin typeface="Times New Roman" pitchFamily="18" charset="0"/>
              </a:rPr>
              <a:pPr eaLnBrk="1" hangingPunct="1"/>
              <a:t>8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E7F021AA-3009-4146-B594-771C7A95383F}" type="slidenum">
              <a:rPr lang="hr-HR" altLang="sr-Latn-RS">
                <a:latin typeface="Times New Roman" pitchFamily="18" charset="0"/>
              </a:rPr>
              <a:pPr eaLnBrk="1" hangingPunct="1"/>
              <a:t>9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85E1DEBF-F2D8-47BD-B79A-CB39152DF87C}" type="slidenum">
              <a:rPr lang="hr-HR" altLang="sr-Latn-RS">
                <a:latin typeface="Times New Roman" pitchFamily="18" charset="0"/>
              </a:rPr>
              <a:pPr eaLnBrk="1" hangingPunct="1"/>
              <a:t>10</a:t>
            </a:fld>
            <a:endParaRPr lang="hr-HR" altLang="sr-Latn-RS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E60DA5-37E3-40C2-8415-A9A45067838E}" type="slidenum">
              <a:rPr lang="hr-HR" altLang="en-US"/>
              <a:pPr/>
              <a:t>11</a:t>
            </a:fld>
            <a:endParaRPr lang="hr-HR" alt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C80EA9-7AAD-43E2-8E57-9C8FBC0ED9E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2E4D-B56F-438D-B959-4CB67C4031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41A-6682-4204-8A25-F455F40C6E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5163" y="63674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3563" y="63674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32563" y="63674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1AEFAA6-DB0B-4A1E-9BA3-D7E3871BF5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89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2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265870D-CAFB-468E-A58F-EE40DDA3AD6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59828D-ABA0-4714-B4FD-D12B7BC1279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D4FD9E-DFF2-4779-9C1C-B28E193CF3C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36219B4-BB27-463B-ABFA-9AFF3DD105A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A30A1A-2F9F-4233-B92C-DD77CDF0AC1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40F827-2876-493F-A0F0-BFE455F6291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23E06C-40EB-4E9C-9610-D472B15FC37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29B75C7-C37C-4B5D-BC85-1B48905C2E0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6B015A8C-1B49-4E15-808A-FA5B55D0CE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locusludi.unifr.ch/ludus-latrunculorum/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278" y="1973533"/>
            <a:ext cx="6139161" cy="487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96008" y="417783"/>
            <a:ext cx="7122095" cy="1555750"/>
          </a:xfrm>
        </p:spPr>
        <p:txBody>
          <a:bodyPr/>
          <a:lstStyle/>
          <a:p>
            <a:r>
              <a:rPr lang="hr-HR" altLang="en-US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RAZONODA</a:t>
            </a:r>
            <a:endParaRPr lang="en-GB" altLang="en-US" sz="4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2051" name="Picture 3" descr="Scan0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0" y="0"/>
            <a:ext cx="2889250" cy="20796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52155" y="6566683"/>
            <a:ext cx="8136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2">
                    <a:lumMod val="75000"/>
                  </a:schemeClr>
                </a:solidFill>
              </a:rPr>
              <a:t>http://upload.wikimedia.org/wikipedia/commons/1/16/Pompeii_-_Osteria_della_Via_di_Mercurio_-_Dice_Players.jpg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3234" y="-23466"/>
            <a:ext cx="2913386" cy="388451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scan000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494" y="3819832"/>
            <a:ext cx="3886200" cy="3031236"/>
          </a:xfrm>
          <a:noFill/>
          <a:effectLst>
            <a:softEdge rad="63500"/>
          </a:effectLst>
        </p:spPr>
      </p:pic>
      <p:sp>
        <p:nvSpPr>
          <p:cNvPr id="389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980728"/>
            <a:ext cx="7770018" cy="5544616"/>
          </a:xfrm>
        </p:spPr>
        <p:txBody>
          <a:bodyPr>
            <a:noAutofit/>
          </a:bodyPr>
          <a:lstStyle/>
          <a:p>
            <a:pPr eaLnBrk="1" hangingPunct="1"/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Amphitheatrum Flavium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</a:p>
          <a:p>
            <a:pPr lvl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50 000 ljudi</a:t>
            </a:r>
          </a:p>
          <a:p>
            <a:pPr lvl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opseg 527m, </a:t>
            </a:r>
          </a:p>
          <a:p>
            <a:pPr lvl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visina 57m (4 kata)</a:t>
            </a:r>
          </a:p>
          <a:p>
            <a:pPr eaLnBrk="1" hangingPunct="1">
              <a:buFont typeface="Wingdings" pitchFamily="2" charset="2"/>
              <a:buNone/>
            </a:pPr>
            <a:endParaRPr lang="hr-HR" altLang="sr-Latn-RS" sz="28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Arena u Puli </a:t>
            </a:r>
          </a:p>
          <a:p>
            <a:pPr lvl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23 000 ljudi</a:t>
            </a:r>
          </a:p>
          <a:p>
            <a:pPr lvl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sagradio ju je </a:t>
            </a:r>
          </a:p>
          <a:p>
            <a:pPr marL="365760" lvl="1" indent="0">
              <a:buNone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Vespazijan</a:t>
            </a:r>
            <a:endParaRPr lang="en-GB" altLang="sr-Latn-RS" sz="28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66620" y="173831"/>
            <a:ext cx="145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accent1">
                    <a:lumMod val="75000"/>
                  </a:schemeClr>
                </a:solidFill>
              </a:rPr>
              <a:t>http://www.reidsitaly.com/destinations/lazio/rome/sights/neros_golden_house.html</a:t>
            </a:r>
          </a:p>
        </p:txBody>
      </p:sp>
    </p:spTree>
    <p:extLst>
      <p:ext uri="{BB962C8B-B14F-4D97-AF65-F5344CB8AC3E}">
        <p14:creationId xmlns:p14="http://schemas.microsoft.com/office/powerpoint/2010/main" val="350139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3284984"/>
            <a:ext cx="8280920" cy="3456384"/>
          </a:xfrm>
        </p:spPr>
        <p:txBody>
          <a:bodyPr>
            <a:normAutofit/>
          </a:bodyPr>
          <a:lstStyle/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Pantere koje vuku dvokolice</a:t>
            </a:r>
          </a:p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Lavovi koji puštaju zečeve žive kad ih uhvate</a:t>
            </a:r>
          </a:p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Tigrovi koji ližu ruke krotitelja</a:t>
            </a:r>
          </a:p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Slonovi koji kleče pred carem i(li) ispisuju surlom latinske riječi na pijesku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536331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hr-HR" altLang="en-US" dirty="0">
                <a:latin typeface="Palatino Linotype" panose="02040502050505030304" pitchFamily="18" charset="0"/>
              </a:rPr>
              <a:t>Trikovi životinja </a:t>
            </a:r>
            <a:br>
              <a:rPr lang="hr-HR" altLang="en-US" dirty="0">
                <a:latin typeface="Palatino Linotype" panose="02040502050505030304" pitchFamily="18" charset="0"/>
              </a:rPr>
            </a:br>
            <a:r>
              <a:rPr lang="hr-HR" altLang="en-US" dirty="0">
                <a:latin typeface="Palatino Linotype" panose="02040502050505030304" pitchFamily="18" charset="0"/>
              </a:rPr>
              <a:t>u amfiteatrima i cirkovima</a:t>
            </a:r>
            <a:endParaRPr lang="en-GB" altLang="en-US" dirty="0">
              <a:latin typeface="Palatino Linotype" panose="02040502050505030304" pitchFamily="18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100" y="0"/>
            <a:ext cx="37719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1192" y="6285859"/>
            <a:ext cx="7272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2">
                    <a:lumMod val="75000"/>
                  </a:schemeClr>
                </a:solidFill>
              </a:rPr>
              <a:t>http://www.metmuseum.org/about-the-museum/now-at-the-met/features/2010/the-roman-mosaic-from-lod-israel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4000613"/>
            <a:ext cx="3851920" cy="28885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980728"/>
            <a:ext cx="9144000" cy="5724872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Gladijatorske igre (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munus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 država je uvela 105.g.pr.Kr.</a:t>
            </a:r>
          </a:p>
          <a:p>
            <a:pPr lvl="4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dotad su ih održavali pojedinci uz grobove predaka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Ukinute 404.g.A.D. (car Honorije)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Organiziraju ih edili, od Augusta pretori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Toga je obavezna (od Augusta), ne smije se jesti i piti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 većim svečanostima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 sudjeluje između 1000 i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 10 000 gladijatora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1613"/>
            <a:ext cx="7543800" cy="63509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altLang="sr-Latn-R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Gladijatorske igre</a:t>
            </a:r>
            <a:endParaRPr lang="en-GB" altLang="sr-Latn-R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3822" y="6555541"/>
            <a:ext cx="3888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1">
                    <a:lumMod val="75000"/>
                  </a:schemeClr>
                </a:solidFill>
              </a:rPr>
              <a:t>http://en.wikipedia.org/wiki/Gladiator</a:t>
            </a:r>
          </a:p>
        </p:txBody>
      </p:sp>
    </p:spTree>
    <p:extLst>
      <p:ext uri="{BB962C8B-B14F-4D97-AF65-F5344CB8AC3E}">
        <p14:creationId xmlns:p14="http://schemas.microsoft.com/office/powerpoint/2010/main" val="399545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6594"/>
            <a:ext cx="47625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3" b="92977" l="2841" r="96591">
                        <a14:foregroundMark x1="5114" y1="5351" x2="20455" y2="8027"/>
                        <a14:foregroundMark x1="20455" y1="8027" x2="36080" y2="5017"/>
                        <a14:foregroundMark x1="36080" y1="5017" x2="43750" y2="6020"/>
                        <a14:foregroundMark x1="5398" y1="5017" x2="2841" y2="23411"/>
                        <a14:foregroundMark x1="2841" y1="23411" x2="7102" y2="85284"/>
                        <a14:foregroundMark x1="6818" y1="92642" x2="23580" y2="91304"/>
                        <a14:foregroundMark x1="23580" y1="91304" x2="42330" y2="93645"/>
                        <a14:foregroundMark x1="42330" y1="93645" x2="66761" y2="91639"/>
                        <a14:foregroundMark x1="92330" y1="93311" x2="96591" y2="54515"/>
                        <a14:foregroundMark x1="96591" y1="54515" x2="92330" y2="22408"/>
                        <a14:foregroundMark x1="63068" y1="4013" x2="93182" y2="15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"/>
            <a:ext cx="3347863" cy="283731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7544" y="908720"/>
            <a:ext cx="6840760" cy="3398912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800" i="1" dirty="0">
                <a:latin typeface="Palatino Linotype" pitchFamily="18" charset="0"/>
              </a:rPr>
              <a:t>Retiarius		Murmillo</a:t>
            </a:r>
          </a:p>
          <a:p>
            <a:pPr eaLnBrk="1" hangingPunct="1"/>
            <a:r>
              <a:rPr lang="hr-HR" altLang="sr-Latn-RS" sz="2800" i="1" dirty="0">
                <a:latin typeface="Palatino Linotype" pitchFamily="18" charset="0"/>
              </a:rPr>
              <a:t>Gallus 		Samnis</a:t>
            </a:r>
          </a:p>
          <a:p>
            <a:pPr eaLnBrk="1" hangingPunct="1">
              <a:buFont typeface="Wingdings" pitchFamily="2" charset="2"/>
              <a:buNone/>
            </a:pPr>
            <a:r>
              <a:rPr lang="hr-HR" altLang="sr-Latn-RS" i="1" dirty="0">
                <a:latin typeface="Palatino Linotype" pitchFamily="18" charset="0"/>
              </a:rPr>
              <a:t>   *</a:t>
            </a:r>
          </a:p>
          <a:p>
            <a:pPr eaLnBrk="1" hangingPunct="1">
              <a:buFont typeface="Wingdings" pitchFamily="2" charset="2"/>
              <a:buNone/>
            </a:pPr>
            <a:endParaRPr lang="hr-HR" altLang="sr-Latn-RS" sz="800" i="1" dirty="0">
              <a:latin typeface="Palatino Linotype" pitchFamily="18" charset="0"/>
            </a:endParaRPr>
          </a:p>
          <a:p>
            <a:pPr eaLnBrk="1" hangingPunct="1"/>
            <a:r>
              <a:rPr lang="hr-HR" altLang="sr-Latn-RS" sz="2800" i="1" dirty="0">
                <a:latin typeface="Palatino Linotype" pitchFamily="18" charset="0"/>
              </a:rPr>
              <a:t>					Bestiarius</a:t>
            </a:r>
          </a:p>
          <a:p>
            <a:pPr eaLnBrk="1" hangingPunct="1"/>
            <a:r>
              <a:rPr lang="hr-HR" altLang="sr-Latn-RS" sz="2800" i="1" dirty="0">
                <a:latin typeface="Palatino Linotype" pitchFamily="18" charset="0"/>
              </a:rPr>
              <a:t>					Thra(e)x</a:t>
            </a:r>
            <a:endParaRPr lang="en-GB" altLang="sr-Latn-RS" sz="2800" i="1" dirty="0">
              <a:latin typeface="Palatino Linotype" pitchFamily="18" charset="0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4462264" cy="860450"/>
          </a:xfrm>
        </p:spPr>
        <p:txBody>
          <a:bodyPr/>
          <a:lstStyle/>
          <a:p>
            <a:pPr eaLnBrk="1" hangingPunct="1"/>
            <a:r>
              <a:rPr lang="hr-HR" altLang="sr-Latn-RS" dirty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rPr>
              <a:t>Vrste gladijatora</a:t>
            </a:r>
            <a:endParaRPr lang="en-GB" altLang="sr-Latn-RS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40964" name="Picture 4" descr="Scan0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977644"/>
            <a:ext cx="4211958" cy="296476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5832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2">
                    <a:lumMod val="50000"/>
                  </a:schemeClr>
                </a:solidFill>
              </a:rPr>
              <a:t>http://www.historytoday.com/keith-hopkins/murderous-games-gladiatorial-contests-ancient-rome</a:t>
            </a:r>
          </a:p>
        </p:txBody>
      </p:sp>
    </p:spTree>
    <p:extLst>
      <p:ext uri="{BB962C8B-B14F-4D97-AF65-F5344CB8AC3E}">
        <p14:creationId xmlns:p14="http://schemas.microsoft.com/office/powerpoint/2010/main" val="28315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908720"/>
            <a:ext cx="4644008" cy="594928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 čelu je 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lanista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koji ih uzdržava i iznajmljuje 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Među gladijatorima robovima ima i dobrovoljaca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Treniraju u školama (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ludi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  <a:p>
            <a:pPr marL="457200" indent="-457200" eaLnBrk="1" hangingPunct="1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Često se na igrama nađu osuđenici na smrt </a:t>
            </a:r>
          </a:p>
          <a:p>
            <a:pPr lvl="4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međusobno ubijanje (“ad gladium ludi damnati”), ili</a:t>
            </a:r>
          </a:p>
          <a:p>
            <a:pPr lvl="4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stradavanje od životinja (“ad bestias”) 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1913"/>
            <a:ext cx="4651445" cy="868625"/>
          </a:xfrm>
        </p:spPr>
        <p:txBody>
          <a:bodyPr/>
          <a:lstStyle/>
          <a:p>
            <a:pPr eaLnBrk="1" hangingPunct="1"/>
            <a:r>
              <a:rPr lang="hr-HR" altLang="sr-Latn-RS" i="1" dirty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rPr>
              <a:t>Familia gladiatoria</a:t>
            </a:r>
            <a:endParaRPr lang="en-GB" altLang="sr-Latn-RS" i="1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-31913"/>
            <a:ext cx="4492625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51445" y="6453336"/>
            <a:ext cx="4385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accent1">
                    <a:lumMod val="75000"/>
                  </a:schemeClr>
                </a:solidFill>
              </a:rPr>
              <a:t>http://en.wikipedia.org/wiki/File:Bestiarii.jpg</a:t>
            </a:r>
          </a:p>
        </p:txBody>
      </p:sp>
    </p:spTree>
    <p:extLst>
      <p:ext uri="{BB962C8B-B14F-4D97-AF65-F5344CB8AC3E}">
        <p14:creationId xmlns:p14="http://schemas.microsoft.com/office/powerpoint/2010/main" val="16491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339" y="0"/>
            <a:ext cx="5996440" cy="479715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2398576"/>
            <a:ext cx="8458200" cy="50432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en-US" sz="2800" u="sng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Standardno</a:t>
            </a:r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: </a:t>
            </a:r>
          </a:p>
          <a:p>
            <a:pPr lvl="1">
              <a:lnSpc>
                <a:spcPct val="90000"/>
              </a:lnSpc>
            </a:pP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palac gore = pošteda</a:t>
            </a:r>
          </a:p>
          <a:p>
            <a:pPr lvl="1">
              <a:lnSpc>
                <a:spcPct val="90000"/>
              </a:lnSpc>
            </a:pP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palac dolje = smrt</a:t>
            </a:r>
          </a:p>
          <a:p>
            <a:pPr>
              <a:lnSpc>
                <a:spcPct val="90000"/>
              </a:lnSpc>
            </a:pPr>
            <a:r>
              <a:rPr lang="hr-HR" altLang="en-US" sz="2800" u="sng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Izvorno</a:t>
            </a:r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: </a:t>
            </a:r>
          </a:p>
          <a:p>
            <a:pPr lvl="1"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pollice presso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 (“stisnuti palac” tj. 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 zatvorena šaka) = pošteda</a:t>
            </a:r>
          </a:p>
          <a:p>
            <a:pPr lvl="1"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pollice verso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(“palac okrenut” sc. prema vratu)</a:t>
            </a: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smrt </a:t>
            </a:r>
          </a:p>
          <a:p>
            <a:pPr lvl="2">
              <a:lnSpc>
                <a:spcPct val="90000"/>
              </a:lnSpc>
            </a:pPr>
            <a:r>
              <a:rPr lang="hr-HR" altLang="en-US" sz="20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izvodi se ubodom u vrat jer je to najbrže i najbezbolnije</a:t>
            </a:r>
            <a:endParaRPr lang="en-GB" altLang="en-US" sz="2000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832057" cy="836712"/>
          </a:xfrm>
        </p:spPr>
        <p:txBody>
          <a:bodyPr/>
          <a:lstStyle/>
          <a:p>
            <a:r>
              <a:rPr lang="hr-HR" altLang="en-US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Palčevi</a:t>
            </a:r>
            <a:endParaRPr lang="en-GB" altLang="en-US" dirty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5368" y="639633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2">
                    <a:lumMod val="75000"/>
                  </a:schemeClr>
                </a:solidFill>
              </a:rPr>
              <a:t>http://www.vroma.org/images/mcmanus_images/amphitheater_fresco5.jpg</a:t>
            </a:r>
            <a:endParaRPr lang="hr-HR" sz="1200" dirty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hr-HR" sz="12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hr-HR" sz="1200" dirty="0">
                <a:solidFill>
                  <a:schemeClr val="accent2">
                    <a:lumMod val="50000"/>
                  </a:schemeClr>
                </a:solidFill>
              </a:rPr>
              <a:t>Stvaran događaj iz 59. g.n.e.; borba između Pompejanaca i Nucerana </a:t>
            </a:r>
            <a:endParaRPr lang="en-GB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7286" y="3429000"/>
            <a:ext cx="5336802" cy="336543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70000"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Rimljani (a i Rimljanke) slave i  vozače zaprega, i konje, i gladijatore (uspješne)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70000"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Zainteresirani jer se često klade na velike iznose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70000"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Vozači utrka mogu završiti karijeru kao milijunaši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70000"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Gladijatori (najčešće zarobljenici ili robovi) stječu slobodu (drveni mač)</a:t>
            </a:r>
            <a:endParaRPr lang="en-GB" altLang="sr-Latn-RS" sz="24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965586" y="476672"/>
            <a:ext cx="3678796" cy="864096"/>
          </a:xfrm>
        </p:spPr>
        <p:txBody>
          <a:bodyPr/>
          <a:lstStyle/>
          <a:p>
            <a:pPr eaLnBrk="1" hangingPunct="1"/>
            <a:r>
              <a:rPr lang="hr-HR" altLang="sr-Latn-RS" sz="3600" dirty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rPr>
              <a:t>Zvijezde</a:t>
            </a:r>
            <a:endParaRPr lang="en-GB" altLang="sr-Latn-RS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901" l="9109" r="90297">
                        <a14:foregroundMark x1="10099" y1="43564" x2="10099" y2="36634"/>
                        <a14:foregroundMark x1="90099" y1="33267" x2="90495" y2="27525"/>
                        <a14:foregroundMark x1="9505" y1="72475" x2="9109" y2="66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460" y="2416324"/>
            <a:ext cx="4441676" cy="4441676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8221" y="6540523"/>
            <a:ext cx="43204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accent1">
                    <a:lumMod val="75000"/>
                  </a:schemeClr>
                </a:solidFill>
              </a:rPr>
              <a:t>http://www.armillum.com/en/other-products/554-gladiators-graffiti.html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4" b="99624" l="9964" r="89680">
                        <a14:foregroundMark x1="15302" y1="45865" x2="35231" y2="30451"/>
                        <a14:foregroundMark x1="51601" y1="23308" x2="54804" y2="10526"/>
                        <a14:foregroundMark x1="54804" y1="10526" x2="61566" y2="21805"/>
                        <a14:foregroundMark x1="40214" y1="27068" x2="49466" y2="19925"/>
                        <a14:foregroundMark x1="70819" y1="30827" x2="67616" y2="21429"/>
                        <a14:foregroundMark x1="88256" y1="75188" x2="89680" y2="61654"/>
                        <a14:foregroundMark x1="89680" y1="61654" x2="88612" y2="55263"/>
                        <a14:foregroundMark x1="60906" y1="97603" x2="56584" y2="99624"/>
                        <a14:foregroundMark x1="77351" y1="89407" x2="78648" y2="88722"/>
                        <a14:foregroundMark x1="62278" y1="97368" x2="68298" y2="94189"/>
                        <a14:foregroundMark x1="77868" y1="88257" x2="83274" y2="81203"/>
                        <a14:backgroundMark x1="79777" y1="88717" x2="83274" y2="86842"/>
                        <a14:backgroundMark x1="60142" y1="99248" x2="61823" y2="98346"/>
                        <a14:backgroundMark x1="83274" y1="86842" x2="86833" y2="83083"/>
                        <a14:backgroundMark x1="25979" y1="98872" x2="17794" y2="93609"/>
                        <a14:backgroundMark x1="66192" y1="98872" x2="75801" y2="92857"/>
                        <a14:backgroundMark x1="78292" y1="89474" x2="78292" y2="89474"/>
                        <a14:backgroundMark x1="86833" y1="81955" x2="87900" y2="80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87" y="-191653"/>
            <a:ext cx="3824634" cy="3620653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1" y="29614"/>
            <a:ext cx="5012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http://www.vroma.org/images/mcmanus_images/gladiatorflask.jpg</a:t>
            </a:r>
          </a:p>
        </p:txBody>
      </p:sp>
    </p:spTree>
    <p:extLst>
      <p:ext uri="{BB962C8B-B14F-4D97-AF65-F5344CB8AC3E}">
        <p14:creationId xmlns:p14="http://schemas.microsoft.com/office/powerpoint/2010/main" val="34865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124744"/>
            <a:ext cx="9144000" cy="57332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altLang="en-US" sz="28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Nakon igara, prije večere, za bogate i siromašne, za muškarce i za žene, mjesto za rekreaciju duha i tijela</a:t>
            </a:r>
          </a:p>
          <a:p>
            <a:pPr>
              <a:lnSpc>
                <a:spcPct val="90000"/>
              </a:lnSpc>
            </a:pPr>
            <a:endParaRPr lang="hr-HR" altLang="en-US" sz="28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hr-HR" alt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   </a:t>
            </a:r>
            <a:endParaRPr lang="hr-HR" altLang="en-US" sz="40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endParaRPr lang="hr-HR" altLang="en-US" sz="24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endParaRPr lang="hr-HR" altLang="en-US" sz="24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endParaRPr lang="hr-HR" altLang="en-US" sz="24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endParaRPr lang="hr-HR" altLang="en-US" sz="24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endParaRPr lang="hr-HR" altLang="en-US" sz="24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endParaRPr lang="hr-HR" altLang="en-US" sz="28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Cijena termi je 1 </a:t>
            </a:r>
            <a:r>
              <a:rPr lang="hr-HR" altLang="en-US" sz="28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quadrans</a:t>
            </a:r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, za djecu besplatno</a:t>
            </a:r>
            <a:endParaRPr lang="en-GB" altLang="en-US" sz="2800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5040560" cy="792088"/>
          </a:xfrm>
        </p:spPr>
        <p:txBody>
          <a:bodyPr>
            <a:normAutofit/>
          </a:bodyPr>
          <a:lstStyle/>
          <a:p>
            <a:r>
              <a:rPr lang="hr-HR" alt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TERME</a:t>
            </a:r>
            <a:endParaRPr lang="en-GB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974067"/>
            <a:ext cx="7295274" cy="374977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5990" y="5513492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http://www.explore-italian-culture.com/ancient-roman-baths.html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30" y="3216634"/>
            <a:ext cx="182266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lnSpc>
                <a:spcPct val="90000"/>
              </a:lnSpc>
              <a:buNone/>
            </a:pPr>
            <a:r>
              <a:rPr lang="hr-HR" altLang="en-U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Rekon-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hr-HR" altLang="en-U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strukcija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hr-HR" altLang="en-U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Trajanovih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hr-HR" altLang="en-U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termi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0608"/>
            <a:ext cx="3672408" cy="44322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0724" name="Picture 4" descr="Scan0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4191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211960" y="4509120"/>
            <a:ext cx="4320480" cy="22322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Gymnasium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vježbalište</a:t>
            </a:r>
            <a:endParaRPr lang="hr-HR" altLang="en-US" sz="2400" i="1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Okolo su još trijemovi i knjižnice, izvana dućani i zalogajnice</a:t>
            </a:r>
            <a:endParaRPr lang="en-GB" altLang="en-US" sz="2400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4260816"/>
            <a:ext cx="4316288" cy="24805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Apodyteria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svlačionice</a:t>
            </a:r>
          </a:p>
          <a:p>
            <a:pPr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Frigidarium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za hlađenje</a:t>
            </a:r>
          </a:p>
          <a:p>
            <a:pPr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Caldarium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za grijanje</a:t>
            </a:r>
          </a:p>
          <a:p>
            <a:pPr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Sudatorium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= znojnica</a:t>
            </a:r>
          </a:p>
          <a:p>
            <a:pPr>
              <a:lnSpc>
                <a:spcPct val="90000"/>
              </a:lnSpc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Tepidarium 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mlačna soba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888" y="0"/>
            <a:ext cx="3096343" cy="1911350"/>
          </a:xfrm>
        </p:spPr>
        <p:txBody>
          <a:bodyPr/>
          <a:lstStyle/>
          <a:p>
            <a:r>
              <a:rPr lang="hr-HR" altLang="en-US" dirty="0">
                <a:solidFill>
                  <a:schemeClr val="accent6">
                    <a:lumMod val="50000"/>
                  </a:schemeClr>
                </a:solidFill>
                <a:latin typeface="Palatino Linotype" panose="02040502050505030304" pitchFamily="18" charset="0"/>
              </a:rPr>
              <a:t>Prostorije u termama</a:t>
            </a:r>
            <a:endParaRPr lang="en-GB" altLang="en-US" dirty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sz="quarter" idx="14"/>
          </p:nvPr>
        </p:nvSpPr>
        <p:spPr>
          <a:xfrm>
            <a:off x="4648200" y="1524000"/>
            <a:ext cx="4114800" cy="4572000"/>
          </a:xfrm>
        </p:spPr>
        <p:txBody>
          <a:bodyPr/>
          <a:lstStyle/>
          <a:p>
            <a:pPr eaLnBrk="1" hangingPunct="1"/>
            <a:r>
              <a:rPr lang="hr-HR" altLang="sr-Latn-R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Mjesto za tračanje, igre i provod</a:t>
            </a:r>
            <a:endParaRPr lang="en-GB" altLang="sr-Latn-RS" sz="30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04800" y="1524000"/>
            <a:ext cx="3886200" cy="4876800"/>
          </a:xfrm>
        </p:spPr>
        <p:txBody>
          <a:bodyPr/>
          <a:lstStyle/>
          <a:p>
            <a:pPr eaLnBrk="1" hangingPunct="1"/>
            <a:r>
              <a:rPr lang="hr-HR" altLang="sr-Latn-RS" sz="3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Caupona </a:t>
            </a:r>
            <a:r>
              <a:rPr lang="hr-HR" altLang="sr-Latn-R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= svratište</a:t>
            </a:r>
          </a:p>
          <a:p>
            <a:pPr eaLnBrk="1" hangingPunct="1"/>
            <a:r>
              <a:rPr lang="hr-HR" altLang="sr-Latn-RS" sz="3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Taberna </a:t>
            </a:r>
            <a:r>
              <a:rPr lang="hr-HR" altLang="sr-Latn-R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= dućan / gostionica</a:t>
            </a:r>
            <a:endParaRPr lang="hr-HR" altLang="sr-Latn-RS" sz="3000" i="1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itchFamily="18" charset="0"/>
            </a:endParaRPr>
          </a:p>
          <a:p>
            <a:pPr eaLnBrk="1" hangingPunct="1"/>
            <a:r>
              <a:rPr lang="hr-HR" altLang="sr-Latn-RS" sz="3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Popina = </a:t>
            </a:r>
            <a:r>
              <a:rPr lang="hr-HR" altLang="sr-Latn-R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zalogajnica, za siromašne </a:t>
            </a:r>
            <a:endParaRPr lang="hr-HR" altLang="sr-Latn-RS" sz="3000" i="1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itchFamily="18" charset="0"/>
            </a:endParaRPr>
          </a:p>
          <a:p>
            <a:pPr eaLnBrk="1" hangingPunct="1"/>
            <a:r>
              <a:rPr lang="hr-HR" altLang="sr-Latn-RS" sz="30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Thermopolium</a:t>
            </a:r>
            <a:r>
              <a:rPr lang="hr-HR" altLang="sr-Latn-RS" sz="3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itchFamily="18" charset="0"/>
              </a:rPr>
              <a:t> = šankovi za toplo vino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altLang="sr-Latn-RS" dirty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rPr>
              <a:t>Krčme</a:t>
            </a:r>
            <a:endParaRPr lang="en-GB" altLang="sr-Latn-RS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46085" name="Picture 5" descr="Scan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667000"/>
            <a:ext cx="5105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6" y="1916832"/>
            <a:ext cx="7680960" cy="4270608"/>
          </a:xfrm>
        </p:spPr>
        <p:txBody>
          <a:bodyPr>
            <a:normAutofit/>
          </a:bodyPr>
          <a:lstStyle/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Godišnje postoji oko 200 dana praznika i blagdana </a:t>
            </a:r>
          </a:p>
          <a:p>
            <a:pPr lvl="1"/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nekim se svetkovinama više ni ne zna pravi povod</a:t>
            </a:r>
          </a:p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Posebni su dani kad se održavaju </a:t>
            </a:r>
            <a:r>
              <a:rPr lang="hr-HR" altLang="en-US" sz="2800" b="1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ludi</a:t>
            </a:r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: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SzPct val="72000"/>
              <a:buFont typeface="Wingdings" panose="05000000000000000000" pitchFamily="2" charset="2"/>
              <a:buChar char="Ø"/>
            </a:pPr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 igre</a:t>
            </a:r>
          </a:p>
          <a:p>
            <a:pPr lvl="2"/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u cirkovima, kazalištima i amfiteatrima </a:t>
            </a:r>
          </a:p>
          <a:p>
            <a:pPr lvl="2"/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ulaz slobodan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altLang="en-US" sz="4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Panem et circenses</a:t>
            </a:r>
            <a:endParaRPr lang="en-GB" altLang="en-US" sz="4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formal Roman" panose="030604020304060B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901" r="95260">
                        <a14:foregroundMark x1="8804" y1="64762" x2="8126" y2="60952"/>
                        <a14:foregroundMark x1="41309" y1="73810" x2="42212" y2="69524"/>
                        <a14:foregroundMark x1="41309" y1="78571" x2="45598" y2="74762"/>
                        <a14:foregroundMark x1="39278" y1="75238" x2="40181" y2="80000"/>
                        <a14:foregroundMark x1="46501" y1="67619" x2="46501" y2="74762"/>
                        <a14:foregroundMark x1="36795" y1="45714" x2="49887" y2="38571"/>
                        <a14:foregroundMark x1="49887" y1="38571" x2="37923" y2="29048"/>
                        <a14:foregroundMark x1="37923" y1="29048" x2="35214" y2="34286"/>
                        <a14:foregroundMark x1="58465" y1="26667" x2="66591" y2="26667"/>
                        <a14:foregroundMark x1="57562" y1="38571" x2="65011" y2="42857"/>
                        <a14:foregroundMark x1="66591" y1="41429" x2="66591" y2="41429"/>
                        <a14:foregroundMark x1="66591" y1="41429" x2="67946" y2="39524"/>
                        <a14:foregroundMark x1="79910" y1="32857" x2="91196" y2="40000"/>
                        <a14:foregroundMark x1="91196" y1="40000" x2="95260" y2="40000"/>
                        <a14:foregroundMark x1="81264" y1="40952" x2="86005" y2="51905"/>
                        <a14:foregroundMark x1="79458" y1="50000" x2="80135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332" y="0"/>
            <a:ext cx="42195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4126" y="3284984"/>
            <a:ext cx="3302389" cy="359235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86" b="97204" l="2098" r="93939">
                        <a14:foregroundMark x1="2098" y1="33763" x2="9557" y2="34194"/>
                        <a14:foregroundMark x1="20513" y1="7957" x2="38228" y2="4731"/>
                        <a14:foregroundMark x1="38228" y1="4731" x2="45455" y2="8387"/>
                        <a14:foregroundMark x1="37063" y1="73978" x2="44522" y2="94624"/>
                        <a14:foregroundMark x1="44988" y1="97419" x2="52681" y2="82366"/>
                        <a14:foregroundMark x1="52681" y1="82366" x2="51049" y2="79355"/>
                        <a14:foregroundMark x1="74592" y1="73978" x2="89277" y2="81935"/>
                        <a14:foregroundMark x1="89277" y1="81935" x2="93939" y2="86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980728"/>
            <a:ext cx="2599995" cy="28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764704"/>
            <a:ext cx="5684614" cy="5884912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</a:t>
            </a:r>
            <a:r>
              <a:rPr lang="hr-HR" altLang="sr-Latn-RS" sz="2800" b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Kockanje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– 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alea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(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tali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  <a:p>
            <a:pPr lvl="1" eaLnBrk="1" hangingPunct="1"/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često i za velike iznose, </a:t>
            </a:r>
          </a:p>
          <a:p>
            <a:pPr marL="0" lvl="1" indent="0" eaLnBrk="1" hangingPunct="1">
              <a:buNone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često	zakonom zabranjeno </a:t>
            </a:r>
          </a:p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</a:t>
            </a:r>
            <a:r>
              <a:rPr lang="hr-HR" altLang="sr-Latn-RS" sz="2800" b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Par – nepar 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(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par impar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ili 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micatio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</a:t>
            </a:r>
            <a:r>
              <a:rPr lang="hr-HR" altLang="sr-Latn-RS" sz="2800" b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Pismo – glava 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(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navia aut capita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</a:t>
            </a:r>
            <a:r>
              <a:rPr lang="hr-HR" altLang="sr-Latn-RS" sz="2800" b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Varijanta šaha 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latrunculi</a:t>
            </a:r>
          </a:p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- </a:t>
            </a:r>
            <a:r>
              <a:rPr lang="hr-HR" altLang="sr-Latn-RS" sz="2800" b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Igre s loptom</a:t>
            </a:r>
          </a:p>
          <a:p>
            <a:pPr lvl="1"/>
            <a:r>
              <a:rPr lang="hr-HR" altLang="sr-Latn-RS" sz="24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Trigon</a:t>
            </a: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= loptanje s 3 lopte u trokutu (u termama)</a:t>
            </a:r>
          </a:p>
          <a:p>
            <a:pPr lvl="1"/>
            <a:r>
              <a:rPr lang="hr-HR" altLang="sr-Latn-RS" sz="24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Harpastum </a:t>
            </a: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– mješavina rukometa i ragbija</a:t>
            </a:r>
            <a:endParaRPr lang="en-GB" altLang="sr-Latn-RS" sz="2400" i="1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3222" y="28981"/>
            <a:ext cx="5482952" cy="714474"/>
          </a:xfrm>
        </p:spPr>
        <p:txBody>
          <a:bodyPr/>
          <a:lstStyle/>
          <a:p>
            <a:pPr eaLnBrk="1" hangingPunct="1"/>
            <a:r>
              <a:rPr lang="hr-HR" altLang="sr-Latn-RS" dirty="0">
                <a:solidFill>
                  <a:schemeClr val="accent6">
                    <a:lumMod val="50000"/>
                  </a:schemeClr>
                </a:solidFill>
                <a:latin typeface="Palatino Linotype" pitchFamily="18" charset="0"/>
              </a:rPr>
              <a:t>Igre</a:t>
            </a:r>
            <a:endParaRPr lang="en-GB" altLang="sr-Latn-RS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0"/>
            <a:ext cx="4544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000" dirty="0">
                <a:solidFill>
                  <a:schemeClr val="accent1">
                    <a:lumMod val="75000"/>
                  </a:schemeClr>
                </a:solidFill>
              </a:rPr>
              <a:t>http://www.aerobiologicalengineering.com/wxk116/Roman/BoardGames/tali.html</a:t>
            </a:r>
          </a:p>
          <a:p>
            <a:pPr algn="r"/>
            <a:r>
              <a:rPr lang="en-GB" sz="1000" dirty="0">
                <a:solidFill>
                  <a:schemeClr val="accent1">
                    <a:lumMod val="75000"/>
                  </a:schemeClr>
                </a:solidFill>
              </a:rPr>
              <a:t>http://www.twcenter.net/forums/showthread.php?570385-Trade-mission-to-Aleria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11755" y="6640390"/>
            <a:ext cx="4104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accent1">
                    <a:lumMod val="75000"/>
                  </a:schemeClr>
                </a:solidFill>
              </a:rPr>
              <a:t>http://bgconv.com/docs/index-87338.html?page=8</a:t>
            </a:r>
          </a:p>
        </p:txBody>
      </p:sp>
    </p:spTree>
    <p:extLst>
      <p:ext uri="{BB962C8B-B14F-4D97-AF65-F5344CB8AC3E}">
        <p14:creationId xmlns:p14="http://schemas.microsoft.com/office/powerpoint/2010/main" val="37779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83" y="2870532"/>
            <a:ext cx="5671779" cy="2070636"/>
          </a:xfrm>
        </p:spPr>
        <p:txBody>
          <a:bodyPr>
            <a:normAutofit fontScale="90000"/>
          </a:bodyPr>
          <a:lstStyle/>
          <a:p>
            <a:r>
              <a:rPr lang="hr-HR" i="1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Tali, </a:t>
            </a:r>
            <a:r>
              <a:rPr lang="hr-HR" i="1" cap="none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fritillus</a:t>
            </a:r>
            <a:r>
              <a:rPr lang="hr-HR" i="1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hr-HR" i="1" cap="none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turricula</a:t>
            </a:r>
            <a:br>
              <a:rPr lang="hr-HR" i="1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br>
              <a:rPr lang="hr-HR" i="1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hr-HR" sz="2800" i="1" cap="none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- </a:t>
            </a:r>
            <a:r>
              <a:rPr lang="hr-HR" sz="2800" cap="none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najbolje je bacanje </a:t>
            </a:r>
            <a:r>
              <a:rPr lang="hr-HR" sz="2800" i="1" cap="none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Venus</a:t>
            </a:r>
            <a:r>
              <a:rPr lang="hr-HR" sz="2800" i="1" cap="none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hr-HR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(4 različita), </a:t>
            </a:r>
            <a:r>
              <a:rPr lang="hr-HR" sz="2800" cap="none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 najlošije </a:t>
            </a:r>
            <a:r>
              <a:rPr lang="hr-HR" sz="2800" i="1" cap="none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canis</a:t>
            </a:r>
            <a:endParaRPr lang="hr-HR" i="1" cap="none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21177"/>
            <a:ext cx="8629650" cy="579573"/>
          </a:xfrm>
        </p:spPr>
        <p:txBody>
          <a:bodyPr>
            <a:normAutofit fontScale="40000" lnSpcReduction="20000"/>
          </a:bodyPr>
          <a:lstStyle/>
          <a:p>
            <a:r>
              <a:rPr lang="hr-HR" sz="1050" dirty="0">
                <a:solidFill>
                  <a:schemeClr val="accent3">
                    <a:lumMod val="75000"/>
                  </a:schemeClr>
                </a:solidFill>
                <a:latin typeface="Book Antiqua" panose="02040602050305030304" pitchFamily="18" charset="0"/>
              </a:rPr>
              <a:t>http://coastconfan.blogspot.hr/2015/05/dice-game-cheats-solution-is-roman-dice.html</a:t>
            </a:r>
          </a:p>
          <a:p>
            <a:r>
              <a:rPr lang="hr-HR" sz="1050" dirty="0">
                <a:solidFill>
                  <a:schemeClr val="accent3">
                    <a:lumMod val="75000"/>
                  </a:schemeClr>
                </a:solidFill>
                <a:latin typeface="Book Antiqua" panose="02040602050305030304" pitchFamily="18" charset="0"/>
              </a:rPr>
              <a:t>http://imperiumromanum.com/kultur/unterhaltung/gluecksspiele_wuerfelturm_02.jpg</a:t>
            </a:r>
          </a:p>
          <a:p>
            <a:r>
              <a:rPr lang="hr-HR" sz="1050" dirty="0">
                <a:solidFill>
                  <a:schemeClr val="accent3">
                    <a:lumMod val="75000"/>
                  </a:schemeClr>
                </a:solidFill>
                <a:latin typeface="Book Antiqua" panose="02040602050305030304" pitchFamily="18" charset="0"/>
              </a:rPr>
              <a:t>https://averweij.web.cern.ch/averweij/knuck.htm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80529"/>
            <a:ext cx="2565677" cy="24167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2555"/>
          <a:stretch/>
        </p:blipFill>
        <p:spPr>
          <a:xfrm>
            <a:off x="52583" y="81407"/>
            <a:ext cx="3322583" cy="1861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14586"/>
            <a:ext cx="5940152" cy="1743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16DC11-EAC5-4476-9BC3-E18F049A4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9349" l="833" r="93125">
                        <a14:foregroundMark x1="91458" y1="17448" x2="93125" y2="79427"/>
                        <a14:foregroundMark x1="4583" y1="93750" x2="6875" y2="93359"/>
                        <a14:foregroundMark x1="7751" y1="96310" x2="8028" y2="97189"/>
                        <a14:foregroundMark x1="6042" y1="90885" x2="7742" y2="96279"/>
                        <a14:foregroundMark x1="833" y1="95964" x2="4167" y2="93490"/>
                        <a14:foregroundMark x1="22292" y1="94792" x2="28125" y2="89583"/>
                        <a14:backgroundMark x1="9375" y1="99089" x2="8750" y2="98047"/>
                        <a14:backgroundMark x1="7500" y1="97266" x2="8333" y2="99479"/>
                        <a14:backgroundMark x1="8125" y1="97266" x2="8125" y2="97266"/>
                        <a14:backgroundMark x1="208" y1="96354" x2="208" y2="96354"/>
                        <a14:backgroundMark x1="625" y1="95964" x2="625" y2="95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5720" y="1196752"/>
            <a:ext cx="3538280" cy="5661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37EDF0-FA59-4944-B0E5-2EF26574D3E2}"/>
              </a:ext>
            </a:extLst>
          </p:cNvPr>
          <p:cNvSpPr txBox="1"/>
          <p:nvPr/>
        </p:nvSpPr>
        <p:spPr>
          <a:xfrm>
            <a:off x="6489277" y="80529"/>
            <a:ext cx="2654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https://en.wikipedia.org/wiki/Vettweiss-Froitzheim_Dice_Tower</a:t>
            </a:r>
          </a:p>
        </p:txBody>
      </p:sp>
    </p:spTree>
    <p:extLst>
      <p:ext uri="{BB962C8B-B14F-4D97-AF65-F5344CB8AC3E}">
        <p14:creationId xmlns:p14="http://schemas.microsoft.com/office/powerpoint/2010/main" val="350119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3" y="2871527"/>
            <a:ext cx="3616503" cy="38922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0"/>
            <a:ext cx="4456112" cy="476672"/>
          </a:xfrm>
        </p:spPr>
        <p:txBody>
          <a:bodyPr>
            <a:normAutofit/>
          </a:bodyPr>
          <a:lstStyle/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http://earlyworks.weebly.com/roman-games-1.html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6660232" cy="2250839"/>
          </a:xfrm>
        </p:spPr>
        <p:txBody>
          <a:bodyPr>
            <a:normAutofit/>
          </a:bodyPr>
          <a:lstStyle/>
          <a:p>
            <a:pPr algn="ctr"/>
            <a:r>
              <a:rPr lang="hr-HR" altLang="sr-Latn-RS" sz="4800" i="1" cap="small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Latrunculi</a:t>
            </a:r>
            <a:br>
              <a:rPr lang="hr-HR" altLang="sr-Latn-RS" sz="4800" i="1" cap="small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</a:br>
            <a:br>
              <a:rPr lang="hr-HR" altLang="sr-Latn-RS" sz="4800" i="1" cap="small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</a:br>
            <a:r>
              <a:rPr lang="hr-HR" altLang="sr-Latn-RS" sz="2200" b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https://locusludi.unifr.ch/ludus-latrunculorum/</a:t>
            </a:r>
            <a:r>
              <a:rPr lang="hr-HR" altLang="sr-Latn-RS" sz="2200" b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endParaRPr lang="hr-HR" sz="4800" b="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4143" y="3423391"/>
            <a:ext cx="2572147" cy="333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6715" y="3645024"/>
            <a:ext cx="948752" cy="61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4613842"/>
            <a:ext cx="8969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5865" y="5805264"/>
            <a:ext cx="9017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1512" y="6603092"/>
            <a:ext cx="4915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http://www.theglassmakers.co.uk/archiveromanglassmakers/times.htm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815" y="103755"/>
            <a:ext cx="3143250" cy="23526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24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1520" y="1628800"/>
            <a:ext cx="8352928" cy="4824536"/>
          </a:xfrm>
        </p:spPr>
        <p:txBody>
          <a:bodyPr>
            <a:normAutofit lnSpcReduction="10000"/>
          </a:bodyPr>
          <a:lstStyle/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Šetnje po forumima i javnim vrtovima, prodajne izložbe na Martovom polju, razgledavanje freski i kipova u trijemovima, ...</a:t>
            </a:r>
          </a:p>
          <a:p>
            <a:r>
              <a:rPr lang="hr-HR" altLang="en-US" sz="28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Susreću se poznati, slušaju recitacije na forumu, dogovaraju večere, ...</a:t>
            </a:r>
          </a:p>
          <a:p>
            <a:pPr lvl="1"/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recitatio</a:t>
            </a:r>
            <a:r>
              <a:rPr lang="hr-HR" altLang="en-US" sz="24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, siromašni pisci </a:t>
            </a:r>
          </a:p>
          <a:p>
            <a:pPr lvl="1"/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Athenaeum</a:t>
            </a:r>
          </a:p>
          <a:p>
            <a:pPr marL="0" lvl="1" indent="0">
              <a:buNone/>
            </a:pPr>
            <a:r>
              <a:rPr lang="hr-HR" altLang="en-US" sz="24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= </a:t>
            </a:r>
            <a:r>
              <a:rPr lang="hr-HR" altLang="en-US" sz="20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Hadrijanova škola u Rimu (blizu </a:t>
            </a:r>
          </a:p>
          <a:p>
            <a:pPr marL="0" lvl="1" indent="0">
              <a:buNone/>
            </a:pPr>
            <a:r>
              <a:rPr lang="hr-HR" altLang="en-US" sz="20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Kapitolija), </a:t>
            </a:r>
            <a:r>
              <a:rPr lang="hr-HR" altLang="en-US" sz="2000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artes ingenuae </a:t>
            </a:r>
            <a:r>
              <a:rPr lang="hr-HR" altLang="en-US" sz="20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(književnost i </a:t>
            </a:r>
          </a:p>
          <a:p>
            <a:pPr marL="0" lvl="1" indent="0">
              <a:buNone/>
            </a:pPr>
            <a:r>
              <a:rPr lang="hr-HR" altLang="en-US" sz="20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znanost): govornici i pjesnici katkad drže</a:t>
            </a:r>
          </a:p>
          <a:p>
            <a:pPr marL="0" lvl="1" indent="0">
              <a:buNone/>
            </a:pPr>
            <a:r>
              <a:rPr lang="hr-HR" altLang="en-US" sz="2000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recitacije</a:t>
            </a:r>
            <a:endParaRPr lang="hr-HR" altLang="en-US" sz="2400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772400" cy="836712"/>
          </a:xfrm>
        </p:spPr>
        <p:txBody>
          <a:bodyPr/>
          <a:lstStyle/>
          <a:p>
            <a:r>
              <a:rPr lang="hr-HR" altLang="en-US" dirty="0">
                <a:solidFill>
                  <a:schemeClr val="tx2"/>
                </a:solidFill>
                <a:latin typeface="Palatino Linotype" panose="02040502050505030304" pitchFamily="18" charset="0"/>
              </a:rPr>
              <a:t>U dane bez igara</a:t>
            </a:r>
            <a:endParaRPr lang="en-GB" altLang="en-US" dirty="0">
              <a:solidFill>
                <a:schemeClr val="tx2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699030"/>
            <a:ext cx="4211960" cy="315897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638" y="6525344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http://en.wikipedia.org/wiki/Gardens_of_Maecenas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68762"/>
            <a:ext cx="7668343" cy="6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186397"/>
            <a:ext cx="7680960" cy="334899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0"/>
            <a:ext cx="77048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91371"/>
            <a:ext cx="748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http://www.vroma.org/~bmcmanus/leisure.html</a:t>
            </a:r>
          </a:p>
        </p:txBody>
      </p:sp>
    </p:spTree>
    <p:extLst>
      <p:ext uri="{BB962C8B-B14F-4D97-AF65-F5344CB8AC3E}">
        <p14:creationId xmlns:p14="http://schemas.microsoft.com/office/powerpoint/2010/main" val="165195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3" y="-11288"/>
            <a:ext cx="6157501" cy="395961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3861048"/>
            <a:ext cx="9144000" cy="2996951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2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U početku drvena za sve priredbe, poslije bi se rušila </a:t>
            </a:r>
          </a:p>
          <a:p>
            <a:pPr marL="342900" indent="-3429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2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Prvo je kameno sagradio Pompej 55.g.pr.Kr.</a:t>
            </a:r>
          </a:p>
          <a:p>
            <a:pPr marL="342900" indent="-3429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2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Najveće je Marcelovo, 20 000 mjesta</a:t>
            </a:r>
          </a:p>
          <a:p>
            <a:pPr marL="342900" indent="-3429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2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Zastor se spušta na početku, a diže na kraju predstave</a:t>
            </a:r>
          </a:p>
          <a:p>
            <a:pPr marL="342900" indent="-3429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2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Imaju mogućnost zatvaranja stropa tkaninom za zaštitu od sunca (kao i amfiteatri)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"/>
            <a:ext cx="7543800" cy="836712"/>
          </a:xfrm>
        </p:spPr>
        <p:txBody>
          <a:bodyPr/>
          <a:lstStyle/>
          <a:p>
            <a:pPr eaLnBrk="1" hangingPunct="1"/>
            <a:r>
              <a:rPr lang="hr-HR" altLang="sr-Latn-R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KAZALIŠTA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96935" y="63514"/>
            <a:ext cx="3312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http://www.whitman.edu/theatre/theatretour/marcellus/marcellus.htm</a:t>
            </a:r>
          </a:p>
        </p:txBody>
      </p:sp>
    </p:spTree>
    <p:extLst>
      <p:ext uri="{BB962C8B-B14F-4D97-AF65-F5344CB8AC3E}">
        <p14:creationId xmlns:p14="http://schemas.microsoft.com/office/powerpoint/2010/main" val="106281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6" descr="rimsko kazaliste Efe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9113" y="2295525"/>
            <a:ext cx="6084887" cy="4562475"/>
          </a:xfrm>
          <a:noFill/>
        </p:spPr>
      </p:pic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6632"/>
            <a:ext cx="9133952" cy="6552456"/>
          </a:xfrm>
        </p:spPr>
        <p:txBody>
          <a:bodyPr/>
          <a:lstStyle/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Popularnost im opada u doba Carstva u korist cirkova i amfiteatara </a:t>
            </a:r>
          </a:p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Tragedije se pretvaraju u pantomime, komedije u mimove</a:t>
            </a:r>
          </a:p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Već je Seneka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svoje tragedije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pisao samo za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javna čitanja pred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prijateljima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(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auditorium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395289" y="6050193"/>
            <a:ext cx="26645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hr-HR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Rimsko kazalište u Efezu</a:t>
            </a:r>
            <a:endParaRPr lang="hr-HR" sz="1400" dirty="0">
              <a:solidFill>
                <a:schemeClr val="accent5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4201590" y="2276475"/>
            <a:ext cx="49323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hr-HR" altLang="sr-Latn-RS" sz="1000" dirty="0">
                <a:solidFill>
                  <a:schemeClr val="bg1">
                    <a:lumMod val="95000"/>
                  </a:schemeClr>
                </a:solidFill>
                <a:latin typeface="Palatino Linotype" pitchFamily="18" charset="0"/>
              </a:rPr>
              <a:t>http://www.flickr.com/photos/22174859@N00/382153787/</a:t>
            </a:r>
          </a:p>
        </p:txBody>
      </p:sp>
    </p:spTree>
    <p:extLst>
      <p:ext uri="{BB962C8B-B14F-4D97-AF65-F5344CB8AC3E}">
        <p14:creationId xmlns:p14="http://schemas.microsoft.com/office/powerpoint/2010/main" val="25741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ircus_maximu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92806" l="2128" r="95745">
                        <a14:foregroundMark x1="5319" y1="75540" x2="5851" y2="39568"/>
                        <a14:foregroundMark x1="5851" y1="39568" x2="10106" y2="25899"/>
                        <a14:foregroundMark x1="10106" y1="25899" x2="18085" y2="22302"/>
                        <a14:foregroundMark x1="18085" y1="22302" x2="40176" y2="26403"/>
                        <a14:foregroundMark x1="17021" y1="15827" x2="11170" y2="15827"/>
                        <a14:foregroundMark x1="14362" y1="11511" x2="13298" y2="15827"/>
                        <a14:foregroundMark x1="17553" y1="13669" x2="17553" y2="15827"/>
                        <a14:foregroundMark x1="2660" y1="35971" x2="3723" y2="42446"/>
                        <a14:foregroundMark x1="2128" y1="92806" x2="9574" y2="90647"/>
                        <a14:foregroundMark x1="56915" y1="66906" x2="43085" y2="66187"/>
                        <a14:foregroundMark x1="27660" y1="66187" x2="36170" y2="65468"/>
                        <a14:foregroundMark x1="36170" y1="65468" x2="40957" y2="65468"/>
                        <a14:foregroundMark x1="51222" y1="32958" x2="51596" y2="44604"/>
                        <a14:foregroundMark x1="50532" y1="11511" x2="51002" y2="26130"/>
                        <a14:foregroundMark x1="22340" y1="41567" x2="22340" y2="46043"/>
                        <a14:foregroundMark x1="27128" y1="40851" x2="27128" y2="46763"/>
                        <a14:foregroundMark x1="32625" y1="41385" x2="33160" y2="41902"/>
                        <a14:foregroundMark x1="41624" y1="45715" x2="45745" y2="46043"/>
                        <a14:foregroundMark x1="36702" y1="45324" x2="41070" y2="45671"/>
                        <a14:foregroundMark x1="45745" y1="46043" x2="51064" y2="46043"/>
                        <a14:foregroundMark x1="59919" y1="43970" x2="69149" y2="43165"/>
                        <a14:foregroundMark x1="69149" y1="43165" x2="77660" y2="44604"/>
                        <a14:foregroundMark x1="79255" y1="44604" x2="79255" y2="46763"/>
                        <a14:foregroundMark x1="85106" y1="25180" x2="94681" y2="34532"/>
                        <a14:foregroundMark x1="94681" y1="34532" x2="97872" y2="48921"/>
                        <a14:foregroundMark x1="97872" y1="48921" x2="95745" y2="64029"/>
                        <a14:foregroundMark x1="95745" y1="64029" x2="84574" y2="78417"/>
                        <a14:foregroundMark x1="84574" y1="78417" x2="81915" y2="79137"/>
                        <a14:foregroundMark x1="79787" y1="10791" x2="79787" y2="15827"/>
                        <a14:foregroundMark x1="84043" y1="13669" x2="82447" y2="16547"/>
                        <a14:foregroundMark x1="81915" y1="11511" x2="82979" y2="10072"/>
                        <a14:foregroundMark x1="73521" y1="40389" x2="73404" y2="42446"/>
                        <a14:foregroundMark x1="73936" y1="33094" x2="73737" y2="36593"/>
                        <a14:foregroundMark x1="78876" y1="38960" x2="79255" y2="44604"/>
                        <a14:foregroundMark x1="78191" y1="62590" x2="84574" y2="61151"/>
                        <a14:foregroundMark x1="43085" y1="39568" x2="42553" y2="42446"/>
                        <a14:foregroundMark x1="44681" y1="42446" x2="45745" y2="42446"/>
                        <a14:foregroundMark x1="47872" y1="42446" x2="48404" y2="43165"/>
                        <a14:foregroundMark x1="68617" y1="40288" x2="69149" y2="41007"/>
                        <a14:backgroundMark x1="36170" y1="35252" x2="44681" y2="34532"/>
                        <a14:backgroundMark x1="44681" y1="34532" x2="47296" y2="36890"/>
                        <a14:backgroundMark x1="30319" y1="35971" x2="27128" y2="35252"/>
                        <a14:backgroundMark x1="20745" y1="35252" x2="21277" y2="41727"/>
                        <a14:backgroundMark x1="54255" y1="38849" x2="62234" y2="34532"/>
                        <a14:backgroundMark x1="62234" y1="34532" x2="64362" y2="34532"/>
                        <a14:backgroundMark x1="76064" y1="35971" x2="76596" y2="39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3" y="0"/>
            <a:ext cx="6084168" cy="31416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sz="quarter" idx="13"/>
          </p:nvPr>
        </p:nvSpPr>
        <p:spPr>
          <a:xfrm>
            <a:off x="179512" y="1700808"/>
            <a:ext cx="8856984" cy="504056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Mjesto za konjske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trke: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ima zid u sredini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(</a:t>
            </a:r>
            <a:r>
              <a:rPr lang="hr-HR" altLang="sr-Latn-RS" sz="24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spina</a:t>
            </a: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 na čijim su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krajevima graničnici (</a:t>
            </a:r>
            <a:r>
              <a:rPr lang="hr-HR" altLang="sr-Latn-RS" sz="24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metae</a:t>
            </a: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spcAft>
                <a:spcPts val="1200"/>
              </a:spcAft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broj krugova (obično 7) mjeri se okretanjem brončanih delfina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Cezar je sagradio jarak s vodom između podija i publike za zaštitu</a:t>
            </a:r>
          </a:p>
          <a:p>
            <a:pPr lvl="1" eaLnBrk="1" hangingPunct="1">
              <a:lnSpc>
                <a:spcPct val="90000"/>
              </a:lnSpc>
            </a:pPr>
            <a:endParaRPr lang="en-GB" altLang="sr-Latn-RS" sz="24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Prvi je Flaminijev, najveći </a:t>
            </a:r>
            <a:r>
              <a:rPr lang="hr-HR" altLang="sr-Latn-RS" sz="28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Circus Maximus</a:t>
            </a:r>
            <a:endParaRPr lang="hr-HR" altLang="sr-Latn-RS" sz="28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sjedala za 250 000 ljudi, dužina staze 1,2km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5" y="74429"/>
            <a:ext cx="2890664" cy="706090"/>
          </a:xfrm>
        </p:spPr>
        <p:txBody>
          <a:bodyPr/>
          <a:lstStyle/>
          <a:p>
            <a:r>
              <a:rPr lang="hr-HR" altLang="sr-Latn-R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CIRKOVI</a:t>
            </a:r>
            <a:endParaRPr lang="hr-H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08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6339507" y="170462"/>
            <a:ext cx="2804493" cy="765175"/>
          </a:xfrm>
        </p:spPr>
        <p:txBody>
          <a:bodyPr/>
          <a:lstStyle/>
          <a:p>
            <a:pPr algn="r" eaLnBrk="1" hangingPunct="1">
              <a:defRPr/>
            </a:pPr>
            <a:r>
              <a:rPr lang="hr-HR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Zaprege</a:t>
            </a:r>
            <a:endParaRPr lang="en-GB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686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-10269" y="750627"/>
            <a:ext cx="8748713" cy="5557026"/>
          </a:xfrm>
        </p:spPr>
        <p:txBody>
          <a:bodyPr>
            <a:normAutofit/>
          </a:bodyPr>
          <a:lstStyle/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4 su stranke: zelena i bijela, plava i crvena</a:t>
            </a:r>
          </a:p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Voze se najčešće četveroprezi (</a:t>
            </a:r>
            <a:r>
              <a:rPr lang="hr-HR" altLang="sr-Latn-RS" sz="26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quadrigae</a:t>
            </a: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 ili dvoprezi (</a:t>
            </a:r>
            <a:r>
              <a:rPr lang="hr-HR" altLang="sr-Latn-RS" sz="26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bigae</a:t>
            </a: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)</a:t>
            </a:r>
          </a:p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Vozači vežu uzde oko struka i nose nož da ih mogu prerezati </a:t>
            </a:r>
          </a:p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Ako prežive, mogu nanizati i preko 3000 pobjeda</a:t>
            </a:r>
          </a:p>
          <a:p>
            <a:pPr marL="457200" indent="-457200" eaLnBrk="1" hangingPunct="1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U doba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 Flavijevaca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 vozi se i 100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</a:pPr>
            <a:r>
              <a:rPr lang="hr-HR" altLang="sr-Latn-RS" sz="26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 utrka dnevno</a:t>
            </a:r>
            <a:endParaRPr lang="en-GB" altLang="sr-Latn-RS" sz="26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36868" name="Picture 6" descr="Mosaico_del_circo_Ly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18619" y="3717033"/>
            <a:ext cx="6025381" cy="3140968"/>
          </a:xfrm>
          <a:noFill/>
          <a:effectLst>
            <a:softEdge rad="63500"/>
          </a:effectLst>
        </p:spPr>
      </p:pic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203052" y="6307654"/>
            <a:ext cx="2880444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hr-HR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Mozaik iz Lyona</a:t>
            </a:r>
          </a:p>
        </p:txBody>
      </p:sp>
    </p:spTree>
    <p:extLst>
      <p:ext uri="{BB962C8B-B14F-4D97-AF65-F5344CB8AC3E}">
        <p14:creationId xmlns:p14="http://schemas.microsoft.com/office/powerpoint/2010/main" val="398013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066" y="3451457"/>
            <a:ext cx="4539175" cy="340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146305" cy="34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= “kazalište naokolo”,</a:t>
            </a:r>
          </a:p>
          <a:p>
            <a:pPr lvl="1"/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navodno ga izumio </a:t>
            </a:r>
          </a:p>
          <a:p>
            <a:pPr marL="457200" lvl="1" indent="0">
              <a:buNone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	Cezar</a:t>
            </a:r>
          </a:p>
          <a:p>
            <a:pPr eaLnBrk="1" hangingPunct="1"/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U njemu se odvijaju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:</a:t>
            </a:r>
            <a:r>
              <a:rPr lang="hr-HR" altLang="sr-Latn-RS" sz="28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endParaRPr lang="hr-HR" altLang="sr-Latn-RS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lvl="1" eaLnBrk="1" hangingPunct="1"/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gladijatorske igre </a:t>
            </a:r>
            <a:endParaRPr lang="hr-HR" altLang="sr-Latn-RS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lvl="1" eaLnBrk="1" hangingPunct="1"/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naumahije </a:t>
            </a:r>
          </a:p>
          <a:p>
            <a:pPr lvl="2"/>
            <a:r>
              <a:rPr lang="hr-HR" altLang="sr-Latn-RS" sz="20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naumachia </a:t>
            </a: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(grč.)</a:t>
            </a: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= </a:t>
            </a: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pomorska bitka, </a:t>
            </a:r>
          </a:p>
          <a:p>
            <a:pPr marL="179388" lvl="2" indent="0">
              <a:buNone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prvu upriličio Cezar na Martovom</a:t>
            </a:r>
          </a:p>
          <a:p>
            <a:pPr marL="179388" lvl="2" indent="0">
              <a:buNone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polju </a:t>
            </a:r>
            <a:endParaRPr lang="hr-HR" altLang="sr-Latn-RS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lvl="1" eaLnBrk="1" hangingPunct="1"/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lovovi (</a:t>
            </a:r>
            <a:r>
              <a:rPr lang="hr-HR" altLang="sr-Latn-RS" sz="2400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venatio</a:t>
            </a: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)</a:t>
            </a: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endParaRPr lang="hr-HR" altLang="sr-Latn-RS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lvl="2" eaLnBrk="1" hangingPunct="1"/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 dan kad je Tit otvorio </a:t>
            </a:r>
          </a:p>
          <a:p>
            <a:pPr marL="179388" lvl="2" indent="0" eaLnBrk="1" hangingPunct="1">
              <a:buNone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Kolosej 80.g.A.D., pobijeno je </a:t>
            </a:r>
          </a:p>
          <a:p>
            <a:pPr marL="179388" lvl="2" indent="0" eaLnBrk="1" hangingPunct="1">
              <a:buNone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5000 životinja</a:t>
            </a:r>
            <a:endParaRPr lang="en-GB" altLang="sr-Latn-RS" sz="2000" dirty="0">
              <a:solidFill>
                <a:schemeClr val="tx2">
                  <a:lumMod val="50000"/>
                </a:schemeClr>
              </a:solidFill>
              <a:latin typeface="Palatino Linotype" pitchFamily="18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867"/>
            <a:ext cx="3851328" cy="812845"/>
          </a:xfrm>
        </p:spPr>
        <p:txBody>
          <a:bodyPr/>
          <a:lstStyle/>
          <a:p>
            <a:pPr eaLnBrk="1" hangingPunct="1"/>
            <a:r>
              <a:rPr lang="hr-HR" altLang="sr-Latn-R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AMFITEATRI</a:t>
            </a:r>
            <a:endParaRPr lang="en-GB" altLang="sr-Latn-RS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1473" y="0"/>
            <a:ext cx="3563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accent1">
                    <a:lumMod val="75000"/>
                  </a:schemeClr>
                </a:solidFill>
              </a:rPr>
              <a:t>http://www.colosseum.net/listingview.php?listingID=1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" y="6550223"/>
            <a:ext cx="6872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http://www.sandiegoreader.com/news/2012/dec/26/sporting-box-end-times-edition/</a:t>
            </a:r>
          </a:p>
        </p:txBody>
      </p:sp>
    </p:spTree>
    <p:extLst>
      <p:ext uri="{BB962C8B-B14F-4D97-AF65-F5344CB8AC3E}">
        <p14:creationId xmlns:p14="http://schemas.microsoft.com/office/powerpoint/2010/main" val="261164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Igrarija">
      <a:dk1>
        <a:srgbClr val="9CAD7B"/>
      </a:dk1>
      <a:lt1>
        <a:srgbClr val="D8CEC1"/>
      </a:lt1>
      <a:dk2>
        <a:srgbClr val="4E5148"/>
      </a:dk2>
      <a:lt2>
        <a:srgbClr val="644B52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8D6974"/>
      </a:accent5>
      <a:accent6>
        <a:srgbClr val="9C8265"/>
      </a:accent6>
      <a:hlink>
        <a:srgbClr val="67AABF"/>
      </a:hlink>
      <a:folHlink>
        <a:srgbClr val="B1B5AB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Mylar</Template>
  <TotalTime>9209</TotalTime>
  <Words>1419</Words>
  <Application>Microsoft Office PowerPoint</Application>
  <PresentationFormat>On-screen Show (4:3)</PresentationFormat>
  <Paragraphs>213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Book Antiqua</vt:lpstr>
      <vt:lpstr>Corbel</vt:lpstr>
      <vt:lpstr>Informal Roman</vt:lpstr>
      <vt:lpstr>Palatino Linotype</vt:lpstr>
      <vt:lpstr>Times New Roman</vt:lpstr>
      <vt:lpstr>Wingdings</vt:lpstr>
      <vt:lpstr>Mylar</vt:lpstr>
      <vt:lpstr>RAZONODA</vt:lpstr>
      <vt:lpstr>Panem et circenses</vt:lpstr>
      <vt:lpstr>U dane bez igara</vt:lpstr>
      <vt:lpstr>PowerPoint Presentation</vt:lpstr>
      <vt:lpstr>KAZALIŠTA</vt:lpstr>
      <vt:lpstr>PowerPoint Presentation</vt:lpstr>
      <vt:lpstr>CIRKOVI</vt:lpstr>
      <vt:lpstr>Zaprege</vt:lpstr>
      <vt:lpstr>AMFITEATRI</vt:lpstr>
      <vt:lpstr>PowerPoint Presentation</vt:lpstr>
      <vt:lpstr>Trikovi životinja  u amfiteatrima i cirkovima</vt:lpstr>
      <vt:lpstr>Gladijatorske igre</vt:lpstr>
      <vt:lpstr>Vrste gladijatora</vt:lpstr>
      <vt:lpstr>Familia gladiatoria</vt:lpstr>
      <vt:lpstr>Palčevi</vt:lpstr>
      <vt:lpstr>Zvijezde</vt:lpstr>
      <vt:lpstr>TERME</vt:lpstr>
      <vt:lpstr>Prostorije u termama</vt:lpstr>
      <vt:lpstr>Krčme</vt:lpstr>
      <vt:lpstr>Igre</vt:lpstr>
      <vt:lpstr>Tali, fritillus, turricula  - najbolje je bacanje Venus (4 različita), a najlošije canis</vt:lpstr>
      <vt:lpstr>Latrunculi  https://locusludi.unifr.ch/ludus-latrunculorum/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RAZONODA</dc:title>
  <dc:creator>Maja</dc:creator>
  <cp:lastModifiedBy>mrmat</cp:lastModifiedBy>
  <cp:revision>67</cp:revision>
  <dcterms:created xsi:type="dcterms:W3CDTF">2006-11-28T15:46:01Z</dcterms:created>
  <dcterms:modified xsi:type="dcterms:W3CDTF">2022-12-21T12:32:03Z</dcterms:modified>
</cp:coreProperties>
</file>