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378" autoAdjust="0"/>
  </p:normalViewPr>
  <p:slideViewPr>
    <p:cSldViewPr snapToGrid="0">
      <p:cViewPr varScale="1">
        <p:scale>
          <a:sx n="64" d="100"/>
          <a:sy n="64" d="100"/>
        </p:scale>
        <p:origin x="420" y="66"/>
      </p:cViewPr>
      <p:guideLst/>
    </p:cSldViewPr>
  </p:slideViewPr>
  <p:outlineViewPr>
    <p:cViewPr>
      <p:scale>
        <a:sx n="33" d="100"/>
        <a:sy n="33" d="100"/>
      </p:scale>
      <p:origin x="0" y="-76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B117-468A-4623-ACC8-6123B774C879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9399-7541-4C8F-A7F4-07D73B244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69399-7541-4C8F-A7F4-07D73B244D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57498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47994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76380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2947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80665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61514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7094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56770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89241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53678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62726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CD9E96-5520-4DF4-889F-7D834010E6B5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F6892D-38B4-4D41-BDC6-C2E46A2EDB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blinds dir="vert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7BA7-6776-4EE4-AFB6-7A438B1BC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" y="758952"/>
            <a:ext cx="7269480" cy="3566160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Latinski </a:t>
            </a:r>
            <a:b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izuma tiska</a:t>
            </a:r>
            <a:endParaRPr lang="en-GB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DE987-F19B-42F6-9DE3-B3F784D9E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2695A-53F4-4DBC-BF4A-3888AEB06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2" b="99708" l="30757" r="67928">
                        <a14:foregroundMark x1="66776" y1="14912" x2="66776" y2="78655"/>
                        <a14:foregroundMark x1="53289" y1="17544" x2="56579" y2="24269"/>
                        <a14:foregroundMark x1="56579" y1="24269" x2="64967" y2="62281"/>
                        <a14:foregroundMark x1="64967" y1="62281" x2="63158" y2="70175"/>
                        <a14:foregroundMark x1="63158" y1="70175" x2="63158" y2="70760"/>
                        <a14:foregroundMark x1="40461" y1="41813" x2="40789" y2="78655"/>
                        <a14:foregroundMark x1="40789" y1="78655" x2="59375" y2="69591"/>
                        <a14:foregroundMark x1="59375" y1="69591" x2="62336" y2="72807"/>
                        <a14:foregroundMark x1="39145" y1="83626" x2="38158" y2="91520"/>
                        <a14:foregroundMark x1="38158" y1="91520" x2="38487" y2="98538"/>
                        <a14:foregroundMark x1="67928" y1="76608" x2="67763" y2="99708"/>
                        <a14:foregroundMark x1="38816" y1="85673" x2="57401" y2="86842"/>
                        <a14:foregroundMark x1="57401" y1="86842" x2="62171" y2="86257"/>
                        <a14:foregroundMark x1="62171" y1="86257" x2="66118" y2="86842"/>
                        <a14:foregroundMark x1="40461" y1="97368" x2="62829" y2="95029"/>
                        <a14:foregroundMark x1="38651" y1="99708" x2="50329" y2="99123"/>
                        <a14:foregroundMark x1="50329" y1="99123" x2="54276" y2="99415"/>
                        <a14:foregroundMark x1="48191" y1="2924" x2="52138" y2="9357"/>
                        <a14:foregroundMark x1="52138" y1="9357" x2="50164" y2="1754"/>
                        <a14:foregroundMark x1="50164" y1="1754" x2="48355" y2="3509"/>
                        <a14:foregroundMark x1="53618" y1="2047" x2="53783" y2="10234"/>
                        <a14:foregroundMark x1="54441" y1="2924" x2="56414" y2="9357"/>
                        <a14:foregroundMark x1="30757" y1="10819" x2="36184" y2="14327"/>
                      </a14:backgroundRemoval>
                    </a14:imgEffect>
                  </a14:imgLayer>
                </a14:imgProps>
              </a:ext>
            </a:extLst>
          </a:blip>
          <a:srcRect l="34210" t="9541" r="29474"/>
          <a:stretch/>
        </p:blipFill>
        <p:spPr>
          <a:xfrm>
            <a:off x="7239000" y="8867"/>
            <a:ext cx="4888274" cy="684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D3E5F-EF4E-4EE4-B379-858C8E147762}"/>
              </a:ext>
            </a:extLst>
          </p:cNvPr>
          <p:cNvSpPr txBox="1"/>
          <p:nvPr/>
        </p:nvSpPr>
        <p:spPr>
          <a:xfrm>
            <a:off x="0" y="6550223"/>
            <a:ext cx="8641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hr-HR" sz="1400" b="1" i="1" dirty="0">
                <a:solidFill>
                  <a:schemeClr val="accent4">
                    <a:lumMod val="50000"/>
                  </a:schemeClr>
                </a:solidFill>
              </a:rPr>
              <a:t>l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audibus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sanctae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1400" b="1" i="1" dirty="0" err="1">
                <a:solidFill>
                  <a:schemeClr val="accent4">
                    <a:lumMod val="50000"/>
                  </a:schemeClr>
                </a:solidFill>
              </a:rPr>
              <a:t>crucis</a:t>
            </a:r>
            <a:r>
              <a:rPr lang="hr-HR" sz="1400" b="1" i="1" dirty="0">
                <a:solidFill>
                  <a:schemeClr val="accent4">
                    <a:lumMod val="50000"/>
                  </a:schemeClr>
                </a:solidFill>
              </a:rPr>
              <a:t>; 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https://www.bl.uk/medieval-english-french-manuscripts/articles/the-latin-middle-ages</a:t>
            </a:r>
          </a:p>
        </p:txBody>
      </p:sp>
    </p:spTree>
    <p:extLst>
      <p:ext uri="{BB962C8B-B14F-4D97-AF65-F5344CB8AC3E}">
        <p14:creationId xmlns:p14="http://schemas.microsoft.com/office/powerpoint/2010/main" val="1799952204"/>
      </p:ext>
    </p:extLst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F9FE8-6CED-4FAE-B35F-0E8C63D24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2451" b="15931"/>
          <a:stretch/>
        </p:blipFill>
        <p:spPr>
          <a:xfrm>
            <a:off x="7254240" y="0"/>
            <a:ext cx="4952030" cy="356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88514-005E-45B0-AB6E-ED45866A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86604"/>
            <a:ext cx="6294120" cy="984628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Samostanske škole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8918-613B-4DD4-BB07-568C166B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8185627" cy="4663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Monte Cassino – sv. Benedikt, 529.g.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Saksonski benediktinac Gottschalk, učenik Hrabana Maura, </a:t>
            </a:r>
          </a:p>
          <a:p>
            <a:pPr marL="201168" lvl="1" indent="0">
              <a:buFont typeface="Wingdings" panose="05000000000000000000" pitchFamily="2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 je na dvoru kneza Trpimira c. 847.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Jedan od prvih natpisa na lat. na području Hrvatske je</a:t>
            </a:r>
          </a:p>
          <a:p>
            <a:pPr marL="201168" lvl="1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Zadru (1111.)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Vivarium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Kasiodor, 544.g.</a:t>
            </a:r>
            <a:endParaRPr lang="en-GB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Irski redovnici čuvaju latinske rukopise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kršćanske i poganske)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Sankt Gallen – 613.g.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Bobbio – 614.g., sv. Kolumban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Fulda – 744., sv. Sturm (&lt; Bonifacije)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7DFE2-47B9-4FA3-9032-C17A4AA1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2570"/>
            <a:ext cx="6110269" cy="3055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EA3C2-ED42-4318-B396-6DD7049718FA}"/>
              </a:ext>
            </a:extLst>
          </p:cNvPr>
          <p:cNvSpPr txBox="1"/>
          <p:nvPr/>
        </p:nvSpPr>
        <p:spPr>
          <a:xfrm>
            <a:off x="1" y="6416040"/>
            <a:ext cx="611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https://www.researchgate.net/publication/323756045_Pjesma_na_grobu_-_Vecenegin_epitaf_u_kapitulu_Samostana_Sv_Marije</a:t>
            </a:r>
          </a:p>
        </p:txBody>
      </p:sp>
    </p:spTree>
    <p:extLst>
      <p:ext uri="{BB962C8B-B14F-4D97-AF65-F5344CB8AC3E}">
        <p14:creationId xmlns:p14="http://schemas.microsoft.com/office/powerpoint/2010/main" val="2108807600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writing on it&#10;&#10;Description automatically generated">
            <a:extLst>
              <a:ext uri="{FF2B5EF4-FFF2-40B4-BE49-F238E27FC236}">
                <a16:creationId xmlns:a16="http://schemas.microsoft.com/office/drawing/2014/main" id="{C0A05A26-CD68-465B-9972-BF72CE8D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50" r="11407"/>
          <a:stretch/>
        </p:blipFill>
        <p:spPr>
          <a:xfrm>
            <a:off x="7326073" y="142562"/>
            <a:ext cx="4758997" cy="5268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D17CF-0D87-4740-8617-56C2BE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0" y="0"/>
            <a:ext cx="5284034" cy="76727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Karolinška renesansa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3E78-FD37-42D8-B93B-003B262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3" y="899411"/>
            <a:ext cx="11802257" cy="5958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Admonitio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789.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obnove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školstva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Franačkom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arstvu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ivaju se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samostanske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01168" lvl="1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skriptoriji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dvorska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Aachenu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okuplja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najučenij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Anglosas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Alkuin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(učitelj H. Maura),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Ivan Skot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Eriugena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Standardiziranje pisma prijepisa starih tekstova (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karolina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Naslijeđena podjela na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trivium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quadrivium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i stvaranje politički ovisnih država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 =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država gdje neće biti važno „tko je Grk ili Židov, ali ni tko je Akvitanac, Langobard, Burgundac, Alaman, sužanj ili slobodan, jer svi su jedno u Kristu“, (nadbiskup Lyona Agobard, 8/9.st.)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54676-EE44-1FFA-0015-E27275518FBD}"/>
              </a:ext>
            </a:extLst>
          </p:cNvPr>
          <p:cNvSpPr txBox="1"/>
          <p:nvPr/>
        </p:nvSpPr>
        <p:spPr>
          <a:xfrm>
            <a:off x="5941541" y="120942"/>
            <a:ext cx="20311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Korčulanski kodeks, 12.st. </a:t>
            </a:r>
          </a:p>
          <a:p>
            <a:pPr algn="r"/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Bijeli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grab -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vlastiti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rad, https://hr.wikipedia.org/w/index.php?curid=541799</a:t>
            </a:r>
          </a:p>
        </p:txBody>
      </p:sp>
    </p:spTree>
    <p:extLst>
      <p:ext uri="{BB962C8B-B14F-4D97-AF65-F5344CB8AC3E}">
        <p14:creationId xmlns:p14="http://schemas.microsoft.com/office/powerpoint/2010/main" val="2620658146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2D8B-EA21-4791-A08B-5B9A1DE4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23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Svijest o jeziku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1231-8FAA-49BC-8499-B512FE97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" y="1731523"/>
            <a:ext cx="11949133" cy="512647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Nastanak romanskih jezika – 9. stoljeće (</a:t>
            </a:r>
            <a:r>
              <a:rPr lang="hr-H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 Romana rustica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813.g.)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Razvoj pismenosti na narodnim jezicima (do 12. stoljeća)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Nastaju rasprave o razvoju pismenosti i podrijetlu jezika osim latinskog („sveti” jezik, uz hebrejski i grčki)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Franački redovnik Hraban Mauro († 865.), rasprava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origine linguarum (sive litterarum)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povijesnom razvitku pisama (od hebrejskoga) do nordijskih runa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Slaven Črnorizac Hrabar (pseudonim, kraj 9. st.),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pisьmeněxъ,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opravdanosti postojanja glagoljice i slavenskoga prijevoda Biblije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1248.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 Inocent IV. senjskom biskupu Filipu odobrava slavljenje bogoslužja na crkvenoslavenskom jeziku prema knjigama pisanim glagoljicom (Hrvatska, Dalmacija i Bosna), na temelju uvjerenja da je sv. Jeronim začetnik glagoljice i hrvatskog jezika</a:t>
            </a:r>
            <a:endParaRPr lang="hr-HR" sz="24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tradicija crkvslav. liturgije će živjeti i u Češkoj (u 14.st. mnogi redovnici su doseljeni hrvatski glagoljaši)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24038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D67C-139D-4976-9963-82CEE727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irenje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pismenosti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pučke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jezike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EBD0-B430-4182-86AF-CEEA281B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45733"/>
            <a:ext cx="11704320" cy="5012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širenja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gradova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trgovine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građanstva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razvijen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vijek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Firentinci: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 Alighieri (1265-1321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vulgari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eloquentia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Petrarca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(1304-1374)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Giovanni Boccaccio (1313-1375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Genealogia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deorum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gentilium</a:t>
            </a:r>
            <a:r>
              <a:rPr lang="hr-H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Esposizioni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sopra la Commedia di Dante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Zbog n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jihov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čitan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toskansko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narječje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lokalnih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osobina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postalo je tal.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vojezičnost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tipična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književnost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pučkim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jezicima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znanstvena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latinskom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(uz iznimke)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Aristokracija je barem dvojezična, često i višejezična – latinski uče od privatnih učitelja, a roditelji su im često iz različitih jezičnih sredina</a:t>
            </a:r>
          </a:p>
        </p:txBody>
      </p:sp>
    </p:spTree>
    <p:extLst>
      <p:ext uri="{BB962C8B-B14F-4D97-AF65-F5344CB8AC3E}">
        <p14:creationId xmlns:p14="http://schemas.microsoft.com/office/powerpoint/2010/main" val="3748228199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C358-4A31-4C0B-8659-6F751C41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85447"/>
            <a:ext cx="6065520" cy="120691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Dvosmjernost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FEE-97A1-459D-BFE1-8C20EB55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" y="1921934"/>
            <a:ext cx="57454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narodnih jezika na latinski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posuđenice</a:t>
            </a:r>
            <a:endParaRPr lang="hr-H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Utjecaj narodnih književnosti na latinsku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trubadursko pjesništvo, petrarkizam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Priče i epovi o junacima - kralj Artur i vitezovi;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Chanson de Roland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Carmen de prodicione Guenonis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(oko 1120.);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cantar de mio Cid </a:t>
            </a:r>
            <a:r>
              <a:rPr lang="hr-HR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(14.st.);</a:t>
            </a:r>
            <a:r>
              <a:rPr lang="hr-HR" sz="2400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Orlando Furioso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Ludovica Ariosta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1516.)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EDB07-ADCC-436C-B294-BA2463941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385447"/>
            <a:ext cx="6400800" cy="3600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A3725-31CD-4AD1-ADE0-060DBBEF1786}"/>
              </a:ext>
            </a:extLst>
          </p:cNvPr>
          <p:cNvSpPr txBox="1"/>
          <p:nvPr/>
        </p:nvSpPr>
        <p:spPr>
          <a:xfrm>
            <a:off x="6949440" y="4236720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Livije, </a:t>
            </a:r>
            <a:r>
              <a:rPr lang="hr-HR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urbe condita,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XXII, 1 </a:t>
            </a:r>
          </a:p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bilješkama koje su pisali </a:t>
            </a:r>
          </a:p>
          <a:p>
            <a:pPr algn="r"/>
            <a:r>
              <a:rPr lang="hr-HR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Petrarca i Lorenzo Valla (13/14.st.)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42122-2F32-4C85-A758-532E24640AF4}"/>
              </a:ext>
            </a:extLst>
          </p:cNvPr>
          <p:cNvSpPr txBox="1"/>
          <p:nvPr/>
        </p:nvSpPr>
        <p:spPr>
          <a:xfrm>
            <a:off x="4328160" y="6472553"/>
            <a:ext cx="786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4">
                    <a:lumMod val="50000"/>
                  </a:schemeClr>
                </a:solidFill>
              </a:rPr>
              <a:t>https://www.bl.uk/collection-guides/classical-latin-manuscripts</a:t>
            </a:r>
          </a:p>
        </p:txBody>
      </p:sp>
    </p:spTree>
    <p:extLst>
      <p:ext uri="{BB962C8B-B14F-4D97-AF65-F5344CB8AC3E}">
        <p14:creationId xmlns:p14="http://schemas.microsoft.com/office/powerpoint/2010/main" val="1069760970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9169-D494-4A6A-A0D5-FE8459EB4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641"/>
            <a:ext cx="10058400" cy="129539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Nastanak sveučilišta </a:t>
            </a:r>
            <a:b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mjesta razmjene ideja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BE41D-9C93-4059-BE7A-5DD8C380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1160"/>
            <a:ext cx="12070080" cy="5196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 vojnih pohoda na Orijentu, hodočašća, velikih sajmova... kao i najvažnijih djela na srvj. lat. (Abélard i Héloise, Toma Akvinski...)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Internacionalna (učenjaci iz svih kršćanskih zemalja) =&gt; jezik komunikacije i nastave - latinski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Izrasla iz katedralnih škola u velikim gradovima (npr. Pariz) ili onima s posebnim povlasticama (Oxford, Cambridge, Heidelberg, Padova...)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Sveučilište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Bologni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1088.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dobilo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službeni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naziv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studiorum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Padov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1222.,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Sien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1240.,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Napulj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1224.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1258.,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Zadar 1396.; Bratislava (Požun,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Istropolitana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1465. – Ivan Vitez od Sredne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 1348. (Karlo IV.) - najstarije sveučilište sjeverno od Alpa i istočno od Francuske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pripadnici mnogih naroda (Čeha, Nijemaca, Poljaka); </a:t>
            </a: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kulturno i trgovačko središte srednje Europe, između Baltika i Venecije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14. st.</a:t>
            </a: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više tekstova na češkom veća nego na bilo kojem drugom slavenskom jeziku (prvi cjeloviti prijevod Biblije na živom slav. jeziku je češka </a:t>
            </a:r>
            <a:r>
              <a:rPr lang="hr-HR" sz="1800" i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Leskovecká bible</a:t>
            </a: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1800" i="1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rektor Jan Hus (1369-1415), reformator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1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rkve i pravopisa, radio i na standardizaciji češkog i na obrazovanju naroda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9239"/>
      </p:ext>
    </p:extLst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Latinski u Hrvatskoj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61160"/>
            <a:ext cx="11932920" cy="49102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Počinje u sr. vijeku, birokratski (notarski spisi, statuti,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Zlatna bula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na natpisima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pismo Ivana VIII knezu Branimiru 879.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Historiografija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Sclavorum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Regnum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"Ljetopis popa Dukljanina" (12.st.),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Salonitana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 Arhiđakona (c. 1250.), najstarija dubrovačka kronika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Miletii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(13. ili 14.st.), anonimne kronike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Obsidio Iadrensis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Chronica Iadrensis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Hagiografija (~ tradicija irskih hagiografa)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 beati Ioannis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(Trogir, 13.st.),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Historia Christophori martyris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(Rab, poč.14. st.), 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 sanctae Anastasiae...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Crkvene rasprave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franc.; slavi misu na dva jezika!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sredine XIV. st. kreće 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u Hrvatskoj (Dalmaciji):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prepisivanje lat. rukopisa, epigrafskih natpisa i sl. – Marulićev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Codex Traguriensis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76065-7798-CA98-1AA3-A4585FCF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532" y="286603"/>
            <a:ext cx="4778468" cy="587035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8CDF8F-9F28-9774-FE73-19A80F14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4051" cy="1075269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Humanistički krugovi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A24F-CD5D-012B-8BAE-87C1F157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1789889"/>
            <a:ext cx="11243051" cy="47815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Zadru početkom 15. stoljeća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Divnić, Federik Grisogono, Šimun Kožičić Benja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Trogir, Šibenik, Dubrovnik, Kotor sredinom 15. stoljeća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Petar i Koriolan Cipiko, Fran Trankvil Andreis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Šižgorić, Antun i Faust Vrančić, Ivan Polikarp Severitan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Crijević, Karlo Pucić, Jakov Bunić, Damjan Beneša, </a:t>
            </a:r>
          </a:p>
          <a:p>
            <a:pPr marL="201168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Ludovik Crijević Tuberon...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Ivan Bona Bolica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Istra, Split u 2. pol. 15. st.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Matija Grbić, Matija Vlačić Ilirik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 Marulić, Toma Niger, Frano Božičević Natalis...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Hvar i Korčula, Kvarner na prijelazu 15. u 16. stoljeće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Vinko Pribojević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Frane Petrić</a:t>
            </a:r>
            <a:endParaRPr lang="hr-H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Korvinov krug u Budimu, 2. pol. 15. st.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 Vitez od Sredne, Jan Panonije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1CEA3-4A55-1383-EA31-F1DD2B843725}"/>
              </a:ext>
            </a:extLst>
          </p:cNvPr>
          <p:cNvSpPr txBox="1"/>
          <p:nvPr/>
        </p:nvSpPr>
        <p:spPr>
          <a:xfrm>
            <a:off x="8892517" y="6445770"/>
            <a:ext cx="3299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https://glagoljica.hr/?pr=i&amp;id=15235</a:t>
            </a:r>
          </a:p>
        </p:txBody>
      </p:sp>
    </p:spTree>
    <p:extLst>
      <p:ext uri="{BB962C8B-B14F-4D97-AF65-F5344CB8AC3E}">
        <p14:creationId xmlns:p14="http://schemas.microsoft.com/office/powerpoint/2010/main" val="4191859952"/>
      </p:ext>
    </p:extLst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1584</TotalTime>
  <Words>1288</Words>
  <Application>Microsoft Office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Retrospect</vt:lpstr>
      <vt:lpstr>Latinski  do izuma tiska</vt:lpstr>
      <vt:lpstr>Samostanske škole</vt:lpstr>
      <vt:lpstr>Karolinška renesansa</vt:lpstr>
      <vt:lpstr>Svijest o jeziku</vt:lpstr>
      <vt:lpstr>Širenje pismenosti na pučke jezike</vt:lpstr>
      <vt:lpstr>Dvosmjernost</vt:lpstr>
      <vt:lpstr>Nastanak sveučilišta  - mjesta razmjene ideja</vt:lpstr>
      <vt:lpstr>Latinski u Hrvatskoj</vt:lpstr>
      <vt:lpstr>Humanistički krugovi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mrmat</dc:creator>
  <cp:lastModifiedBy>mrmat</cp:lastModifiedBy>
  <cp:revision>55</cp:revision>
  <dcterms:created xsi:type="dcterms:W3CDTF">2020-10-19T14:24:25Z</dcterms:created>
  <dcterms:modified xsi:type="dcterms:W3CDTF">2024-10-14T17:09:59Z</dcterms:modified>
</cp:coreProperties>
</file>