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CE241-18EC-4243-93B0-0149E795938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3774-AEB4-4945-8825-620FC9FB9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15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D84C59AE-80B7-47CE-AB67-011313477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40264-B833-421A-A06E-E95E049F93A6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FA2DCA0E-4048-439A-95C9-CB87CA8D5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654A1E2-4790-48D7-9AF1-A80A87885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3EFD5BC-81AA-48C2-B725-17F3BDEF9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BD0F1F-60B7-49D7-A34F-D299FBD5AB87}" type="slidenum">
              <a:rPr lang="hr-HR" altLang="en-US"/>
              <a:pPr>
                <a:spcBef>
                  <a:spcPct val="0"/>
                </a:spcBef>
              </a:pPr>
              <a:t>11</a:t>
            </a:fld>
            <a:endParaRPr lang="hr-HR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2505FC6-30FA-4AA9-B760-5E79A5F179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4E394F6F-7A45-4DA1-B764-35CD994C6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A4D8F0B5-FBCE-40D5-94F8-345B894D7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020A1-D05D-4D10-A143-55944AD715A0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62B77A15-F118-4510-928A-2C4EBB53D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D9D7F6B-DA49-42BC-A041-6BF54B0AF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A799488-20EC-4603-9189-03772AC0D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3E323B-F81E-40E2-80E5-788E2B7D14B8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F3C1E76-ADAB-424A-944F-0AECF732A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20964606-F501-4E6F-9C42-E82628323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6A8EF462-3849-4C76-A7AE-1A6B54891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F4C93-9926-4D8B-BFAF-66933D685E14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B8BC5F7-E0D9-4265-8238-624AED6D1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2090641F-C489-40E1-BC51-EFF0F0173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D13F7C6-0E79-40B4-B5F1-5B6E01E43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FFA72-D7D2-4F64-B58E-90837D135A59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DEC040AC-8471-4C4C-92CF-83D794D7B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931980BE-000B-46D2-89E5-4CE961F6C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E5EC58E-AAAE-4997-AB29-3302A17E0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5DB80-E223-4794-B3B5-7AE5BF7210FF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AAC9967-9888-4B0E-B6E6-D30855D55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87E88A33-EFDD-48EF-A7DE-572DA4902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4413C36-2059-4407-A023-43A386969A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3ACA3-2A4A-4FEC-870E-DEB18C2A162F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FA78540D-5705-4557-96C7-2CB3B9129A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5AF305B5-1A24-47C5-9722-5801C768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6225351B-548D-46C4-A884-E1113B6C3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A51E5F-EEAC-4582-886E-70A391667ED9}" type="slidenum">
              <a:rPr lang="hr-HR" altLang="sr-Latn-RS"/>
              <a:pPr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C095A25E-E2D0-4158-8386-45FCE890B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B5BBCBF-CDA1-4B7B-836B-F94D27C0F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42A9BA54-F081-498F-9D14-11A9433B4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32DA91-F997-42EB-A4AF-7FFDDBB68909}" type="slidenum">
              <a:rPr lang="hr-HR" altLang="sr-Latn-RS"/>
              <a:pPr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EEABA7B5-EF9D-44F7-B812-93EBB0A79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F9E355DD-8506-4DC4-B4C8-598BAD1BD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E74F-0238-06C1-9AE5-97F5DEDD4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B8481-A75D-87A2-92FD-05B3BE3C2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AF8F0-015F-9295-6ADF-CCCF5179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FBA90-FD9D-1AD1-664F-8417E718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5A24-BE99-A553-618D-6FDCEC62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20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8508-9ECB-F149-DCD1-EF542700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02936-3285-6596-9A19-EF4AD7508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C97F5-C2DA-EC24-BFA5-79AD8443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657AD-A116-6217-C792-0078C723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3F0BA-19C9-3E40-FA35-931DE319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08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F3217-FCCB-7888-321F-869528130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7F4F2-EAF1-0C3D-7A14-64CE91A8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5ADF5-DB02-9CA5-BC1D-D035A26E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C3B25-31F8-1DCA-1FE5-6AE0400F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AC8BD-2672-43CA-4B55-4E6B1999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53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CF2490F-3AFD-4D8D-8F5F-16DE7C17115E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-12700"/>
            <a:ext cx="12319000" cy="6940550"/>
            <a:chOff x="-12" y="-10"/>
            <a:chExt cx="5820" cy="437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D05ADC5-A0AB-40E2-AE45-D6FD2BA033F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54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57583545-9A2A-4548-A172-C0EA45A4FC0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5400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4287D084-4BC2-47C5-A70A-BA7536E8D02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0800000" flipH="1" flipV="1">
              <a:off x="2" y="-10"/>
              <a:ext cx="5798" cy="288"/>
            </a:xfrm>
            <a:custGeom>
              <a:avLst/>
              <a:gdLst>
                <a:gd name="T0" fmla="*/ 1517 w 21600"/>
                <a:gd name="T1" fmla="*/ 2 h 21600"/>
                <a:gd name="T2" fmla="*/ 778 w 21600"/>
                <a:gd name="T3" fmla="*/ 4 h 21600"/>
                <a:gd name="T4" fmla="*/ 39 w 21600"/>
                <a:gd name="T5" fmla="*/ 2 h 21600"/>
                <a:gd name="T6" fmla="*/ 77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3 w 21600"/>
                <a:gd name="T13" fmla="*/ 2325 h 21600"/>
                <a:gd name="T14" fmla="*/ 19257 w 21600"/>
                <a:gd name="T15" fmla="*/ 192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349E059C-05FE-448F-BFBC-D00554B29FF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T0" fmla="*/ 1528 w 21600"/>
                <a:gd name="T1" fmla="*/ 2 h 21600"/>
                <a:gd name="T2" fmla="*/ 784 w 21600"/>
                <a:gd name="T3" fmla="*/ 4 h 21600"/>
                <a:gd name="T4" fmla="*/ 40 w 21600"/>
                <a:gd name="T5" fmla="*/ 2 h 21600"/>
                <a:gd name="T6" fmla="*/ 78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9 w 21600"/>
                <a:gd name="T13" fmla="*/ 2383 h 21600"/>
                <a:gd name="T14" fmla="*/ 19251 w 21600"/>
                <a:gd name="T15" fmla="*/ 192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9" name="Rectangle 7" descr="Green marble">
              <a:extLst>
                <a:ext uri="{FF2B5EF4-FFF2-40B4-BE49-F238E27FC236}">
                  <a16:creationId xmlns:a16="http://schemas.microsoft.com/office/drawing/2014/main" id="{2AEE1A00-91FD-4C5F-83AB-15920172709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5400"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BAFE9B05-D8BA-40F6-8CD7-F77035019CA0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3324225"/>
            <a:ext cx="10668000" cy="374650"/>
            <a:chOff x="384" y="2094"/>
            <a:chExt cx="5040" cy="236"/>
          </a:xfrm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61B42E46-4D34-430D-939D-ECA2BCD27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54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91842B4B-274C-4C91-BE24-B3F1630D1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2094"/>
              <a:ext cx="4941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5400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C4099AE7-7ABC-48CD-950F-68AF78C70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A8453B0F-6DBC-48B9-95EA-25B4F7E1E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34C2C96C-3402-4E7A-BADE-C680A8918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CA629A8A-8843-48C7-A854-5D0BF716C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03902E65-3AEF-49C3-80D1-BB8A1B729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6FB79066-00DA-4EAE-A385-4D1900697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56B3A01-B65A-43BC-BB48-4155B6755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31333" y="61547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5186CD97-C38C-44F0-9F02-587246E99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82533" y="61547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1AF7165-151E-48F8-AFA2-4E83A2AF6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54533" y="6154738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810F4B-5436-4A14-BC3B-5289F42D3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221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4ABAD-C2E3-42EB-B203-8838D688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6DD0-0FB3-46D8-86EA-95057421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B04E9-DE85-4484-95CF-3B071C46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941C2-3D9A-4DCE-BB46-20A64BC8B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781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E48E5-5DA1-4536-9C16-579A527B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311F-C441-4EAD-BCEC-8F51DC50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6CA04-01DE-4BFE-B202-6839CEE6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176D77-16AE-44C6-A649-F74B87493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99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333" y="1665288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3" y="1665288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20DFB-08C1-4620-9079-BFE0F455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455E-4C48-4D28-AF0B-B0D25887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7FA1C-C130-451B-A6FF-E8881F4F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A76218-59A7-45A3-BD81-7C2CF220D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305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E42AF-08CD-41D6-96F2-98C068A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68CC1-289A-4BE0-875F-361B4D57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CB417-B0A2-4442-B337-56CF452A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FBCA1A-82A7-4CC0-B455-08A1DE4E2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879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B5318-349D-4A8B-86E9-68B52104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0CDC6-EBA0-41F5-9FA6-D22C75A9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55005-17F6-4731-B249-31F38657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5BE16B-726D-44D1-A1D4-9204C6957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510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7CDCF-992C-4D84-8889-E0F559DB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62149-5C73-4A2F-8079-D66FB535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8AB1-A1FD-4160-B0DA-27498E6F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E8355-019A-43CD-9BDD-CB2DDDE41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836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208F-6AF4-4056-B0CF-14C197CA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7D35F-22C2-40A1-8638-34B3D6B9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7A1EC-A926-467A-A8ED-104B027C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7BD060-A42B-43DB-9444-03F74A38D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5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7D6-02DE-BF28-11D8-7EAA66A4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A1A0-0E67-9F2A-D9A4-6902C3CAF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1B251-091B-6EE9-3832-248E346D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201C7-6A99-5F5A-B957-25ACC7F1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665E-2FDB-9650-E94E-0D9E3E55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08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4B0E1-321B-433E-9799-888F09F7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08613-894C-422B-88E7-1D2E2CF7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A4D3F-E6F9-4DAB-943F-3D669243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83070-C9B4-49E5-8362-6DF30967F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46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07DC-7996-4378-AF91-9347E459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559DB-F964-4881-A46D-8C20781C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A667B-EBF4-40C6-82E3-F65255E8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FE54D3-9A93-4B94-8F92-21C6376D4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36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9501" y="350838"/>
            <a:ext cx="2595033" cy="5429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350838"/>
            <a:ext cx="7581900" cy="5429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D0D35-5080-4402-B5C9-8446505C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3DB1-0E21-4C7B-AF1F-FECCE47C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6B7A2-8FE0-4F14-A72B-CA66684C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E4FB0-F226-4212-BEA5-5682B6441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52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838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31333" y="16652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3" y="16652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EE460-71B8-4241-8E1C-0BAFBEFF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D6995-E6D3-479A-9E40-BDD4B0FD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FA80A-9855-403A-B0B3-E9DD686E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16AFDD-2B77-470F-9E11-A28D93A42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765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05600" y="210185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05600" y="423545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7DEED2-B22D-415E-81C3-561F01D5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B73899-14E5-4632-933E-B533B06F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100C28-A49D-4453-A3BF-B3F847F7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E5F257-AEB3-4F58-9917-F2C849C56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501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51CE-08A9-87B9-DBE0-6BFCA441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B8BE2-C908-E6D7-0010-81AE62383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03737-65A3-C79C-C51B-945ABF5B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A74F-11BC-702B-BF84-B718B900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9D434-EDA3-185F-D35B-CE694C0E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83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B371-2D40-98A4-4703-966C073C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98701-FDC0-C007-AD5E-E790DCF33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C4AB4-299F-8066-6C6D-CAAF0AAC9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0EEE6-23E5-FBE3-30DB-FF83BA46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CA1C7-BF36-AA76-7158-0ADC815C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6AA47-ACD0-2D6D-2B6D-C3F0FB61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004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0106-5A9E-7C89-DBA5-2F31AA30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57A8C-B28E-DAE5-0FAB-93F195CE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EA002-9BC9-9DE9-7BB0-77FEB2FB6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60330-675A-0FAE-8E6C-C7B247FB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447CA-7864-9F66-F2D9-3E864B4C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21231A-885F-FCCF-CD83-D6FB5F0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1A42E-C214-4D3E-C298-C75F3A02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60845-D9ED-E1BF-9E8B-376C159F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14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DA77-6501-FE80-BBF9-A4A62182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42BC9-258F-3DE8-8600-FFFE195A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5E71E-56F3-BCCF-8D3A-73D92E32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26C54-866F-932A-53C2-2C0136BE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30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74F11-49D9-CD23-53B2-69EFE7C3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A9471-C377-0BB1-5F22-03627C44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447E6-0303-78E7-E7BD-918FDF7F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27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CE2F-3DE5-4AB8-AF28-FA57860B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4D5CC-DF0B-6E2D-D567-5B622884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2998E-81F7-785D-356B-0E021C0BB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77E46-8688-2099-2402-A8884C99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AD6A7-E378-35EF-7DDD-41C84B3E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E0FF4-80CD-2E45-80FF-26A63C2F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4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0E40-0A65-7C69-FA74-F56A9CBE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540F1-3463-14C9-5412-EE480DCC9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9F822-4C8A-0528-C30B-961DA6B8A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70A19-1FFC-0BD6-ADBD-5088A802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1C975-AEA0-D9F9-650E-ADC35F86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2F6A9-DC4E-D203-6B43-7C34CD7A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21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F73D4-3492-7C35-B053-B76831BD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5DDF-3FD5-1315-E49B-5E3A9A442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A82F9-78A3-CFEA-5951-CB1964F66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F0DB35-383E-4035-AB79-C46AD6DCE3C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D9EE9-AD35-CE89-C6A3-F72F3E285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E5862-07AA-FE21-8C9D-4F0AB8515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C451DE-6C3D-4231-BA2C-75B7835C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7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3EFC1F9-649B-45DC-B331-0B95EFDD6A96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-12700"/>
            <a:ext cx="12319000" cy="6940550"/>
            <a:chOff x="-12" y="-10"/>
            <a:chExt cx="5820" cy="4372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C4FDF7A3-0B25-4D8E-8C3F-819EDD1AEDEF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5400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B7B5DFE5-DEC7-4112-8833-A8B31F99CC8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5400"/>
            </a:p>
          </p:txBody>
        </p:sp>
        <p:sp>
          <p:nvSpPr>
            <p:cNvPr id="1034" name="AutoShape 5">
              <a:extLst>
                <a:ext uri="{FF2B5EF4-FFF2-40B4-BE49-F238E27FC236}">
                  <a16:creationId xmlns:a16="http://schemas.microsoft.com/office/drawing/2014/main" id="{DE205199-5D60-49EF-AD59-3CED7EEF51A6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 rot="10800000" flipH="1" flipV="1">
              <a:off x="2" y="-10"/>
              <a:ext cx="5798" cy="288"/>
            </a:xfrm>
            <a:custGeom>
              <a:avLst/>
              <a:gdLst>
                <a:gd name="T0" fmla="*/ 1517 w 21600"/>
                <a:gd name="T1" fmla="*/ 2 h 21600"/>
                <a:gd name="T2" fmla="*/ 778 w 21600"/>
                <a:gd name="T3" fmla="*/ 4 h 21600"/>
                <a:gd name="T4" fmla="*/ 39 w 21600"/>
                <a:gd name="T5" fmla="*/ 2 h 21600"/>
                <a:gd name="T6" fmla="*/ 77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3 w 21600"/>
                <a:gd name="T13" fmla="*/ 2325 h 21600"/>
                <a:gd name="T14" fmla="*/ 19257 w 21600"/>
                <a:gd name="T15" fmla="*/ 192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035" name="AutoShape 6">
              <a:extLst>
                <a:ext uri="{FF2B5EF4-FFF2-40B4-BE49-F238E27FC236}">
                  <a16:creationId xmlns:a16="http://schemas.microsoft.com/office/drawing/2014/main" id="{0C78C1B2-F8A5-4406-96BE-EBB3F698191E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T0" fmla="*/ 1528 w 21600"/>
                <a:gd name="T1" fmla="*/ 2 h 21600"/>
                <a:gd name="T2" fmla="*/ 784 w 21600"/>
                <a:gd name="T3" fmla="*/ 4 h 21600"/>
                <a:gd name="T4" fmla="*/ 40 w 21600"/>
                <a:gd name="T5" fmla="*/ 2 h 21600"/>
                <a:gd name="T6" fmla="*/ 78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9 w 21600"/>
                <a:gd name="T13" fmla="*/ 2383 h 21600"/>
                <a:gd name="T14" fmla="*/ 19251 w 21600"/>
                <a:gd name="T15" fmla="*/ 192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036" name="Rectangle 7" descr="Green marble">
              <a:extLst>
                <a:ext uri="{FF2B5EF4-FFF2-40B4-BE49-F238E27FC236}">
                  <a16:creationId xmlns:a16="http://schemas.microsoft.com/office/drawing/2014/main" id="{CE2DD2F5-706F-4EE8-BB90-C92B77C075E4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5400"/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5F7FE4D2-7C3F-4AEE-8716-D8C88A32B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50838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FEF60E7C-2721-4B78-8E5F-2AE953D1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3" y="1665288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76F3CCCD-27F3-4901-A575-25187E9C6B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6585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DB034E2E-A1C7-49D0-BB9D-CEEE57F32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6585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8BB9EEE7-7BF6-472E-9063-BF40DDBDF6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16585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CDD6A0D-67D3-48E5-BA99-313C7C9B1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9378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mysteries.com/pages/94-Laurentum_Vis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om with a stone wall and columns&#10;&#10;Description automatically generated with medium confidence">
            <a:extLst>
              <a:ext uri="{FF2B5EF4-FFF2-40B4-BE49-F238E27FC236}">
                <a16:creationId xmlns:a16="http://schemas.microsoft.com/office/drawing/2014/main" id="{496670BA-F9A1-1CD6-05AE-311D776522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493" b="817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79FB0-0B8A-C2F7-112E-B32B0A490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06638"/>
          </a:xfrm>
        </p:spPr>
        <p:txBody>
          <a:bodyPr>
            <a:normAutofit/>
          </a:bodyPr>
          <a:lstStyle/>
          <a:p>
            <a:r>
              <a:rPr lang="hr-HR" altLang="sr-Latn-R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UNUTRAŠNJE UREĐENJE</a:t>
            </a:r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0DA7-64F0-6285-DEA4-96B64AFD9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03408"/>
            <a:ext cx="9144000" cy="354592"/>
          </a:xfrm>
        </p:spPr>
        <p:txBody>
          <a:bodyPr>
            <a:normAutofit/>
          </a:bodyPr>
          <a:lstStyle/>
          <a:p>
            <a:pPr algn="l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Falk2 - Own work, CC BY-SA 4.0, https://commons.wikimedia.org/w/index.php?curid=106463238</a:t>
            </a:r>
          </a:p>
        </p:txBody>
      </p:sp>
    </p:spTree>
    <p:extLst>
      <p:ext uri="{BB962C8B-B14F-4D97-AF65-F5344CB8AC3E}">
        <p14:creationId xmlns:p14="http://schemas.microsoft.com/office/powerpoint/2010/main" val="2403722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Scan0021">
            <a:extLst>
              <a:ext uri="{FF2B5EF4-FFF2-40B4-BE49-F238E27FC236}">
                <a16:creationId xmlns:a16="http://schemas.microsoft.com/office/drawing/2014/main" id="{BA17DEA7-EBC5-4B7E-A680-545C1A89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916113"/>
            <a:ext cx="76200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23382C38-348B-43A0-939C-499C852D4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chemeClr val="accent6">
                    <a:lumMod val="75000"/>
                  </a:schemeClr>
                </a:solidFill>
              </a:rPr>
              <a:t>Tlocrt Plinijeve vile u Laurentu </a:t>
            </a:r>
            <a:r>
              <a:rPr lang="hr-HR" altLang="sr-Latn-RS" sz="32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hr-HR" altLang="sr-Latn-RS" sz="3200" i="1" dirty="0">
                <a:solidFill>
                  <a:schemeClr val="accent6">
                    <a:lumMod val="75000"/>
                  </a:schemeClr>
                </a:solidFill>
              </a:rPr>
              <a:t>Orbis Romanus</a:t>
            </a:r>
            <a:r>
              <a:rPr lang="hr-HR" altLang="sr-Latn-RS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altLang="sr-Latn-R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BAB1F03C-2F84-4252-8798-3F30AFDAA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30066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hr-HR" altLang="sr-Latn-RS" sz="2400"/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51A06E92-9E40-4ABD-9B94-15A85F7EA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5229225"/>
            <a:ext cx="35274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hr-HR" altLang="sr-Latn-RS" sz="24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hr-HR" altLang="sr-Latn-RS" sz="24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hr-HR" altLang="sr-Latn-RS" sz="2400"/>
          </a:p>
        </p:txBody>
      </p:sp>
      <p:sp>
        <p:nvSpPr>
          <p:cNvPr id="99334" name="Text Box 7">
            <a:extLst>
              <a:ext uri="{FF2B5EF4-FFF2-40B4-BE49-F238E27FC236}">
                <a16:creationId xmlns:a16="http://schemas.microsoft.com/office/drawing/2014/main" id="{33E1878A-11F3-4CA2-8D10-E46DDB2FA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257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r-Latn-RS" altLang="sr-Latn-RS" sz="2400"/>
          </a:p>
        </p:txBody>
      </p:sp>
      <p:sp>
        <p:nvSpPr>
          <p:cNvPr id="99335" name="Text Box 8">
            <a:extLst>
              <a:ext uri="{FF2B5EF4-FFF2-40B4-BE49-F238E27FC236}">
                <a16:creationId xmlns:a16="http://schemas.microsoft.com/office/drawing/2014/main" id="{819ADB97-D931-47FF-88F3-BE8B45E66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181601"/>
            <a:ext cx="3124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hr-HR" altLang="sr-Latn-RS" sz="24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sr-Latn-RS" sz="2400"/>
          </a:p>
        </p:txBody>
      </p:sp>
      <p:sp>
        <p:nvSpPr>
          <p:cNvPr id="99336" name="Text Box 9">
            <a:extLst>
              <a:ext uri="{FF2B5EF4-FFF2-40B4-BE49-F238E27FC236}">
                <a16:creationId xmlns:a16="http://schemas.microsoft.com/office/drawing/2014/main" id="{6B1669B7-E098-4197-BB59-FC0FE8AD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181601"/>
            <a:ext cx="3200400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hr-HR" altLang="sr-Latn-RS" sz="24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sr-Latn-RS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>
            <a:extLst>
              <a:ext uri="{FF2B5EF4-FFF2-40B4-BE49-F238E27FC236}">
                <a16:creationId xmlns:a16="http://schemas.microsoft.com/office/drawing/2014/main" id="{806FC067-CF52-42FF-A60E-7C3DA940F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1629" y="28576"/>
            <a:ext cx="4627562" cy="316706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Još jedna moguća rekonstrukcija (na stranici:</a:t>
            </a:r>
            <a:br>
              <a:rPr lang="hr-HR" alt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http://www.romanmysteries.com/pages/94-Laurentum_Visit</a:t>
            </a:r>
            <a:r>
              <a:rPr lang="hr-HR" alt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hr-HR" alt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ulaz u vrt u pretpostavljenim ostacima Plinijeve vile</a:t>
            </a:r>
          </a:p>
        </p:txBody>
      </p:sp>
      <p:pic>
        <p:nvPicPr>
          <p:cNvPr id="101379" name="Picture 5" descr="jos jedna Plinijeva vila">
            <a:extLst>
              <a:ext uri="{FF2B5EF4-FFF2-40B4-BE49-F238E27FC236}">
                <a16:creationId xmlns:a16="http://schemas.microsoft.com/office/drawing/2014/main" id="{63329487-18BA-49B9-BC92-C3EE39A713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929" y="-5555"/>
            <a:ext cx="4284663" cy="679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0" name="Picture 8" descr="villa_pliny_garden">
            <a:extLst>
              <a:ext uri="{FF2B5EF4-FFF2-40B4-BE49-F238E27FC236}">
                <a16:creationId xmlns:a16="http://schemas.microsoft.com/office/drawing/2014/main" id="{898FC741-8620-47C2-83B2-B32E33069A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0438" y="3365499"/>
            <a:ext cx="3887787" cy="346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>
            <a:extLst>
              <a:ext uri="{FF2B5EF4-FFF2-40B4-BE49-F238E27FC236}">
                <a16:creationId xmlns:a16="http://schemas.microsoft.com/office/drawing/2014/main" id="{DE408C4A-FED0-4D3B-A797-7B30B7107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33" y="-15781"/>
            <a:ext cx="5250942" cy="36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>
            <a:extLst>
              <a:ext uri="{FF2B5EF4-FFF2-40B4-BE49-F238E27FC236}">
                <a16:creationId xmlns:a16="http://schemas.microsoft.com/office/drawing/2014/main" id="{27F9B0AA-D143-4F4A-A079-DF5B63B1B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188913"/>
            <a:ext cx="5761037" cy="1079500"/>
          </a:xfrm>
        </p:spPr>
        <p:txBody>
          <a:bodyPr/>
          <a:lstStyle/>
          <a:p>
            <a:pPr algn="l" eaLnBrk="1" hangingPunct="1"/>
            <a:endParaRPr lang="en-GB" altLang="sr-Latn-RS" sz="3600" dirty="0">
              <a:solidFill>
                <a:srgbClr val="004D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7466F27-8460-4F0F-B1AF-745F3D829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062" y="1473107"/>
            <a:ext cx="8964613" cy="5257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Najljepše su ukrašene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sobe koje vide gosti</a:t>
            </a:r>
          </a:p>
          <a:p>
            <a:pPr marL="457200" indent="-457200" eaLnBrk="1" hangingPunct="1"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Oslikane ili pozlaćene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ploče na stropu (</a:t>
            </a:r>
            <a:r>
              <a:rPr lang="hr-HR" altLang="sr-Latn-RS" sz="2800" i="1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lacunar</a:t>
            </a: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)</a:t>
            </a:r>
          </a:p>
          <a:p>
            <a:pPr marL="457200" indent="-457200" eaLnBrk="1" hangingPunct="1"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Mozaici na podovima </a:t>
            </a:r>
          </a:p>
          <a:p>
            <a:pPr marL="857250" lvl="1" indent="-457200" eaLnBrk="1" hangingPunct="1">
              <a:defRPr/>
            </a:pPr>
            <a:r>
              <a:rPr lang="hr-HR" altLang="sr-Latn-RS" sz="26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rijetko, obično samo ukrasni kamenčići ili mramor </a:t>
            </a:r>
          </a:p>
          <a:p>
            <a:pPr marL="457200" indent="-457200" eaLnBrk="1" hangingPunct="1"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Slike na zidovima </a:t>
            </a:r>
          </a:p>
          <a:p>
            <a:pPr marL="857250" lvl="1" indent="-457200" eaLnBrk="1" hangingPunct="1">
              <a:defRPr/>
            </a:pPr>
            <a:r>
              <a:rPr lang="hr-HR" altLang="sr-Latn-RS" sz="2600" dirty="0">
                <a:solidFill>
                  <a:schemeClr val="tx1">
                    <a:lumMod val="25000"/>
                  </a:schemeClr>
                </a:solidFill>
                <a:latin typeface="Palatino Linotype" panose="02040502050505030304" pitchFamily="18" charset="0"/>
              </a:rPr>
              <a:t>rijetko, obično samo geometrijske sheme na žbuci</a:t>
            </a:r>
          </a:p>
          <a:p>
            <a:pPr marL="857250" lvl="1" indent="-457200" eaLnBrk="1" hangingPunct="1">
              <a:defRPr/>
            </a:pPr>
            <a:r>
              <a:rPr lang="hr-HR" altLang="sr-Latn-RS" sz="2600" dirty="0">
                <a:solidFill>
                  <a:schemeClr val="tx1">
                    <a:lumMod val="25000"/>
                  </a:schemeClr>
                </a:solidFill>
                <a:latin typeface="Palatino Linotype" panose="02040502050505030304" pitchFamily="18" charset="0"/>
              </a:rPr>
              <a:t>služe oživljavanju, posvijetljenju i proširenju prostora te kao pinakoteke (izložba slika)</a:t>
            </a:r>
            <a:endParaRPr lang="en-GB" altLang="sr-Latn-RS" sz="2600" dirty="0">
              <a:solidFill>
                <a:schemeClr val="tx1">
                  <a:lumMod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FF1C7-0B60-40AC-A0B1-52A4D92F801F}"/>
              </a:ext>
            </a:extLst>
          </p:cNvPr>
          <p:cNvSpPr txBox="1"/>
          <p:nvPr/>
        </p:nvSpPr>
        <p:spPr>
          <a:xfrm>
            <a:off x="5591176" y="3651251"/>
            <a:ext cx="51990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srgbClr val="60371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http://penelope.uchicago.edu/~grout/encyclopaedia_romana/wine/unswept.html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can0016">
            <a:extLst>
              <a:ext uri="{FF2B5EF4-FFF2-40B4-BE49-F238E27FC236}">
                <a16:creationId xmlns:a16="http://schemas.microsoft.com/office/drawing/2014/main" id="{F666439A-CBED-4335-90B6-90B7CB3B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6019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34E5C526-E5FD-4E4D-ACA5-C998D327E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1"/>
            <a:ext cx="2362200" cy="3840163"/>
          </a:xfrm>
        </p:spPr>
        <p:txBody>
          <a:bodyPr/>
          <a:lstStyle/>
          <a:p>
            <a:pPr eaLnBrk="1" hangingPunct="1"/>
            <a:r>
              <a:rPr lang="hr-HR" altLang="sr-Latn-RS" sz="4000" dirty="0">
                <a:solidFill>
                  <a:schemeClr val="bg2"/>
                </a:solidFill>
                <a:latin typeface="Palatino Linotype" panose="02040502050505030304" pitchFamily="18" charset="0"/>
              </a:rPr>
              <a:t>Tablin Marka Lukrecija</a:t>
            </a:r>
            <a:br>
              <a:rPr lang="hr-HR" altLang="sr-Latn-RS" sz="4000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hr-HR" altLang="sr-Latn-RS" sz="4000" dirty="0">
                <a:solidFill>
                  <a:schemeClr val="bg2"/>
                </a:solidFill>
                <a:latin typeface="Palatino Linotype" panose="02040502050505030304" pitchFamily="18" charset="0"/>
              </a:rPr>
              <a:t>Frontona</a:t>
            </a:r>
            <a:br>
              <a:rPr lang="hr-HR" altLang="sr-Latn-RS" sz="4000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br>
              <a:rPr lang="hr-HR" altLang="sr-Latn-RS" sz="4000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hr-HR" altLang="sr-Latn-RS" sz="4000" dirty="0">
                <a:solidFill>
                  <a:schemeClr val="bg2"/>
                </a:solidFill>
                <a:latin typeface="Palatino Linotype" panose="02040502050505030304" pitchFamily="18" charset="0"/>
              </a:rPr>
              <a:t> Pompeji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>
            <a:extLst>
              <a:ext uri="{FF2B5EF4-FFF2-40B4-BE49-F238E27FC236}">
                <a16:creationId xmlns:a16="http://schemas.microsoft.com/office/drawing/2014/main" id="{F1D8212B-CEB9-43F7-9228-16414D806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7939"/>
            <a:ext cx="67325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>
            <a:extLst>
              <a:ext uri="{FF2B5EF4-FFF2-40B4-BE49-F238E27FC236}">
                <a16:creationId xmlns:a16="http://schemas.microsoft.com/office/drawing/2014/main" id="{0B63236F-F933-4A52-81E8-3E7349CAC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690" y="219572"/>
            <a:ext cx="2698204" cy="1700808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sz="360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Teme </a:t>
            </a:r>
            <a:br>
              <a:rPr lang="hr-HR" altLang="sr-Latn-RS" sz="360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altLang="sr-Latn-RS" sz="360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umjetničkih djela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EE73797-7F0A-4221-A08E-43758786C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135" y="2132013"/>
            <a:ext cx="10139479" cy="45370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4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Novi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4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bogataši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4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imaju kopije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4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helenističke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4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umjetnosti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4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(Dorifor, npr.)</a:t>
            </a:r>
          </a:p>
          <a:p>
            <a:pPr eaLnBrk="1" hangingPunct="1">
              <a:defRPr/>
            </a:pPr>
            <a:r>
              <a:rPr lang="hr-HR" altLang="sr-Latn-RS" sz="24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Istinski kulturno plemstvo za sebe radi originale (ilustracije Ovidijevih elegija, npr.)</a:t>
            </a:r>
          </a:p>
          <a:p>
            <a:pPr eaLnBrk="1" hangingPunct="1">
              <a:defRPr/>
            </a:pPr>
            <a:r>
              <a:rPr lang="hr-HR" altLang="sr-Latn-RS" sz="24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Teme u jednoj sobi obično su povezane likom ili mjestom </a:t>
            </a:r>
            <a:endParaRPr lang="en-GB" altLang="sr-Latn-RS" sz="2400" dirty="0">
              <a:solidFill>
                <a:schemeClr val="tx1">
                  <a:lumMod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34867-5045-4B0D-8D64-6D3DE3664571}"/>
              </a:ext>
            </a:extLst>
          </p:cNvPr>
          <p:cNvSpPr txBox="1"/>
          <p:nvPr/>
        </p:nvSpPr>
        <p:spPr>
          <a:xfrm>
            <a:off x="6378576" y="69851"/>
            <a:ext cx="42894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srgbClr val="0066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http://shelton.berkeley.edu/mymyth/pics29/FC0002020204.jpg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>
            <a:extLst>
              <a:ext uri="{FF2B5EF4-FFF2-40B4-BE49-F238E27FC236}">
                <a16:creationId xmlns:a16="http://schemas.microsoft.com/office/drawing/2014/main" id="{6F846AFB-861E-4E3E-8433-605F83152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6" b="96646" l="9873" r="89809">
                        <a14:foregroundMark x1="39490" y1="12159" x2="32166" y2="2516"/>
                        <a14:foregroundMark x1="63694" y1="47589" x2="88217" y2="83648"/>
                        <a14:foregroundMark x1="31210" y1="96646" x2="35987" y2="90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8" y="61336"/>
            <a:ext cx="2428876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2" descr="lari">
            <a:extLst>
              <a:ext uri="{FF2B5EF4-FFF2-40B4-BE49-F238E27FC236}">
                <a16:creationId xmlns:a16="http://schemas.microsoft.com/office/drawing/2014/main" id="{7021FF46-A317-4CF7-903C-C5FB72AEF4B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0" b="97561" l="9451" r="96646">
                        <a14:foregroundMark x1="12195" y1="13008" x2="16159" y2="16667"/>
                        <a14:foregroundMark x1="46646" y1="32927" x2="51524" y2="31301"/>
                        <a14:foregroundMark x1="77439" y1="13821" x2="77439" y2="15041"/>
                        <a14:foregroundMark x1="81098" y1="13821" x2="81098" y2="13821"/>
                        <a14:foregroundMark x1="68902" y1="93902" x2="93293" y2="97561"/>
                        <a14:foregroundMark x1="45732" y1="86179" x2="39634" y2="82114"/>
                        <a14:foregroundMark x1="96646" y1="96748" x2="96646" y2="91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883" y="4204822"/>
            <a:ext cx="3096344" cy="232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39A51922-2EA6-407D-949B-0465C7496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2953" y="46831"/>
            <a:ext cx="4175125" cy="10366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Kipovi</a:t>
            </a:r>
            <a:r>
              <a:rPr lang="hr-HR" altLang="sr-Latn-RS" sz="4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GB" altLang="sr-Latn-RS" sz="4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BF609DBF-CF5F-4504-948B-B249EF57C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71814" y="1268414"/>
            <a:ext cx="8964668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Religijski: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2800" i="1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	Lares</a:t>
            </a: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 = kipići obiteljskih bogova, </a:t>
            </a:r>
            <a:endParaRPr lang="hr-HR" altLang="sr-Latn-RS" sz="2800" dirty="0">
              <a:solidFill>
                <a:schemeClr val="tx1">
                  <a:lumMod val="2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Arial" charset="0"/>
              </a:rPr>
              <a:t>	</a:t>
            </a: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duhovi predaka, nalaze se u larariju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Nereligijski: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	- figurice iz stvarnog života od terakote ili bronce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	- kipovi i reljefi od gipsa, mramora ili bronce za vrtove: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			 </a:t>
            </a:r>
            <a:r>
              <a:rPr lang="hr-HR" altLang="sr-Latn-RS" sz="2800" b="1" dirty="0">
                <a:solidFill>
                  <a:schemeClr val="tx1">
                    <a:lumMod val="25000"/>
                  </a:schemeClr>
                </a:solidFill>
              </a:rPr>
              <a:t>·</a:t>
            </a: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 bez posebnog reda (glavno da su grčki)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			</a:t>
            </a: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hr-HR" altLang="sr-Latn-RS" sz="2800" b="1" dirty="0">
                <a:solidFill>
                  <a:schemeClr val="tx1">
                    <a:lumMod val="25000"/>
                  </a:schemeClr>
                </a:solidFill>
              </a:rPr>
              <a:t>·</a:t>
            </a:r>
            <a:r>
              <a:rPr lang="hr-HR" altLang="sr-Latn-RS" sz="2800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 u Vili papirusa u Herkulaneju 				bilo ih je 87</a:t>
            </a:r>
            <a:endParaRPr lang="en-GB" altLang="sr-Latn-RS" sz="2800" i="1" dirty="0">
              <a:solidFill>
                <a:schemeClr val="tx1">
                  <a:lumMod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87046" name="Picture 5" descr="Izida iz Egipta">
            <a:extLst>
              <a:ext uri="{FF2B5EF4-FFF2-40B4-BE49-F238E27FC236}">
                <a16:creationId xmlns:a16="http://schemas.microsoft.com/office/drawing/2014/main" id="{92669853-EAFE-4D86-BA4A-AE9E6FA9888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0267" y="61336"/>
            <a:ext cx="1691680" cy="30279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6" name="Text Box 6">
            <a:extLst>
              <a:ext uri="{FF2B5EF4-FFF2-40B4-BE49-F238E27FC236}">
                <a16:creationId xmlns:a16="http://schemas.microsoft.com/office/drawing/2014/main" id="{A43FEC59-78AF-4BE8-80B8-43EC9F3D7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0511" y="80100"/>
            <a:ext cx="1441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hr-HR" altLang="sr-Latn-RS" sz="3200" dirty="0">
                <a:solidFill>
                  <a:srgbClr val="563118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Izida</a:t>
            </a:r>
            <a:endParaRPr kumimoji="1" lang="hr-HR" altLang="sr-Latn-RS" sz="4000" dirty="0">
              <a:solidFill>
                <a:srgbClr val="563118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3CE1908C-0994-40DB-ABD2-706A0E023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6211889"/>
            <a:ext cx="10604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hr-HR" altLang="sr-Latn-RS" sz="3200" dirty="0">
                <a:solidFill>
                  <a:srgbClr val="563118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Lari</a:t>
            </a:r>
            <a:endParaRPr kumimoji="1" lang="hr-HR" altLang="sr-Latn-RS" sz="3600" dirty="0">
              <a:solidFill>
                <a:srgbClr val="563118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3C0FC-2C32-4476-9073-8993B952398D}"/>
              </a:ext>
            </a:extLst>
          </p:cNvPr>
          <p:cNvSpPr txBox="1"/>
          <p:nvPr/>
        </p:nvSpPr>
        <p:spPr>
          <a:xfrm>
            <a:off x="2290764" y="-19050"/>
            <a:ext cx="2232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200" i="1" dirty="0">
                <a:solidFill>
                  <a:srgbClr val="56311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Doryphoros</a:t>
            </a:r>
            <a:endParaRPr lang="en-GB" sz="3200" i="1" dirty="0">
              <a:solidFill>
                <a:srgbClr val="56311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can0015">
            <a:extLst>
              <a:ext uri="{FF2B5EF4-FFF2-40B4-BE49-F238E27FC236}">
                <a16:creationId xmlns:a16="http://schemas.microsoft.com/office/drawing/2014/main" id="{8D43593C-8D51-4917-9DFD-929406D1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92896"/>
            <a:ext cx="6400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A17AA43E-82CA-4EF5-936C-60DFCBFEB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549276"/>
            <a:ext cx="8458200" cy="1503363"/>
          </a:xfrm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bg1"/>
                </a:solidFill>
                <a:latin typeface="Palatino Linotype" panose="02040502050505030304" pitchFamily="18" charset="0"/>
              </a:rPr>
              <a:t>Hadrijanova vila u Tivoliju (“Egipatski bazen”)</a:t>
            </a:r>
            <a:endParaRPr lang="en-GB" altLang="sr-Latn-R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D19D5-6F87-A4EA-5592-341D8247B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920" y="3304099"/>
            <a:ext cx="2686088" cy="3553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38" name="Picture 2" descr="svijecnjak">
            <a:extLst>
              <a:ext uri="{FF2B5EF4-FFF2-40B4-BE49-F238E27FC236}">
                <a16:creationId xmlns:a16="http://schemas.microsoft.com/office/drawing/2014/main" id="{A9391600-75D1-4FB8-B394-A663E959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5824"/>
            <a:ext cx="15462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C208AFFA-0694-47FF-8C8B-BA4D81FE4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"/>
            <a:ext cx="8299450" cy="7651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Namještaj</a:t>
            </a:r>
            <a:endParaRPr lang="en-GB" altLang="sr-Latn-RS" dirty="0">
              <a:solidFill>
                <a:schemeClr val="bg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93CDDDA6-D707-4B17-8B48-7B686D00F1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7673" y="836614"/>
            <a:ext cx="4499960" cy="60213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u="sng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Stolovi</a:t>
            </a:r>
            <a:r>
              <a:rPr lang="hr-HR" altLang="sr-Latn-RS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: </a:t>
            </a:r>
          </a:p>
          <a:p>
            <a:pPr lvl="1" eaLnBrk="1" hangingPunct="1">
              <a:defRPr/>
            </a:pPr>
            <a:r>
              <a:rPr lang="hr-HR" altLang="sr-Latn-RS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nije bilo stalnih jedaćih, samo stolići – brončani ili mramorni sa životinjskim nogama (1, 3 ili 4 noge)</a:t>
            </a:r>
          </a:p>
          <a:p>
            <a:pPr lvl="1" eaLnBrk="1" hangingPunct="1">
              <a:defRPr/>
            </a:pPr>
            <a:r>
              <a:rPr lang="hr-HR" altLang="sr-Latn-RS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najskupocjeniji su od drveta limuna</a:t>
            </a:r>
          </a:p>
          <a:p>
            <a:pPr eaLnBrk="1" hangingPunct="1">
              <a:defRPr/>
            </a:pPr>
            <a:r>
              <a:rPr lang="hr-HR" altLang="sr-Latn-RS" u="sng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Ormari</a:t>
            </a:r>
            <a:r>
              <a:rPr lang="hr-HR" altLang="sr-Latn-RS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: drveni</a:t>
            </a:r>
          </a:p>
          <a:p>
            <a:pPr eaLnBrk="1" hangingPunct="1">
              <a:defRPr/>
            </a:pPr>
            <a:r>
              <a:rPr lang="hr-HR" altLang="sr-Latn-RS" u="sng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Svjetiljke</a:t>
            </a:r>
            <a:r>
              <a:rPr lang="hr-HR" altLang="sr-Latn-RS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: brončane, često sa životinjskim motivima </a:t>
            </a:r>
          </a:p>
          <a:p>
            <a:pPr lvl="1" eaLnBrk="1" hangingPunct="1">
              <a:defRPr/>
            </a:pPr>
            <a:r>
              <a:rPr lang="hr-HR" altLang="sr-Latn-RS" dirty="0">
                <a:solidFill>
                  <a:schemeClr val="tx1">
                    <a:lumMod val="25000"/>
                  </a:schemeClr>
                </a:solidFill>
                <a:latin typeface="Palatino Linotype" pitchFamily="18" charset="0"/>
              </a:rPr>
              <a:t>uljane ili svijeće</a:t>
            </a:r>
            <a:endParaRPr lang="en-GB" altLang="sr-Latn-RS" u="sng" dirty="0">
              <a:solidFill>
                <a:schemeClr val="tx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9F0F548A-17B4-42A0-95C5-869EE64CE26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30258" y="3698545"/>
            <a:ext cx="5261742" cy="2483892"/>
          </a:xfrm>
        </p:spPr>
        <p:txBody>
          <a:bodyPr/>
          <a:lstStyle/>
          <a:p>
            <a:pPr eaLnBrk="1" hangingPunct="1"/>
            <a:r>
              <a:rPr lang="hr-HR" altLang="sr-Latn-RS" sz="2600" u="sng" dirty="0">
                <a:solidFill>
                  <a:srgbClr val="3B3B3B"/>
                </a:solidFill>
                <a:latin typeface="Palatino Linotype" panose="02040502050505030304" pitchFamily="18" charset="0"/>
              </a:rPr>
              <a:t>Stolice</a:t>
            </a:r>
            <a:r>
              <a:rPr lang="hr-HR" altLang="sr-Latn-RS" sz="2600" dirty="0">
                <a:solidFill>
                  <a:srgbClr val="3B3B3B"/>
                </a:solidFill>
                <a:latin typeface="Palatino Linotype" panose="02040502050505030304" pitchFamily="18" charset="0"/>
              </a:rPr>
              <a:t>: nepotrebne (radi se i jede ležeći), često sklopive, drvene, s naslonom ili bez naslona</a:t>
            </a:r>
          </a:p>
          <a:p>
            <a:pPr eaLnBrk="1" hangingPunct="1">
              <a:buFontTx/>
              <a:buNone/>
            </a:pPr>
            <a:r>
              <a:rPr lang="hr-HR" altLang="sr-Latn-RS" sz="2400" i="1" dirty="0">
                <a:solidFill>
                  <a:srgbClr val="3B3B3B"/>
                </a:solidFill>
                <a:latin typeface="Palatino Linotype" panose="02040502050505030304" pitchFamily="18" charset="0"/>
              </a:rPr>
              <a:t>cathedra</a:t>
            </a: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 – s naslonom za leđa (otmjeno, svećenici i učitelji)</a:t>
            </a:r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A8DF5A74-589E-45DE-B424-E0BB5E06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6021386"/>
            <a:ext cx="782637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hr-HR" altLang="sr-Latn-RS" sz="540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AB5B8-64BF-12B9-691F-E39BB8DEB121}"/>
              </a:ext>
            </a:extLst>
          </p:cNvPr>
          <p:cNvSpPr txBox="1"/>
          <p:nvPr/>
        </p:nvSpPr>
        <p:spPr>
          <a:xfrm>
            <a:off x="6605515" y="6182437"/>
            <a:ext cx="5586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https://encrypted-tbn0.gstatic.com/images?q=tbn:ANd9GcRulX3_T_kGkX-iavzoIoQr2X0SM1oT8i-zPOtn6C3ID5URxoTVyMtpbAS-aaPKhXFlWPw&amp;usqp=CAU</a:t>
            </a:r>
            <a:endParaRPr lang="hr-HR" sz="1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https://i.pinimg.com/736x/ac/9d/da/ac9ddaee24fc578591029a6f5f5f16c7.jpg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C1A7A-7F61-102C-DE08-849D3B451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659" r="96098">
                        <a14:foregroundMark x1="11463" y1="31000" x2="12439" y2="19600"/>
                        <a14:foregroundMark x1="12439" y1="19600" x2="26829" y2="15800"/>
                        <a14:foregroundMark x1="6585" y1="27000" x2="6585" y2="27000"/>
                        <a14:foregroundMark x1="6585" y1="28800" x2="15122" y2="17800"/>
                        <a14:foregroundMark x1="15122" y1="17800" x2="26829" y2="15800"/>
                        <a14:foregroundMark x1="4146" y1="25800" x2="8293" y2="21600"/>
                        <a14:foregroundMark x1="88780" y1="34400" x2="96585" y2="26000"/>
                        <a14:foregroundMark x1="96585" y1="26000" x2="89512" y2="21000"/>
                        <a14:foregroundMark x1="67805" y1="91000" x2="80244" y2="90800"/>
                        <a14:foregroundMark x1="80244" y1="90800" x2="81220" y2="90400"/>
                        <a14:foregroundMark x1="74146" y1="95000" x2="74146" y2="95000"/>
                        <a14:backgroundMark x1="2927" y1="32800" x2="17073" y2="62800"/>
                        <a14:backgroundMark x1="17073" y1="62800" x2="8293" y2="68000"/>
                        <a14:backgroundMark x1="3902" y1="48600" x2="732" y2="18200"/>
                        <a14:backgroundMark x1="30488" y1="64800" x2="32927" y2="54000"/>
                        <a14:backgroundMark x1="32927" y1="54000" x2="40244" y2="44000"/>
                        <a14:backgroundMark x1="40244" y1="44000" x2="52439" y2="47000"/>
                        <a14:backgroundMark x1="52439" y1="47000" x2="48537" y2="59400"/>
                        <a14:backgroundMark x1="48537" y1="59400" x2="46829" y2="61800"/>
                        <a14:backgroundMark x1="76829" y1="67800" x2="85610" y2="54000"/>
                        <a14:backgroundMark x1="85610" y1="54000" x2="82927" y2="48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480" y="-427611"/>
            <a:ext cx="3741564" cy="4562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7E8A1F-A3E2-C34C-0A04-E3C40E2A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755" y="2457003"/>
            <a:ext cx="5518245" cy="4414596"/>
          </a:xfrm>
          <a:prstGeom prst="rect">
            <a:avLst/>
          </a:prstGeom>
        </p:spPr>
      </p:pic>
      <p:pic>
        <p:nvPicPr>
          <p:cNvPr id="93186" name="Picture 4">
            <a:extLst>
              <a:ext uri="{FF2B5EF4-FFF2-40B4-BE49-F238E27FC236}">
                <a16:creationId xmlns:a16="http://schemas.microsoft.com/office/drawing/2014/main" id="{437FE8F5-9F69-4642-AC7C-3A268CD92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7827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25ADB733-19A5-46B9-A905-53C428320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2835" y="-1"/>
            <a:ext cx="9994748" cy="6858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dirty="0">
                <a:solidFill>
                  <a:schemeClr val="bg1"/>
                </a:solidFill>
                <a:latin typeface="Palatino Linotype" panose="02040502050505030304" pitchFamily="18" charset="0"/>
              </a:rPr>
              <a:t>				  </a:t>
            </a:r>
            <a:r>
              <a:rPr lang="hr-HR" altLang="sr-Latn-RS" sz="2800" u="sng" dirty="0">
                <a:solidFill>
                  <a:srgbClr val="3B3B3B"/>
                </a:solidFill>
                <a:latin typeface="Palatino Linotype" panose="02040502050505030304" pitchFamily="18" charset="0"/>
              </a:rPr>
              <a:t>Kreveti</a:t>
            </a:r>
            <a:r>
              <a:rPr lang="hr-HR" altLang="sr-Latn-RS" sz="2800" dirty="0">
                <a:solidFill>
                  <a:srgbClr val="3B3B3B"/>
                </a:solidFill>
                <a:latin typeface="Palatino Linotype" panose="02040502050505030304" pitchFamily="18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dirty="0">
                <a:solidFill>
                  <a:srgbClr val="3B3B3B"/>
                </a:solidFill>
                <a:latin typeface="Palatino Linotype" panose="02040502050505030304" pitchFamily="18" charset="0"/>
              </a:rPr>
              <a:t>				   za 1 osobu: </a:t>
            </a:r>
            <a:r>
              <a:rPr lang="hr-HR" altLang="sr-Latn-RS" sz="2800" i="1" dirty="0">
                <a:solidFill>
                  <a:srgbClr val="3B3B3B"/>
                </a:solidFill>
                <a:latin typeface="Palatino Linotype" panose="02040502050505030304" pitchFamily="18" charset="0"/>
              </a:rPr>
              <a:t>lectulus</a:t>
            </a:r>
            <a:endParaRPr lang="hr-HR" altLang="sr-Latn-RS" sz="2800" u="sng" dirty="0">
              <a:solidFill>
                <a:srgbClr val="3B3B3B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dirty="0">
                <a:solidFill>
                  <a:srgbClr val="3B3B3B"/>
                </a:solidFill>
                <a:latin typeface="Palatino Linotype" panose="02040502050505030304" pitchFamily="18" charset="0"/>
              </a:rPr>
              <a:t>				   za bračni par: </a:t>
            </a:r>
            <a:r>
              <a:rPr lang="hr-HR" altLang="sr-Latn-RS" sz="2800" i="1" dirty="0">
                <a:solidFill>
                  <a:srgbClr val="3B3B3B"/>
                </a:solidFill>
                <a:latin typeface="Palatino Linotype" panose="02040502050505030304" pitchFamily="18" charset="0"/>
              </a:rPr>
              <a:t>lectus genialis</a:t>
            </a:r>
            <a:endParaRPr lang="hr-HR" altLang="sr-Latn-RS" sz="2800" dirty="0">
              <a:solidFill>
                <a:srgbClr val="3B3B3B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dirty="0">
                <a:solidFill>
                  <a:srgbClr val="3B3B3B"/>
                </a:solidFill>
                <a:latin typeface="Palatino Linotype" panose="02040502050505030304" pitchFamily="18" charset="0"/>
              </a:rPr>
              <a:t>				   za 3 osobe (blagovaonica) </a:t>
            </a: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- </a:t>
            </a:r>
            <a:r>
              <a:rPr lang="hr-HR" altLang="sr-Latn-RS" sz="2400" i="1" dirty="0">
                <a:solidFill>
                  <a:srgbClr val="3B3B3B"/>
                </a:solidFill>
                <a:latin typeface="Palatino Linotype" panose="02040502050505030304" pitchFamily="18" charset="0"/>
              </a:rPr>
              <a:t>triclinium</a:t>
            </a:r>
            <a:endParaRPr lang="hr-HR" altLang="sr-Latn-RS" sz="2800" dirty="0">
              <a:solidFill>
                <a:srgbClr val="3B3B3B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dirty="0">
                <a:solidFill>
                  <a:srgbClr val="3B3B3B"/>
                </a:solidFill>
                <a:latin typeface="Palatino Linotype" panose="02040502050505030304" pitchFamily="18" charset="0"/>
              </a:rPr>
              <a:t>    				   za 6 osoba </a:t>
            </a: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- samo oni koji se prave važni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altLang="sr-Latn-RS" sz="2400" dirty="0">
              <a:solidFill>
                <a:srgbClr val="3B3B3B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altLang="sr-Latn-RS" sz="2400" dirty="0">
              <a:solidFill>
                <a:srgbClr val="3B3B3B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altLang="sr-Latn-RS" sz="2400" dirty="0">
              <a:solidFill>
                <a:srgbClr val="3B3B3B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altLang="sr-Latn-RS" sz="2400" dirty="0">
              <a:solidFill>
                <a:srgbClr val="3B3B3B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Od raznih materijala: drvo, bronca, bjelokost,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srebro, zlato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	</a:t>
            </a:r>
            <a:r>
              <a:rPr lang="hr-HR" altLang="sr-Latn-RS" sz="2000" dirty="0">
                <a:solidFill>
                  <a:srgbClr val="3B3B3B"/>
                </a:solidFill>
                <a:latin typeface="Palatino Linotype" panose="02040502050505030304" pitchFamily="18" charset="0"/>
              </a:rPr>
              <a:t>- </a:t>
            </a:r>
            <a:r>
              <a:rPr lang="hr-HR" altLang="sr-Latn-RS" sz="2000" i="1" dirty="0">
                <a:solidFill>
                  <a:srgbClr val="3B3B3B"/>
                </a:solidFill>
                <a:latin typeface="Palatino Linotype" panose="02040502050505030304" pitchFamily="18" charset="0"/>
              </a:rPr>
              <a:t>lecti pavonini</a:t>
            </a:r>
            <a:r>
              <a:rPr lang="hr-HR" altLang="sr-Latn-RS" sz="2000" dirty="0">
                <a:solidFill>
                  <a:srgbClr val="3B3B3B"/>
                </a:solidFill>
                <a:latin typeface="Palatino Linotype" panose="02040502050505030304" pitchFamily="18" charset="0"/>
              </a:rPr>
              <a:t> = od egzotičnog, šarenog drveta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Najvažniji dio namještaja</a:t>
            </a:r>
            <a:endParaRPr lang="hr-HR" altLang="sr-Latn-RS" sz="2400" dirty="0">
              <a:solidFill>
                <a:srgbClr val="3B3B3B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Uz namještaj još su</a:t>
            </a:r>
            <a:r>
              <a:rPr lang="hr-HR" altLang="sr-Latn-RS" sz="2400" dirty="0">
                <a:solidFill>
                  <a:srgbClr val="3B3B3B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važni posteljina, ukrasni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solidFill>
                  <a:srgbClr val="3B3B3B"/>
                </a:solidFill>
                <a:latin typeface="Palatino Linotype" panose="02040502050505030304" pitchFamily="18" charset="0"/>
              </a:rPr>
              <a:t>predmeti, posuđe</a:t>
            </a:r>
            <a:endParaRPr lang="en-GB" altLang="sr-Latn-RS" sz="2400" dirty="0">
              <a:solidFill>
                <a:srgbClr val="3B3B3B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3188" name="TextBox 1">
            <a:extLst>
              <a:ext uri="{FF2B5EF4-FFF2-40B4-BE49-F238E27FC236}">
                <a16:creationId xmlns:a16="http://schemas.microsoft.com/office/drawing/2014/main" id="{1F43F18A-ED22-4967-90A6-219024950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89" y="1"/>
            <a:ext cx="3462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en-US" sz="1200" dirty="0">
                <a:solidFill>
                  <a:srgbClr val="EAEAEA"/>
                </a:solidFill>
              </a:rPr>
              <a:t>http://www.behance.net/gallery/Villa-reconstruction-1-Pompeii-Italy/2402560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31BE3DC-F200-452B-B62E-803751D95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515350" cy="13414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000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Plinijeva vila u Laurentu</a:t>
            </a:r>
            <a:r>
              <a:rPr lang="hr-HR" altLang="sr-Latn-RS" sz="4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hr-HR" altLang="sr-Latn-RS" sz="4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hr-HR" altLang="sr-Latn-RS" sz="3200" dirty="0">
                <a:solidFill>
                  <a:schemeClr val="accent6">
                    <a:lumMod val="75000"/>
                  </a:schemeClr>
                </a:solidFill>
              </a:rPr>
              <a:t>(Ashmolean Museum, Oxford)</a:t>
            </a:r>
            <a:r>
              <a:rPr lang="hr-HR" altLang="sr-Latn-R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sr-Latn-R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7283" name="Picture 3" descr="scan0003">
            <a:extLst>
              <a:ext uri="{FF2B5EF4-FFF2-40B4-BE49-F238E27FC236}">
                <a16:creationId xmlns:a16="http://schemas.microsoft.com/office/drawing/2014/main" id="{429367BA-8DE1-43FB-A06E-471A8EE4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44638"/>
            <a:ext cx="77724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rble">
  <a:themeElements>
    <a:clrScheme name="Marble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bl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rble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538</Words>
  <Application>Microsoft Office PowerPoint</Application>
  <PresentationFormat>Widescreen</PresentationFormat>
  <Paragraphs>77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Palatino Linotype</vt:lpstr>
      <vt:lpstr>Times New Roman</vt:lpstr>
      <vt:lpstr>Office Theme</vt:lpstr>
      <vt:lpstr>Marble</vt:lpstr>
      <vt:lpstr>UNUTRAŠNJE UREĐENJE</vt:lpstr>
      <vt:lpstr>PowerPoint Presentation</vt:lpstr>
      <vt:lpstr>Tablin Marka Lukrecija Frontona   Pompeji</vt:lpstr>
      <vt:lpstr>Teme  umjetničkih djela</vt:lpstr>
      <vt:lpstr>Kipovi </vt:lpstr>
      <vt:lpstr>Hadrijanova vila u Tivoliju (“Egipatski bazen”)</vt:lpstr>
      <vt:lpstr>Namještaj</vt:lpstr>
      <vt:lpstr>PowerPoint Presentation</vt:lpstr>
      <vt:lpstr>Plinijeva vila u Laurentu  (Ashmolean Museum, Oxford) </vt:lpstr>
      <vt:lpstr>Tlocrt Plinijeve vile u Laurentu (Orbis Romanus)</vt:lpstr>
      <vt:lpstr>Još jedna moguća rekonstrukcija (na stranici: http://www.romanmysteries.com/pages/94-Laurentum_Visit) i ulaz u vrt u pretpostavljenim ostacima Plinijeve vile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mrmat</dc:creator>
  <cp:lastModifiedBy>mrmat</cp:lastModifiedBy>
  <cp:revision>4</cp:revision>
  <dcterms:created xsi:type="dcterms:W3CDTF">2024-10-23T20:08:13Z</dcterms:created>
  <dcterms:modified xsi:type="dcterms:W3CDTF">2024-10-23T21:01:56Z</dcterms:modified>
</cp:coreProperties>
</file>