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45"/>
  </p:notesMasterIdLst>
  <p:sldIdLst>
    <p:sldId id="256" r:id="rId2"/>
    <p:sldId id="261" r:id="rId3"/>
    <p:sldId id="273" r:id="rId4"/>
    <p:sldId id="264" r:id="rId5"/>
    <p:sldId id="263" r:id="rId6"/>
    <p:sldId id="267" r:id="rId7"/>
    <p:sldId id="277" r:id="rId8"/>
    <p:sldId id="257" r:id="rId9"/>
    <p:sldId id="284" r:id="rId10"/>
    <p:sldId id="265" r:id="rId11"/>
    <p:sldId id="283" r:id="rId12"/>
    <p:sldId id="274" r:id="rId13"/>
    <p:sldId id="288" r:id="rId14"/>
    <p:sldId id="275" r:id="rId15"/>
    <p:sldId id="285" r:id="rId16"/>
    <p:sldId id="286" r:id="rId17"/>
    <p:sldId id="278" r:id="rId18"/>
    <p:sldId id="258" r:id="rId19"/>
    <p:sldId id="266" r:id="rId20"/>
    <p:sldId id="300" r:id="rId21"/>
    <p:sldId id="262" r:id="rId22"/>
    <p:sldId id="287" r:id="rId23"/>
    <p:sldId id="272" r:id="rId24"/>
    <p:sldId id="281" r:id="rId25"/>
    <p:sldId id="279" r:id="rId26"/>
    <p:sldId id="282" r:id="rId27"/>
    <p:sldId id="301" r:id="rId28"/>
    <p:sldId id="259" r:id="rId29"/>
    <p:sldId id="260" r:id="rId30"/>
    <p:sldId id="289" r:id="rId31"/>
    <p:sldId id="270" r:id="rId32"/>
    <p:sldId id="271" r:id="rId33"/>
    <p:sldId id="280" r:id="rId34"/>
    <p:sldId id="290" r:id="rId35"/>
    <p:sldId id="291" r:id="rId36"/>
    <p:sldId id="295" r:id="rId37"/>
    <p:sldId id="299" r:id="rId38"/>
    <p:sldId id="292" r:id="rId39"/>
    <p:sldId id="294" r:id="rId40"/>
    <p:sldId id="298" r:id="rId41"/>
    <p:sldId id="297" r:id="rId42"/>
    <p:sldId id="293" r:id="rId43"/>
    <p:sldId id="296" r:id="rId44"/>
  </p:sldIdLst>
  <p:sldSz cx="9144000" cy="6858000" type="screen4x3"/>
  <p:notesSz cx="6858000" cy="9144000"/>
  <p:defaultTextStyle>
    <a:defPPr>
      <a:defRPr lang="hr-HR"/>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p:cViewPr varScale="1">
        <p:scale>
          <a:sx n="65" d="100"/>
          <a:sy n="65" d="100"/>
        </p:scale>
        <p:origin x="78" y="108"/>
      </p:cViewPr>
      <p:guideLst>
        <p:guide orient="horz" pos="2160"/>
        <p:guide pos="2880"/>
      </p:guideLst>
    </p:cSldViewPr>
  </p:slideViewPr>
  <p:outlineViewPr>
    <p:cViewPr>
      <p:scale>
        <a:sx n="33" d="100"/>
        <a:sy n="33" d="100"/>
      </p:scale>
      <p:origin x="0" y="-33006"/>
    </p:cViewPr>
  </p:outlineViewPr>
  <p:notesTextViewPr>
    <p:cViewPr>
      <p:scale>
        <a:sx n="100" d="100"/>
        <a:sy n="100" d="100"/>
      </p:scale>
      <p:origin x="0" y="0"/>
    </p:cViewPr>
  </p:notesTextViewPr>
  <p:sorterViewPr>
    <p:cViewPr>
      <p:scale>
        <a:sx n="100" d="100"/>
        <a:sy n="100" d="100"/>
      </p:scale>
      <p:origin x="0" y="-160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hr-H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hr-HR"/>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noProof="0"/>
              <a:t>Click to edit Master text styles</a:t>
            </a:r>
          </a:p>
          <a:p>
            <a:pPr lvl="1"/>
            <a:r>
              <a:rPr lang="hr-HR" noProof="0"/>
              <a:t>Second level</a:t>
            </a:r>
          </a:p>
          <a:p>
            <a:pPr lvl="2"/>
            <a:r>
              <a:rPr lang="hr-HR" noProof="0"/>
              <a:t>Third level</a:t>
            </a:r>
          </a:p>
          <a:p>
            <a:pPr lvl="3"/>
            <a:r>
              <a:rPr lang="hr-HR" noProof="0"/>
              <a:t>Fourth level</a:t>
            </a:r>
          </a:p>
          <a:p>
            <a:pPr lvl="4"/>
            <a:r>
              <a:rPr lang="hr-HR"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hr-H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F38A5CB-EC39-4251-B4CA-407C5AC9D02E}" type="slidenum">
              <a:rPr lang="hr-HR"/>
              <a:pPr>
                <a:defRPr/>
              </a:pPr>
              <a:t>‹#›</a:t>
            </a:fld>
            <a:endParaRPr lang="hr-HR"/>
          </a:p>
        </p:txBody>
      </p:sp>
    </p:spTree>
    <p:extLst>
      <p:ext uri="{BB962C8B-B14F-4D97-AF65-F5344CB8AC3E}">
        <p14:creationId xmlns:p14="http://schemas.microsoft.com/office/powerpoint/2010/main" val="1803833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Apollo" TargetMode="External"/><Relationship Id="rId3" Type="http://schemas.openxmlformats.org/officeDocument/2006/relationships/hyperlink" Target="https://en.wikipedia.org/wiki/Argos" TargetMode="External"/><Relationship Id="rId7" Type="http://schemas.openxmlformats.org/officeDocument/2006/relationships/hyperlink" Target="https://en.wikipedia.org/wiki/Kleobis_and_Biton#cite_note-:0-2"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Hera" TargetMode="External"/><Relationship Id="rId5" Type="http://schemas.openxmlformats.org/officeDocument/2006/relationships/hyperlink" Target="https://en.wikipedia.org/wiki/Temple" TargetMode="External"/><Relationship Id="rId4" Type="http://schemas.openxmlformats.org/officeDocument/2006/relationships/hyperlink" Target="https://en.wikipedia.org/wiki/Cydippe_(mother_of_Cleobis)" TargetMode="External"/><Relationship Id="rId9" Type="http://schemas.openxmlformats.org/officeDocument/2006/relationships/hyperlink" Target="https://en.wikipedia.org/wiki/Kleobis_and_Biton#cite_note-:1-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032CC7D-7F97-4CCD-827D-BBE9E794644C}" type="slidenum">
              <a:rPr lang="hr-HR" altLang="en-US" smtClean="0"/>
              <a:pPr eaLnBrk="1" hangingPunct="1">
                <a:spcBef>
                  <a:spcPct val="0"/>
                </a:spcBef>
              </a:pPr>
              <a:t>1</a:t>
            </a:fld>
            <a:endParaRPr lang="hr-HR"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5F00F64-58A2-41DE-BB85-5E4D3ADBCB28}" type="slidenum">
              <a:rPr lang="hr-HR" altLang="en-US" smtClean="0"/>
              <a:pPr eaLnBrk="1" hangingPunct="1">
                <a:spcBef>
                  <a:spcPct val="0"/>
                </a:spcBef>
              </a:pPr>
              <a:t>10</a:t>
            </a:fld>
            <a:endParaRPr lang="hr-HR"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62BF61-0236-44C5-8652-D0ECA404C7B9}" type="slidenum">
              <a:rPr lang="hr-HR" altLang="en-US" smtClean="0"/>
              <a:pPr eaLnBrk="1" hangingPunct="1">
                <a:spcBef>
                  <a:spcPct val="0"/>
                </a:spcBef>
              </a:pPr>
              <a:t>11</a:t>
            </a:fld>
            <a:endParaRPr lang="hr-HR"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4AFCCBC-11B2-4443-AFA8-EE35440D95A9}" type="slidenum">
              <a:rPr lang="hr-HR" altLang="en-US" smtClean="0"/>
              <a:pPr eaLnBrk="1" hangingPunct="1">
                <a:spcBef>
                  <a:spcPct val="0"/>
                </a:spcBef>
              </a:pPr>
              <a:t>12</a:t>
            </a:fld>
            <a:endParaRPr lang="hr-HR"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5951904-90A3-4399-8B9B-5BB647EDBC3E}" type="slidenum">
              <a:rPr lang="hr-HR" altLang="en-US" smtClean="0"/>
              <a:pPr eaLnBrk="1" hangingPunct="1">
                <a:spcBef>
                  <a:spcPct val="0"/>
                </a:spcBef>
              </a:pPr>
              <a:t>13</a:t>
            </a:fld>
            <a:endParaRPr lang="hr-HR"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14DF907-F7D7-48AC-953C-16A7BF4C5439}" type="slidenum">
              <a:rPr lang="hr-HR" altLang="en-US" smtClean="0"/>
              <a:pPr eaLnBrk="1" hangingPunct="1">
                <a:spcBef>
                  <a:spcPct val="0"/>
                </a:spcBef>
              </a:pPr>
              <a:t>14</a:t>
            </a:fld>
            <a:endParaRPr lang="hr-HR"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6B0228-83A3-4335-AA74-8683A723A612}" type="slidenum">
              <a:rPr lang="hr-HR" altLang="en-US" smtClean="0"/>
              <a:pPr eaLnBrk="1" hangingPunct="1">
                <a:spcBef>
                  <a:spcPct val="0"/>
                </a:spcBef>
              </a:pPr>
              <a:t>15</a:t>
            </a:fld>
            <a:endParaRPr lang="hr-HR"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55D3DF-1BC4-4AEF-84DF-DC8E6A07665E}" type="slidenum">
              <a:rPr lang="hr-HR" altLang="en-US" smtClean="0"/>
              <a:pPr eaLnBrk="1" hangingPunct="1">
                <a:spcBef>
                  <a:spcPct val="0"/>
                </a:spcBef>
              </a:pPr>
              <a:t>16</a:t>
            </a:fld>
            <a:endParaRPr lang="hr-HR"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5227EB8-FB72-4153-A1C5-8E3778A19B93}" type="slidenum">
              <a:rPr lang="hr-HR" altLang="en-US" smtClean="0"/>
              <a:pPr eaLnBrk="1" hangingPunct="1">
                <a:spcBef>
                  <a:spcPct val="0"/>
                </a:spcBef>
              </a:pPr>
              <a:t>17</a:t>
            </a:fld>
            <a:endParaRPr lang="hr-HR"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D2E248-CA4C-430E-A5ED-5078D26593E5}" type="slidenum">
              <a:rPr lang="hr-HR" altLang="en-US" smtClean="0"/>
              <a:pPr eaLnBrk="1" hangingPunct="1">
                <a:spcBef>
                  <a:spcPct val="0"/>
                </a:spcBef>
              </a:pPr>
              <a:t>18</a:t>
            </a:fld>
            <a:endParaRPr lang="hr-HR"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50D399F-136C-4D15-8AAF-1C0001224BDF}" type="slidenum">
              <a:rPr lang="hr-HR" altLang="en-US" smtClean="0"/>
              <a:pPr eaLnBrk="1" hangingPunct="1">
                <a:spcBef>
                  <a:spcPct val="0"/>
                </a:spcBef>
              </a:pPr>
              <a:t>19</a:t>
            </a:fld>
            <a:endParaRPr lang="hr-HR"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kern="1200" dirty="0">
                <a:solidFill>
                  <a:schemeClr val="tx1"/>
                </a:solidFill>
                <a:effectLst/>
                <a:latin typeface="Arial" charset="0"/>
                <a:ea typeface="+mn-ea"/>
                <a:cs typeface="+mn-cs"/>
              </a:rPr>
              <a:t>Solon tells of how these </a:t>
            </a:r>
            <a:r>
              <a:rPr lang="en-GB" sz="1200" b="0" i="0" u="none" strike="noStrike" kern="1200" dirty="0">
                <a:solidFill>
                  <a:schemeClr val="tx1"/>
                </a:solidFill>
                <a:effectLst/>
                <a:latin typeface="Arial" charset="0"/>
                <a:ea typeface="+mn-ea"/>
                <a:cs typeface="+mn-cs"/>
                <a:hlinkClick r:id="rId3" tooltip="Argos"/>
              </a:rPr>
              <a:t>Argive</a:t>
            </a:r>
            <a:r>
              <a:rPr lang="en-GB" sz="1200" b="0" i="0" kern="1200" dirty="0">
                <a:solidFill>
                  <a:schemeClr val="tx1"/>
                </a:solidFill>
                <a:effectLst/>
                <a:latin typeface="Arial" charset="0"/>
                <a:ea typeface="+mn-ea"/>
                <a:cs typeface="+mn-cs"/>
              </a:rPr>
              <a:t> brothers took their mother named </a:t>
            </a:r>
            <a:r>
              <a:rPr lang="en-GB" sz="1200" b="0" i="0" u="none" strike="noStrike" kern="1200" dirty="0" err="1">
                <a:solidFill>
                  <a:schemeClr val="tx1"/>
                </a:solidFill>
                <a:effectLst/>
                <a:latin typeface="Arial" charset="0"/>
                <a:ea typeface="+mn-ea"/>
                <a:cs typeface="+mn-cs"/>
                <a:hlinkClick r:id="rId4" tooltip="Cydippe (mother of Cleobis)"/>
              </a:rPr>
              <a:t>Cydippe</a:t>
            </a:r>
            <a:r>
              <a:rPr lang="en-GB" sz="1200" b="0" i="0" kern="1200" dirty="0">
                <a:solidFill>
                  <a:schemeClr val="tx1"/>
                </a:solidFill>
                <a:effectLst/>
                <a:latin typeface="Arial" charset="0"/>
                <a:ea typeface="+mn-ea"/>
                <a:cs typeface="+mn-cs"/>
              </a:rPr>
              <a:t>, a priestess at the </a:t>
            </a:r>
            <a:r>
              <a:rPr lang="en-GB" sz="1200" b="0" i="0" u="none" strike="noStrike" kern="1200" dirty="0">
                <a:solidFill>
                  <a:schemeClr val="tx1"/>
                </a:solidFill>
                <a:effectLst/>
                <a:latin typeface="Arial" charset="0"/>
                <a:ea typeface="+mn-ea"/>
                <a:cs typeface="+mn-cs"/>
                <a:hlinkClick r:id="rId5" tooltip="Temple"/>
              </a:rPr>
              <a:t>temple</a:t>
            </a:r>
            <a:r>
              <a:rPr lang="en-GB" sz="1200" b="0" i="0" kern="1200" dirty="0">
                <a:solidFill>
                  <a:schemeClr val="tx1"/>
                </a:solidFill>
                <a:effectLst/>
                <a:latin typeface="Arial" charset="0"/>
                <a:ea typeface="+mn-ea"/>
                <a:cs typeface="+mn-cs"/>
              </a:rPr>
              <a:t> of </a:t>
            </a:r>
            <a:r>
              <a:rPr lang="en-GB" sz="1200" b="0" i="0" u="none" strike="noStrike" kern="1200" dirty="0">
                <a:solidFill>
                  <a:schemeClr val="tx1"/>
                </a:solidFill>
                <a:effectLst/>
                <a:latin typeface="Arial" charset="0"/>
                <a:ea typeface="+mn-ea"/>
                <a:cs typeface="+mn-cs"/>
                <a:hlinkClick r:id="rId6" tooltip="Hera"/>
              </a:rPr>
              <a:t>Hera</a:t>
            </a:r>
            <a:r>
              <a:rPr lang="en-GB" sz="1200" b="0" i="0" kern="1200" dirty="0">
                <a:solidFill>
                  <a:schemeClr val="tx1"/>
                </a:solidFill>
                <a:effectLst/>
                <a:latin typeface="Arial" charset="0"/>
                <a:ea typeface="+mn-ea"/>
                <a:cs typeface="+mn-cs"/>
              </a:rPr>
              <a:t>, to a festival for the goddess to be held in town. When their mother's oxen could not be found, the brothers yoked themselves to their mother's cart and drove her the six miles to the temple.</a:t>
            </a:r>
            <a:r>
              <a:rPr lang="en-GB" sz="1200" b="0" i="0" u="none" strike="noStrike" kern="1200" baseline="30000" dirty="0">
                <a:solidFill>
                  <a:schemeClr val="tx1"/>
                </a:solidFill>
                <a:effectLst/>
                <a:latin typeface="Arial" charset="0"/>
                <a:ea typeface="+mn-ea"/>
                <a:cs typeface="+mn-cs"/>
                <a:hlinkClick r:id="rId7"/>
              </a:rPr>
              <a:t>[2]</a:t>
            </a:r>
            <a:r>
              <a:rPr lang="en-GB" sz="1200" b="0" i="0" kern="1200" dirty="0">
                <a:solidFill>
                  <a:schemeClr val="tx1"/>
                </a:solidFill>
                <a:effectLst/>
                <a:latin typeface="Arial" charset="0"/>
                <a:ea typeface="+mn-ea"/>
                <a:cs typeface="+mn-cs"/>
              </a:rPr>
              <a:t> Having arrived at the festival, the mother prayed for Hera to bestow a gift upon her sons for their strength and devotion, which Hera listened and rewarded the sons. When the prayers and the sacrifice were over, </a:t>
            </a:r>
            <a:r>
              <a:rPr lang="en-GB" sz="1200" b="0" i="0" kern="1200" dirty="0" err="1">
                <a:solidFill>
                  <a:schemeClr val="tx1"/>
                </a:solidFill>
                <a:effectLst/>
                <a:latin typeface="Arial" charset="0"/>
                <a:ea typeface="+mn-ea"/>
                <a:cs typeface="+mn-cs"/>
              </a:rPr>
              <a:t>Kleobis</a:t>
            </a:r>
            <a:r>
              <a:rPr lang="en-GB" sz="1200" b="0" i="0" kern="1200" dirty="0">
                <a:solidFill>
                  <a:schemeClr val="tx1"/>
                </a:solidFill>
                <a:effectLst/>
                <a:latin typeface="Arial" charset="0"/>
                <a:ea typeface="+mn-ea"/>
                <a:cs typeface="+mn-cs"/>
              </a:rPr>
              <a:t> and </a:t>
            </a:r>
            <a:r>
              <a:rPr lang="en-GB" sz="1200" b="0" i="0" kern="1200" dirty="0" err="1">
                <a:solidFill>
                  <a:schemeClr val="tx1"/>
                </a:solidFill>
                <a:effectLst/>
                <a:latin typeface="Arial" charset="0"/>
                <a:ea typeface="+mn-ea"/>
                <a:cs typeface="+mn-cs"/>
              </a:rPr>
              <a:t>Biton</a:t>
            </a:r>
            <a:r>
              <a:rPr lang="en-GB" sz="1200" b="0" i="0" kern="1200" dirty="0">
                <a:solidFill>
                  <a:schemeClr val="tx1"/>
                </a:solidFill>
                <a:effectLst/>
                <a:latin typeface="Arial" charset="0"/>
                <a:ea typeface="+mn-ea"/>
                <a:cs typeface="+mn-cs"/>
              </a:rPr>
              <a:t> fell asleep in the temple and never woke up, which was the gift Hera bestowed on the boys: allowing for them to die.</a:t>
            </a:r>
            <a:r>
              <a:rPr lang="en-GB" sz="1200" b="0" i="0" u="none" strike="noStrike" kern="1200" baseline="30000" dirty="0">
                <a:solidFill>
                  <a:schemeClr val="tx1"/>
                </a:solidFill>
                <a:effectLst/>
                <a:latin typeface="Arial" charset="0"/>
                <a:ea typeface="+mn-ea"/>
                <a:cs typeface="+mn-cs"/>
                <a:hlinkClick r:id="rId7"/>
              </a:rPr>
              <a:t>[2]</a:t>
            </a:r>
            <a:r>
              <a:rPr lang="en-GB" sz="1200" b="0" i="0" kern="1200" dirty="0">
                <a:solidFill>
                  <a:schemeClr val="tx1"/>
                </a:solidFill>
                <a:effectLst/>
                <a:latin typeface="Arial" charset="0"/>
                <a:ea typeface="+mn-ea"/>
                <a:cs typeface="+mn-cs"/>
              </a:rPr>
              <a:t> To </a:t>
            </a:r>
            <a:r>
              <a:rPr lang="en-GB" sz="1200" b="0" i="0" kern="1200" dirty="0" err="1">
                <a:solidFill>
                  <a:schemeClr val="tx1"/>
                </a:solidFill>
                <a:effectLst/>
                <a:latin typeface="Arial" charset="0"/>
                <a:ea typeface="+mn-ea"/>
                <a:cs typeface="+mn-cs"/>
              </a:rPr>
              <a:t>honor</a:t>
            </a:r>
            <a:r>
              <a:rPr lang="en-GB" sz="1200" b="0" i="0" kern="1200" dirty="0">
                <a:solidFill>
                  <a:schemeClr val="tx1"/>
                </a:solidFill>
                <a:effectLst/>
                <a:latin typeface="Arial" charset="0"/>
                <a:ea typeface="+mn-ea"/>
                <a:cs typeface="+mn-cs"/>
              </a:rPr>
              <a:t> the two brothers, the people of Argos dedicated statues of them to the temple of </a:t>
            </a:r>
            <a:r>
              <a:rPr lang="en-GB" sz="1200" b="0" i="0" u="none" strike="noStrike" kern="1200" dirty="0">
                <a:solidFill>
                  <a:schemeClr val="tx1"/>
                </a:solidFill>
                <a:effectLst/>
                <a:latin typeface="Arial" charset="0"/>
                <a:ea typeface="+mn-ea"/>
                <a:cs typeface="+mn-cs"/>
                <a:hlinkClick r:id="rId8" tooltip="Apollo"/>
              </a:rPr>
              <a:t>Apollo</a:t>
            </a:r>
            <a:r>
              <a:rPr lang="en-GB" sz="1200" b="0" i="0" kern="1200" dirty="0">
                <a:solidFill>
                  <a:schemeClr val="tx1"/>
                </a:solidFill>
                <a:effectLst/>
                <a:latin typeface="Arial" charset="0"/>
                <a:ea typeface="+mn-ea"/>
                <a:cs typeface="+mn-cs"/>
              </a:rPr>
              <a:t> at Delphi, allowing for these statues to be seen as funeral memorials.</a:t>
            </a:r>
            <a:r>
              <a:rPr lang="en-GB" sz="1200" b="0" i="0" u="none" strike="noStrike" kern="1200" baseline="30000" dirty="0">
                <a:solidFill>
                  <a:schemeClr val="tx1"/>
                </a:solidFill>
                <a:effectLst/>
                <a:latin typeface="Arial" charset="0"/>
                <a:ea typeface="+mn-ea"/>
                <a:cs typeface="+mn-cs"/>
                <a:hlinkClick r:id="rId9"/>
              </a:rPr>
              <a:t>[3]</a:t>
            </a:r>
            <a:endParaRPr lang="en-GB" sz="1200" b="0" i="0" kern="1200" dirty="0">
              <a:solidFill>
                <a:schemeClr val="tx1"/>
              </a:solidFill>
              <a:effectLst/>
              <a:latin typeface="Arial" charset="0"/>
              <a:ea typeface="+mn-ea"/>
              <a:cs typeface="+mn-cs"/>
            </a:endParaRPr>
          </a:p>
          <a:p>
            <a:r>
              <a:rPr lang="en-GB" sz="1200" b="0" i="0" kern="1200" dirty="0">
                <a:solidFill>
                  <a:schemeClr val="tx1"/>
                </a:solidFill>
                <a:effectLst/>
                <a:latin typeface="Arial" charset="0"/>
                <a:ea typeface="+mn-ea"/>
                <a:cs typeface="+mn-cs"/>
              </a:rPr>
              <a:t>Upon hearing this story, Solon's advice to Croesus were “the uncertainties of life mean that no one can be completely happy.”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8DCC55-3221-425D-B923-0B362B09E8EC}" type="slidenum">
              <a:rPr lang="hr-HR" altLang="en-US" smtClean="0"/>
              <a:pPr eaLnBrk="1" hangingPunct="1">
                <a:spcBef>
                  <a:spcPct val="0"/>
                </a:spcBef>
              </a:pPr>
              <a:t>2</a:t>
            </a:fld>
            <a:endParaRPr lang="hr-HR"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67F407E-EBD3-4667-895F-C1C41D671A90}" type="slidenum">
              <a:rPr lang="hr-HR" altLang="en-US" smtClean="0"/>
              <a:pPr eaLnBrk="1" hangingPunct="1">
                <a:spcBef>
                  <a:spcPct val="0"/>
                </a:spcBef>
              </a:pPr>
              <a:t>21</a:t>
            </a:fld>
            <a:endParaRPr lang="hr-HR"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A3433D1-081A-4C1A-ABF3-5281CD83C9CD}" type="slidenum">
              <a:rPr lang="hr-HR" altLang="en-US" smtClean="0"/>
              <a:pPr eaLnBrk="1" hangingPunct="1">
                <a:spcBef>
                  <a:spcPct val="0"/>
                </a:spcBef>
              </a:pPr>
              <a:t>22</a:t>
            </a:fld>
            <a:endParaRPr lang="hr-HR"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D8214F-D0F0-4688-A055-9266FA95BD9C}" type="slidenum">
              <a:rPr lang="hr-HR" altLang="en-US" smtClean="0"/>
              <a:pPr eaLnBrk="1" hangingPunct="1">
                <a:spcBef>
                  <a:spcPct val="0"/>
                </a:spcBef>
              </a:pPr>
              <a:t>23</a:t>
            </a:fld>
            <a:endParaRPr lang="hr-HR"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6CA066-4A69-47FF-B124-7DEAD5FA803A}" type="slidenum">
              <a:rPr lang="hr-HR" altLang="en-US" smtClean="0"/>
              <a:pPr eaLnBrk="1" hangingPunct="1">
                <a:spcBef>
                  <a:spcPct val="0"/>
                </a:spcBef>
              </a:pPr>
              <a:t>24</a:t>
            </a:fld>
            <a:endParaRPr lang="hr-HR"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56600A-91B7-4ADD-8374-928393DE5727}" type="slidenum">
              <a:rPr lang="hr-HR" altLang="en-US" smtClean="0"/>
              <a:pPr eaLnBrk="1" hangingPunct="1">
                <a:spcBef>
                  <a:spcPct val="0"/>
                </a:spcBef>
              </a:pPr>
              <a:t>25</a:t>
            </a:fld>
            <a:endParaRPr lang="hr-HR"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F57C94-06BE-4852-B78F-C7D41CBDB07D}" type="slidenum">
              <a:rPr lang="hr-HR" altLang="en-US" smtClean="0"/>
              <a:pPr eaLnBrk="1" hangingPunct="1">
                <a:spcBef>
                  <a:spcPct val="0"/>
                </a:spcBef>
              </a:pPr>
              <a:t>26</a:t>
            </a:fld>
            <a:endParaRPr lang="hr-HR"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BFDDA22-B873-4922-B2C0-E7B6D50AE55D}" type="slidenum">
              <a:rPr lang="hr-HR" altLang="en-US" smtClean="0"/>
              <a:pPr eaLnBrk="1" hangingPunct="1">
                <a:spcBef>
                  <a:spcPct val="0"/>
                </a:spcBef>
              </a:pPr>
              <a:t>28</a:t>
            </a:fld>
            <a:endParaRPr lang="hr-HR"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53D003-0AD0-4D01-923C-8AEF3D1FC592}" type="slidenum">
              <a:rPr lang="hr-HR" altLang="en-US" smtClean="0"/>
              <a:pPr eaLnBrk="1" hangingPunct="1">
                <a:spcBef>
                  <a:spcPct val="0"/>
                </a:spcBef>
              </a:pPr>
              <a:t>29</a:t>
            </a:fld>
            <a:endParaRPr lang="hr-HR"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7A55A5E-3967-4776-B500-54B574039BC7}" type="slidenum">
              <a:rPr lang="hr-HR" altLang="en-US" smtClean="0"/>
              <a:pPr eaLnBrk="1" hangingPunct="1">
                <a:spcBef>
                  <a:spcPct val="0"/>
                </a:spcBef>
              </a:pPr>
              <a:t>30</a:t>
            </a:fld>
            <a:endParaRPr lang="hr-HR"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36C8FC-8197-4C43-B9D8-CBA45E32E087}" type="slidenum">
              <a:rPr lang="hr-HR" altLang="en-US" smtClean="0"/>
              <a:pPr eaLnBrk="1" hangingPunct="1">
                <a:spcBef>
                  <a:spcPct val="0"/>
                </a:spcBef>
              </a:pPr>
              <a:t>31</a:t>
            </a:fld>
            <a:endParaRPr lang="hr-HR"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266071-42A8-4D87-A042-4A3929698897}" type="slidenum">
              <a:rPr lang="hr-HR" altLang="en-US" smtClean="0"/>
              <a:pPr eaLnBrk="1" hangingPunct="1">
                <a:spcBef>
                  <a:spcPct val="0"/>
                </a:spcBef>
              </a:pPr>
              <a:t>3</a:t>
            </a:fld>
            <a:endParaRPr lang="hr-HR"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dirty="0"/>
              <a:t>Omjer/umjerenost/sklad: dana i noći, hrane</a:t>
            </a:r>
            <a:r>
              <a:rPr lang="hr-HR" altLang="en-US" baseline="0" dirty="0"/>
              <a:t> i pića, života</a:t>
            </a:r>
            <a:endParaRPr lang="en-GB"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FF0F73B-AC13-4EDA-A5AA-8BBE5364D1DD}" type="slidenum">
              <a:rPr lang="hr-HR" altLang="en-US" smtClean="0"/>
              <a:pPr eaLnBrk="1" hangingPunct="1">
                <a:spcBef>
                  <a:spcPct val="0"/>
                </a:spcBef>
              </a:pPr>
              <a:t>32</a:t>
            </a:fld>
            <a:endParaRPr lang="hr-HR"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3B6F814-35E2-42E6-9254-8D35D47703D7}" type="slidenum">
              <a:rPr lang="hr-HR" altLang="en-US" smtClean="0"/>
              <a:pPr eaLnBrk="1" hangingPunct="1">
                <a:spcBef>
                  <a:spcPct val="0"/>
                </a:spcBef>
              </a:pPr>
              <a:t>33</a:t>
            </a:fld>
            <a:endParaRPr lang="hr-HR"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E4E0C7-B69F-4D35-A88E-777CBC8E43F0}" type="slidenum">
              <a:rPr lang="hr-HR" altLang="en-US" smtClean="0"/>
              <a:pPr eaLnBrk="1" hangingPunct="1">
                <a:spcBef>
                  <a:spcPct val="0"/>
                </a:spcBef>
              </a:pPr>
              <a:t>34</a:t>
            </a:fld>
            <a:endParaRPr lang="hr-HR"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F3B687-F85B-45DC-BA64-F50F0444D46C}" type="slidenum">
              <a:rPr lang="hr-HR" altLang="en-US" smtClean="0"/>
              <a:pPr eaLnBrk="1" hangingPunct="1">
                <a:spcBef>
                  <a:spcPct val="0"/>
                </a:spcBef>
              </a:pPr>
              <a:t>35</a:t>
            </a:fld>
            <a:endParaRPr lang="hr-HR"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B885891-8432-4023-B37A-B49C65868A31}" type="slidenum">
              <a:rPr lang="hr-HR" altLang="en-US" smtClean="0"/>
              <a:pPr eaLnBrk="1" hangingPunct="1">
                <a:spcBef>
                  <a:spcPct val="0"/>
                </a:spcBef>
              </a:pPr>
              <a:t>36</a:t>
            </a:fld>
            <a:endParaRPr lang="hr-HR" alt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ACCDC6-C8F2-4F11-A43B-C1F5BE2F38E2}" type="slidenum">
              <a:rPr lang="hr-HR" altLang="en-US" smtClean="0"/>
              <a:pPr eaLnBrk="1" hangingPunct="1">
                <a:spcBef>
                  <a:spcPct val="0"/>
                </a:spcBef>
              </a:pPr>
              <a:t>37</a:t>
            </a:fld>
            <a:endParaRPr lang="hr-HR"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2E20F4-6917-41D0-A3FC-A14507506FA5}" type="slidenum">
              <a:rPr lang="hr-HR" altLang="en-US" smtClean="0"/>
              <a:pPr eaLnBrk="1" hangingPunct="1">
                <a:spcBef>
                  <a:spcPct val="0"/>
                </a:spcBef>
              </a:pPr>
              <a:t>38</a:t>
            </a:fld>
            <a:endParaRPr lang="hr-HR"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A13D69-60E3-4CEB-ACD7-D08A16D343DB}" type="slidenum">
              <a:rPr lang="hr-HR" altLang="en-US" smtClean="0"/>
              <a:pPr eaLnBrk="1" hangingPunct="1">
                <a:spcBef>
                  <a:spcPct val="0"/>
                </a:spcBef>
              </a:pPr>
              <a:t>39</a:t>
            </a:fld>
            <a:endParaRPr lang="hr-HR"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A869DFA-2F39-450E-9CA0-33E3BA3412F7}" type="slidenum">
              <a:rPr lang="hr-HR" altLang="en-US" smtClean="0"/>
              <a:pPr eaLnBrk="1" hangingPunct="1">
                <a:spcBef>
                  <a:spcPct val="0"/>
                </a:spcBef>
              </a:pPr>
              <a:t>40</a:t>
            </a:fld>
            <a:endParaRPr lang="hr-HR"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52BD8C1-5619-4477-8681-D014C2B51974}" type="slidenum">
              <a:rPr lang="hr-HR" altLang="en-US" smtClean="0"/>
              <a:pPr eaLnBrk="1" hangingPunct="1">
                <a:spcBef>
                  <a:spcPct val="0"/>
                </a:spcBef>
              </a:pPr>
              <a:t>41</a:t>
            </a:fld>
            <a:endParaRPr lang="hr-HR"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A945990-215C-4F81-9951-7A5E9EBD297D}" type="slidenum">
              <a:rPr lang="hr-HR" altLang="en-US" smtClean="0"/>
              <a:pPr eaLnBrk="1" hangingPunct="1">
                <a:spcBef>
                  <a:spcPct val="0"/>
                </a:spcBef>
              </a:pPr>
              <a:t>4</a:t>
            </a:fld>
            <a:endParaRPr lang="hr-HR"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BB02DE0-D655-493F-B963-6AC09E3B83E9}" type="slidenum">
              <a:rPr lang="hr-HR" altLang="en-US" smtClean="0"/>
              <a:pPr eaLnBrk="1" hangingPunct="1">
                <a:spcBef>
                  <a:spcPct val="0"/>
                </a:spcBef>
              </a:pPr>
              <a:t>42</a:t>
            </a:fld>
            <a:endParaRPr lang="hr-HR"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3EEA4A-7C0E-4A99-B3BE-65B45F7FAB12}" type="slidenum">
              <a:rPr lang="hr-HR" altLang="en-US" smtClean="0"/>
              <a:pPr eaLnBrk="1" hangingPunct="1">
                <a:spcBef>
                  <a:spcPct val="0"/>
                </a:spcBef>
              </a:pPr>
              <a:t>43</a:t>
            </a:fld>
            <a:endParaRPr lang="hr-HR"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F081F61-9679-44E5-8D76-217945490C66}" type="slidenum">
              <a:rPr lang="hr-HR" altLang="en-US" smtClean="0"/>
              <a:pPr eaLnBrk="1" hangingPunct="1">
                <a:spcBef>
                  <a:spcPct val="0"/>
                </a:spcBef>
              </a:pPr>
              <a:t>5</a:t>
            </a:fld>
            <a:endParaRPr lang="hr-HR"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27E7F23-234A-48EB-A377-EB177A4714CA}" type="slidenum">
              <a:rPr lang="hr-HR" altLang="en-US" smtClean="0"/>
              <a:pPr eaLnBrk="1" hangingPunct="1">
                <a:spcBef>
                  <a:spcPct val="0"/>
                </a:spcBef>
              </a:pPr>
              <a:t>6</a:t>
            </a:fld>
            <a:endParaRPr lang="hr-HR"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63612A-0A79-4B4E-9BF2-D1F4C2C31869}" type="slidenum">
              <a:rPr lang="hr-HR" altLang="en-US" smtClean="0"/>
              <a:pPr eaLnBrk="1" hangingPunct="1">
                <a:spcBef>
                  <a:spcPct val="0"/>
                </a:spcBef>
              </a:pPr>
              <a:t>7</a:t>
            </a:fld>
            <a:endParaRPr lang="hr-HR"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9A7B9B9-08FB-4149-8045-DBC46F10FB7B}" type="slidenum">
              <a:rPr lang="hr-HR" altLang="en-US" smtClean="0"/>
              <a:pPr eaLnBrk="1" hangingPunct="1">
                <a:spcBef>
                  <a:spcPct val="0"/>
                </a:spcBef>
              </a:pPr>
              <a:t>8</a:t>
            </a:fld>
            <a:endParaRPr lang="hr-HR"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8182F2-B338-418E-9852-196FB25CD43C}" type="slidenum">
              <a:rPr lang="hr-HR" altLang="en-US" smtClean="0"/>
              <a:pPr eaLnBrk="1" hangingPunct="1">
                <a:spcBef>
                  <a:spcPct val="0"/>
                </a:spcBef>
              </a:pPr>
              <a:t>9</a:t>
            </a:fld>
            <a:endParaRPr lang="hr-HR"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hr-HR"/>
          </a:p>
        </p:txBody>
      </p:sp>
      <p:sp>
        <p:nvSpPr>
          <p:cNvPr id="19" name="Footer Placeholder 18"/>
          <p:cNvSpPr>
            <a:spLocks noGrp="1"/>
          </p:cNvSpPr>
          <p:nvPr>
            <p:ph type="ftr" sz="quarter" idx="11"/>
          </p:nvPr>
        </p:nvSpPr>
        <p:spPr/>
        <p:txBody>
          <a:bodyPr/>
          <a:lstStyle/>
          <a:p>
            <a:pPr>
              <a:defRPr/>
            </a:pPr>
            <a:endParaRPr lang="hr-HR"/>
          </a:p>
        </p:txBody>
      </p:sp>
      <p:sp>
        <p:nvSpPr>
          <p:cNvPr id="27" name="Slide Number Placeholder 26"/>
          <p:cNvSpPr>
            <a:spLocks noGrp="1"/>
          </p:cNvSpPr>
          <p:nvPr>
            <p:ph type="sldNum" sz="quarter" idx="12"/>
          </p:nvPr>
        </p:nvSpPr>
        <p:spPr/>
        <p:txBody>
          <a:bodyPr/>
          <a:lstStyle/>
          <a:p>
            <a:pPr>
              <a:defRPr/>
            </a:pPr>
            <a:fld id="{78502E99-5C6D-47F7-B117-993268913BC0}" type="slidenum">
              <a:rPr lang="hr-HR" smtClean="0"/>
              <a:pPr>
                <a:defRPr/>
              </a:pPr>
              <a:t>‹#›</a:t>
            </a:fld>
            <a:endParaRPr lang="hr-H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81C781F2-DBB5-46F0-B7F0-923A87433E1F}"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9D78FFE8-8ED3-48D1-8341-F7307C95968A}"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a:t>Click to edit Master title style</a:t>
            </a:r>
            <a:endParaRPr lang="hr-HR"/>
          </a:p>
        </p:txBody>
      </p:sp>
      <p:sp>
        <p:nvSpPr>
          <p:cNvPr id="3" name="Text Placeholder 2"/>
          <p:cNvSpPr>
            <a:spLocks noGrp="1"/>
          </p:cNvSpPr>
          <p:nvPr>
            <p:ph type="body" sz="half" idx="1"/>
          </p:nvPr>
        </p:nvSpPr>
        <p:spPr>
          <a:xfrm>
            <a:off x="838200"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quarter" idx="2"/>
          </p:nvPr>
        </p:nvSpPr>
        <p:spPr>
          <a:xfrm>
            <a:off x="4918075" y="19050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Content Placeholder 4"/>
          <p:cNvSpPr>
            <a:spLocks noGrp="1"/>
          </p:cNvSpPr>
          <p:nvPr>
            <p:ph sz="quarter" idx="3"/>
          </p:nvPr>
        </p:nvSpPr>
        <p:spPr>
          <a:xfrm>
            <a:off x="4918075" y="40767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Rectangle 11"/>
          <p:cNvSpPr>
            <a:spLocks noGrp="1" noChangeArrowheads="1"/>
          </p:cNvSpPr>
          <p:nvPr>
            <p:ph type="dt" sz="half" idx="10"/>
          </p:nvPr>
        </p:nvSpPr>
        <p:spPr>
          <a:ln/>
        </p:spPr>
        <p:txBody>
          <a:bodyPr/>
          <a:lstStyle>
            <a:lvl1pPr>
              <a:defRPr/>
            </a:lvl1pPr>
          </a:lstStyle>
          <a:p>
            <a:pPr>
              <a:defRPr/>
            </a:pPr>
            <a:endParaRPr lang="hr-HR"/>
          </a:p>
        </p:txBody>
      </p:sp>
      <p:sp>
        <p:nvSpPr>
          <p:cNvPr id="7" name="Rectangle 12"/>
          <p:cNvSpPr>
            <a:spLocks noGrp="1" noChangeArrowheads="1"/>
          </p:cNvSpPr>
          <p:nvPr>
            <p:ph type="ftr" sz="quarter" idx="11"/>
          </p:nvPr>
        </p:nvSpPr>
        <p:spPr>
          <a:ln/>
        </p:spPr>
        <p:txBody>
          <a:bodyPr/>
          <a:lstStyle>
            <a:lvl1pPr>
              <a:defRPr/>
            </a:lvl1pPr>
          </a:lstStyle>
          <a:p>
            <a:pPr>
              <a:defRPr/>
            </a:pPr>
            <a:endParaRPr lang="hr-HR"/>
          </a:p>
        </p:txBody>
      </p:sp>
      <p:sp>
        <p:nvSpPr>
          <p:cNvPr id="8" name="Rectangle 13"/>
          <p:cNvSpPr>
            <a:spLocks noGrp="1" noChangeArrowheads="1"/>
          </p:cNvSpPr>
          <p:nvPr>
            <p:ph type="sldNum" sz="quarter" idx="12"/>
          </p:nvPr>
        </p:nvSpPr>
        <p:spPr>
          <a:ln/>
        </p:spPr>
        <p:txBody>
          <a:bodyPr/>
          <a:lstStyle>
            <a:lvl1pPr>
              <a:defRPr/>
            </a:lvl1pPr>
          </a:lstStyle>
          <a:p>
            <a:pPr>
              <a:defRPr/>
            </a:pPr>
            <a:fld id="{59859BD5-9B06-455B-A199-0CFFCC997A7B}" type="slidenum">
              <a:rPr lang="hr-HR"/>
              <a:pPr>
                <a:defRPr/>
              </a:pPr>
              <a:t>‹#›</a:t>
            </a:fld>
            <a:endParaRPr lang="hr-HR"/>
          </a:p>
        </p:txBody>
      </p:sp>
    </p:spTree>
    <p:extLst>
      <p:ext uri="{BB962C8B-B14F-4D97-AF65-F5344CB8AC3E}">
        <p14:creationId xmlns:p14="http://schemas.microsoft.com/office/powerpoint/2010/main" val="643070938"/>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a:t>Click to edit Master title style</a:t>
            </a:r>
            <a:endParaRPr lang="hr-HR"/>
          </a:p>
        </p:txBody>
      </p:sp>
      <p:sp>
        <p:nvSpPr>
          <p:cNvPr id="3" name="Text Placeholder 2"/>
          <p:cNvSpPr>
            <a:spLocks noGrp="1"/>
          </p:cNvSpPr>
          <p:nvPr>
            <p:ph type="body" sz="half" idx="1"/>
          </p:nvPr>
        </p:nvSpPr>
        <p:spPr>
          <a:xfrm>
            <a:off x="838200"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918075"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Rectangle 11"/>
          <p:cNvSpPr>
            <a:spLocks noGrp="1" noChangeArrowheads="1"/>
          </p:cNvSpPr>
          <p:nvPr>
            <p:ph type="dt" sz="half" idx="10"/>
          </p:nvPr>
        </p:nvSpPr>
        <p:spPr>
          <a:ln/>
        </p:spPr>
        <p:txBody>
          <a:bodyPr/>
          <a:lstStyle>
            <a:lvl1pPr>
              <a:defRPr/>
            </a:lvl1pPr>
          </a:lstStyle>
          <a:p>
            <a:pPr>
              <a:defRPr/>
            </a:pPr>
            <a:endParaRPr lang="hr-HR"/>
          </a:p>
        </p:txBody>
      </p:sp>
      <p:sp>
        <p:nvSpPr>
          <p:cNvPr id="6" name="Rectangle 12"/>
          <p:cNvSpPr>
            <a:spLocks noGrp="1" noChangeArrowheads="1"/>
          </p:cNvSpPr>
          <p:nvPr>
            <p:ph type="ftr" sz="quarter" idx="11"/>
          </p:nvPr>
        </p:nvSpPr>
        <p:spPr>
          <a:ln/>
        </p:spPr>
        <p:txBody>
          <a:bodyPr/>
          <a:lstStyle>
            <a:lvl1pPr>
              <a:defRPr/>
            </a:lvl1pPr>
          </a:lstStyle>
          <a:p>
            <a:pPr>
              <a:defRPr/>
            </a:pPr>
            <a:endParaRPr lang="hr-HR"/>
          </a:p>
        </p:txBody>
      </p:sp>
      <p:sp>
        <p:nvSpPr>
          <p:cNvPr id="7" name="Rectangle 13"/>
          <p:cNvSpPr>
            <a:spLocks noGrp="1" noChangeArrowheads="1"/>
          </p:cNvSpPr>
          <p:nvPr>
            <p:ph type="sldNum" sz="quarter" idx="12"/>
          </p:nvPr>
        </p:nvSpPr>
        <p:spPr>
          <a:ln/>
        </p:spPr>
        <p:txBody>
          <a:bodyPr/>
          <a:lstStyle>
            <a:lvl1pPr>
              <a:defRPr/>
            </a:lvl1pPr>
          </a:lstStyle>
          <a:p>
            <a:pPr>
              <a:defRPr/>
            </a:pPr>
            <a:fld id="{D1A63A6C-F7F1-48BA-BF54-26919DE866C8}" type="slidenum">
              <a:rPr lang="hr-HR"/>
              <a:pPr>
                <a:defRPr/>
              </a:pPr>
              <a:t>‹#›</a:t>
            </a:fld>
            <a:endParaRPr lang="hr-HR"/>
          </a:p>
        </p:txBody>
      </p:sp>
    </p:spTree>
    <p:extLst>
      <p:ext uri="{BB962C8B-B14F-4D97-AF65-F5344CB8AC3E}">
        <p14:creationId xmlns:p14="http://schemas.microsoft.com/office/powerpoint/2010/main" val="2514477690"/>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70F08E78-0433-430E-83BF-CA0339E5C40D}"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hr-HR"/>
          </a:p>
        </p:txBody>
      </p:sp>
      <p:sp>
        <p:nvSpPr>
          <p:cNvPr id="5" name="Footer Placeholder 4"/>
          <p:cNvSpPr>
            <a:spLocks noGrp="1"/>
          </p:cNvSpPr>
          <p:nvPr>
            <p:ph type="ftr" sz="quarter" idx="11"/>
          </p:nvPr>
        </p:nvSpPr>
        <p:spPr/>
        <p:txBody>
          <a:bodyPr/>
          <a:lstStyle/>
          <a:p>
            <a:pPr>
              <a:defRPr/>
            </a:pPr>
            <a:endParaRPr lang="hr-HR"/>
          </a:p>
        </p:txBody>
      </p:sp>
      <p:sp>
        <p:nvSpPr>
          <p:cNvPr id="6" name="Slide Number Placeholder 5"/>
          <p:cNvSpPr>
            <a:spLocks noGrp="1"/>
          </p:cNvSpPr>
          <p:nvPr>
            <p:ph type="sldNum" sz="quarter" idx="12"/>
          </p:nvPr>
        </p:nvSpPr>
        <p:spPr/>
        <p:txBody>
          <a:bodyPr/>
          <a:lstStyle/>
          <a:p>
            <a:pPr>
              <a:defRPr/>
            </a:pPr>
            <a:fld id="{FD14F11E-899C-43D2-83CF-568D5D5AE693}" type="slidenum">
              <a:rPr lang="hr-HR" smtClean="0"/>
              <a:pPr>
                <a:defRPr/>
              </a:pPr>
              <a:t>‹#›</a:t>
            </a:fld>
            <a:endParaRPr lang="hr-H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E0213256-215D-4187-A0D5-33B0FF58FECB}"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hr-HR"/>
          </a:p>
        </p:txBody>
      </p:sp>
      <p:sp>
        <p:nvSpPr>
          <p:cNvPr id="8" name="Footer Placeholder 7"/>
          <p:cNvSpPr>
            <a:spLocks noGrp="1"/>
          </p:cNvSpPr>
          <p:nvPr>
            <p:ph type="ftr" sz="quarter" idx="11"/>
          </p:nvPr>
        </p:nvSpPr>
        <p:spPr/>
        <p:txBody>
          <a:bodyPr/>
          <a:lstStyle/>
          <a:p>
            <a:pPr>
              <a:defRPr/>
            </a:pPr>
            <a:endParaRPr lang="hr-HR"/>
          </a:p>
        </p:txBody>
      </p:sp>
      <p:sp>
        <p:nvSpPr>
          <p:cNvPr id="9" name="Slide Number Placeholder 8"/>
          <p:cNvSpPr>
            <a:spLocks noGrp="1"/>
          </p:cNvSpPr>
          <p:nvPr>
            <p:ph type="sldNum" sz="quarter" idx="12"/>
          </p:nvPr>
        </p:nvSpPr>
        <p:spPr/>
        <p:txBody>
          <a:bodyPr/>
          <a:lstStyle/>
          <a:p>
            <a:pPr>
              <a:defRPr/>
            </a:pPr>
            <a:fld id="{5BEBF88D-B655-498F-8DAA-E43A5C9B9C6E}"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hr-HR"/>
          </a:p>
        </p:txBody>
      </p:sp>
      <p:sp>
        <p:nvSpPr>
          <p:cNvPr id="4" name="Footer Placeholder 3"/>
          <p:cNvSpPr>
            <a:spLocks noGrp="1"/>
          </p:cNvSpPr>
          <p:nvPr>
            <p:ph type="ftr" sz="quarter" idx="11"/>
          </p:nvPr>
        </p:nvSpPr>
        <p:spPr/>
        <p:txBody>
          <a:bodyPr/>
          <a:lstStyle/>
          <a:p>
            <a:pPr>
              <a:defRPr/>
            </a:pPr>
            <a:endParaRPr lang="hr-HR"/>
          </a:p>
        </p:txBody>
      </p:sp>
      <p:sp>
        <p:nvSpPr>
          <p:cNvPr id="5" name="Slide Number Placeholder 4"/>
          <p:cNvSpPr>
            <a:spLocks noGrp="1"/>
          </p:cNvSpPr>
          <p:nvPr>
            <p:ph type="sldNum" sz="quarter" idx="12"/>
          </p:nvPr>
        </p:nvSpPr>
        <p:spPr/>
        <p:txBody>
          <a:bodyPr/>
          <a:lstStyle/>
          <a:p>
            <a:pPr>
              <a:defRPr/>
            </a:pPr>
            <a:fld id="{DDCB5E56-9139-4370-B1FC-8ECFD2BD0FDC}"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hr-HR"/>
          </a:p>
        </p:txBody>
      </p:sp>
      <p:sp>
        <p:nvSpPr>
          <p:cNvPr id="3" name="Footer Placeholder 2"/>
          <p:cNvSpPr>
            <a:spLocks noGrp="1"/>
          </p:cNvSpPr>
          <p:nvPr>
            <p:ph type="ftr" sz="quarter" idx="11"/>
          </p:nvPr>
        </p:nvSpPr>
        <p:spPr/>
        <p:txBody>
          <a:bodyPr/>
          <a:lstStyle/>
          <a:p>
            <a:pPr>
              <a:defRPr/>
            </a:pPr>
            <a:endParaRPr lang="hr-HR"/>
          </a:p>
        </p:txBody>
      </p:sp>
      <p:sp>
        <p:nvSpPr>
          <p:cNvPr id="4" name="Slide Number Placeholder 3"/>
          <p:cNvSpPr>
            <a:spLocks noGrp="1"/>
          </p:cNvSpPr>
          <p:nvPr>
            <p:ph type="sldNum" sz="quarter" idx="12"/>
          </p:nvPr>
        </p:nvSpPr>
        <p:spPr/>
        <p:txBody>
          <a:bodyPr/>
          <a:lstStyle/>
          <a:p>
            <a:pPr>
              <a:defRPr/>
            </a:pPr>
            <a:fld id="{9CBAECB1-9BB5-4F8F-8545-D6F77C21614A}"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p:txBody>
          <a:bodyPr/>
          <a:lstStyle/>
          <a:p>
            <a:pPr>
              <a:defRPr/>
            </a:pPr>
            <a:fld id="{21C209E1-BE3B-4B6A-8001-AAAC0BE691F2}" type="slidenum">
              <a:rPr lang="hr-HR" smtClean="0"/>
              <a:pPr>
                <a:defRPr/>
              </a:pPr>
              <a:t>‹#›</a:t>
            </a:fld>
            <a:endParaRPr lang="hr-H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hr-HR"/>
          </a:p>
        </p:txBody>
      </p:sp>
      <p:sp>
        <p:nvSpPr>
          <p:cNvPr id="6" name="Footer Placeholder 5"/>
          <p:cNvSpPr>
            <a:spLocks noGrp="1"/>
          </p:cNvSpPr>
          <p:nvPr>
            <p:ph type="ftr" sz="quarter" idx="11"/>
          </p:nvPr>
        </p:nvSpPr>
        <p:spPr/>
        <p:txBody>
          <a:bodyPr/>
          <a:lstStyle/>
          <a:p>
            <a:pPr>
              <a:defRPr/>
            </a:pPr>
            <a:endParaRPr lang="hr-H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4DD1887B-1A24-4C4B-812E-1E3FEF93AD9A}" type="slidenum">
              <a:rPr lang="hr-HR" smtClean="0"/>
              <a:pPr>
                <a:defRPr/>
              </a:pPr>
              <a:t>‹#›</a:t>
            </a:fld>
            <a:endParaRPr lang="hr-H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hr-H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hr-H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D0EE5B49-9E91-4EDD-AD6B-8C7B0796C616}" type="slidenum">
              <a:rPr lang="hr-HR" smtClean="0"/>
              <a:pPr>
                <a:defRPr/>
              </a:pPr>
              <a:t>‹#›</a:t>
            </a:fld>
            <a:endParaRPr lang="hr-H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8.jpe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hr-HR" cap="small" dirty="0">
                <a:solidFill>
                  <a:schemeClr val="tx1">
                    <a:lumMod val="95000"/>
                  </a:schemeClr>
                </a:solidFill>
                <a:latin typeface="Palatino Linotype" pitchFamily="18" charset="0"/>
              </a:rPr>
              <a:t>Grčka umjetnost</a:t>
            </a:r>
          </a:p>
        </p:txBody>
      </p:sp>
      <p:sp>
        <p:nvSpPr>
          <p:cNvPr id="2051" name="Rectangle 3"/>
          <p:cNvSpPr>
            <a:spLocks noGrp="1" noChangeArrowheads="1"/>
          </p:cNvSpPr>
          <p:nvPr>
            <p:ph type="subTitle" idx="1"/>
          </p:nvPr>
        </p:nvSpPr>
        <p:spPr/>
        <p:txBody>
          <a:bodyPr/>
          <a:lstStyle/>
          <a:p>
            <a:pPr eaLnBrk="1" hangingPunct="1">
              <a:defRPr/>
            </a:pPr>
            <a:endParaRPr lang="en-GB"/>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Rot="1" noChangeArrowheads="1"/>
          </p:cNvSpPr>
          <p:nvPr>
            <p:ph idx="1"/>
          </p:nvPr>
        </p:nvSpPr>
        <p:spPr>
          <a:xfrm>
            <a:off x="107504" y="4274040"/>
            <a:ext cx="8928992" cy="2467328"/>
          </a:xfrm>
        </p:spPr>
        <p:txBody>
          <a:bodyPr>
            <a:normAutofit fontScale="85000" lnSpcReduction="20000"/>
          </a:bodyPr>
          <a:lstStyle/>
          <a:p>
            <a:pPr eaLnBrk="1" hangingPunct="1"/>
            <a:r>
              <a:rPr lang="hr-HR" altLang="en-US" dirty="0">
                <a:latin typeface="Palatino Linotype" pitchFamily="18" charset="0"/>
              </a:rPr>
              <a:t>Do kraja 7.st.pr.Kr. gradi se od cigle, drva i neobrađenog kamena</a:t>
            </a:r>
          </a:p>
          <a:p>
            <a:pPr eaLnBrk="1" hangingPunct="1"/>
            <a:r>
              <a:rPr lang="hr-HR" altLang="en-US" dirty="0">
                <a:latin typeface="Palatino Linotype" pitchFamily="18" charset="0"/>
              </a:rPr>
              <a:t>Od Egipćana su naučili koristiti kamen za stupove i ukrase</a:t>
            </a:r>
          </a:p>
          <a:p>
            <a:pPr eaLnBrk="1" hangingPunct="1"/>
            <a:r>
              <a:rPr lang="hr-HR" altLang="en-US" dirty="0">
                <a:latin typeface="Palatino Linotype" pitchFamily="18" charset="0"/>
              </a:rPr>
              <a:t>U 7.st. počinju se upotrebljavati glineni crijepovi </a:t>
            </a:r>
          </a:p>
          <a:p>
            <a:pPr eaLnBrk="1" hangingPunct="1"/>
            <a:r>
              <a:rPr lang="hr-HR" altLang="en-US" dirty="0">
                <a:latin typeface="Palatino Linotype" pitchFamily="18" charset="0"/>
              </a:rPr>
              <a:t>U 6.st. bolje uređenje prestaje biti rezervirano za kuće božje (hramove): </a:t>
            </a:r>
          </a:p>
          <a:p>
            <a:pPr lvl="1" eaLnBrk="1" hangingPunct="1"/>
            <a:r>
              <a:rPr lang="hr-HR" altLang="en-US" u="sng" dirty="0">
                <a:latin typeface="Palatino Linotype" pitchFamily="18" charset="0"/>
              </a:rPr>
              <a:t>trijemovi, kazališta, vijećnice, odeoni, riznice</a:t>
            </a:r>
            <a:r>
              <a:rPr lang="hr-HR" altLang="en-US" dirty="0">
                <a:latin typeface="Palatino Linotype" pitchFamily="18" charset="0"/>
              </a:rPr>
              <a:t> </a:t>
            </a:r>
          </a:p>
          <a:p>
            <a:pPr lvl="1" eaLnBrk="1" hangingPunct="1"/>
            <a:r>
              <a:rPr lang="hr-HR" altLang="en-US" dirty="0">
                <a:latin typeface="Palatino Linotype" pitchFamily="18" charset="0"/>
              </a:rPr>
              <a:t>na kuće ne polažu pažnju</a:t>
            </a:r>
          </a:p>
        </p:txBody>
      </p:sp>
      <p:pic>
        <p:nvPicPr>
          <p:cNvPr id="1229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253" b="15198"/>
          <a:stretch/>
        </p:blipFill>
        <p:spPr bwMode="auto">
          <a:xfrm>
            <a:off x="1979712" y="-1760"/>
            <a:ext cx="6945288" cy="4247887"/>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337"/>
            <a:ext cx="1979712" cy="646331"/>
          </a:xfrm>
          <a:prstGeom prst="rect">
            <a:avLst/>
          </a:prstGeom>
          <a:noFill/>
        </p:spPr>
        <p:txBody>
          <a:bodyPr wrap="square" rtlCol="0">
            <a:spAutoFit/>
          </a:bodyPr>
          <a:lstStyle/>
          <a:p>
            <a:pPr algn="r"/>
            <a:r>
              <a:rPr lang="hr-HR" sz="1200" dirty="0">
                <a:solidFill>
                  <a:schemeClr val="accent6">
                    <a:lumMod val="75000"/>
                  </a:schemeClr>
                </a:solidFill>
              </a:rPr>
              <a:t>http://www.slideshare.net/maggiesalgado/greek-poleis-and-colonies</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Mycenae1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004049" y="-1"/>
            <a:ext cx="4139952" cy="2759411"/>
          </a:xfrm>
          <a:noFill/>
          <a:effectLst>
            <a:softEdge rad="31750"/>
          </a:effectLst>
          <a:extLst>
            <a:ext uri="{909E8E84-426E-40DD-AFC4-6F175D3DCCD1}">
              <a14:hiddenFill xmlns:a14="http://schemas.microsoft.com/office/drawing/2010/main">
                <a:solidFill>
                  <a:srgbClr val="FFFFFF"/>
                </a:solidFill>
              </a14:hiddenFill>
            </a:ext>
          </a:extLst>
        </p:spPr>
      </p:pic>
      <p:sp>
        <p:nvSpPr>
          <p:cNvPr id="75778" name="Rectangle 2"/>
          <p:cNvSpPr>
            <a:spLocks noGrp="1" noRot="1" noChangeArrowheads="1"/>
          </p:cNvSpPr>
          <p:nvPr>
            <p:ph type="title"/>
          </p:nvPr>
        </p:nvSpPr>
        <p:spPr>
          <a:xfrm>
            <a:off x="683568" y="692696"/>
            <a:ext cx="3816424" cy="1431925"/>
          </a:xfrm>
        </p:spPr>
        <p:txBody>
          <a:bodyPr>
            <a:normAutofit fontScale="90000"/>
          </a:bodyPr>
          <a:lstStyle/>
          <a:p>
            <a:pPr algn="ctr" eaLnBrk="1" hangingPunct="1">
              <a:defRPr/>
            </a:pPr>
            <a:r>
              <a:rPr lang="hr-HR" dirty="0">
                <a:latin typeface="Palatino Linotype" pitchFamily="18" charset="0"/>
              </a:rPr>
              <a:t>Razvoj hramova</a:t>
            </a:r>
          </a:p>
        </p:txBody>
      </p:sp>
      <p:sp>
        <p:nvSpPr>
          <p:cNvPr id="75779" name="Rectangle 3"/>
          <p:cNvSpPr>
            <a:spLocks noGrp="1" noRot="1" noChangeArrowheads="1"/>
          </p:cNvSpPr>
          <p:nvPr>
            <p:ph type="body" sz="half" idx="1"/>
          </p:nvPr>
        </p:nvSpPr>
        <p:spPr>
          <a:xfrm>
            <a:off x="251520" y="2748260"/>
            <a:ext cx="8713093" cy="3920828"/>
          </a:xfrm>
        </p:spPr>
        <p:txBody>
          <a:bodyPr/>
          <a:lstStyle/>
          <a:p>
            <a:pPr eaLnBrk="1" hangingPunct="1">
              <a:defRPr/>
            </a:pPr>
            <a:r>
              <a:rPr lang="hr-HR" sz="2800" dirty="0">
                <a:latin typeface="Palatino Linotype" pitchFamily="18" charset="0"/>
              </a:rPr>
              <a:t>Počinje od mikenskog megarona</a:t>
            </a:r>
          </a:p>
          <a:p>
            <a:pPr eaLnBrk="1" hangingPunct="1">
              <a:defRPr/>
            </a:pPr>
            <a:r>
              <a:rPr lang="hr-HR" sz="2800" dirty="0">
                <a:latin typeface="Palatino Linotype" pitchFamily="18" charset="0"/>
              </a:rPr>
              <a:t>Hram s antama (2 stupa na ulazu)</a:t>
            </a:r>
          </a:p>
          <a:p>
            <a:pPr lvl="1" eaLnBrk="1" hangingPunct="1">
              <a:defRPr/>
            </a:pPr>
            <a:r>
              <a:rPr lang="hr-HR" sz="2400" dirty="0">
                <a:latin typeface="Palatino Linotype" pitchFamily="18" charset="0"/>
              </a:rPr>
              <a:t>dvostruki ako ima stupove i odostraga</a:t>
            </a:r>
          </a:p>
          <a:p>
            <a:pPr lvl="1" eaLnBrk="1" hangingPunct="1">
              <a:defRPr/>
            </a:pPr>
            <a:r>
              <a:rPr lang="hr-HR" sz="2400" i="1" dirty="0">
                <a:latin typeface="Palatino Linotype" pitchFamily="18" charset="0"/>
              </a:rPr>
              <a:t>opisthodomos</a:t>
            </a:r>
            <a:r>
              <a:rPr lang="hr-HR" sz="2400" dirty="0">
                <a:latin typeface="Palatino Linotype" pitchFamily="18" charset="0"/>
              </a:rPr>
              <a:t> = stražnja prostorija</a:t>
            </a:r>
          </a:p>
          <a:p>
            <a:pPr eaLnBrk="1" hangingPunct="1">
              <a:defRPr/>
            </a:pPr>
            <a:r>
              <a:rPr lang="hr-HR" sz="2800" i="1" dirty="0">
                <a:latin typeface="Palatino Linotype" pitchFamily="18" charset="0"/>
              </a:rPr>
              <a:t>Pronaos</a:t>
            </a:r>
            <a:r>
              <a:rPr lang="hr-HR" sz="2800" dirty="0">
                <a:latin typeface="Palatino Linotype" pitchFamily="18" charset="0"/>
              </a:rPr>
              <a:t> – hram s predvorjem</a:t>
            </a:r>
          </a:p>
          <a:p>
            <a:pPr eaLnBrk="1" hangingPunct="1">
              <a:defRPr/>
            </a:pPr>
            <a:r>
              <a:rPr lang="hr-HR" sz="2800" i="1" dirty="0">
                <a:latin typeface="Palatino Linotype" pitchFamily="18" charset="0"/>
              </a:rPr>
              <a:t>Prostylos</a:t>
            </a:r>
            <a:r>
              <a:rPr lang="hr-HR" sz="2800" dirty="0">
                <a:latin typeface="Palatino Linotype" pitchFamily="18" charset="0"/>
              </a:rPr>
              <a:t> – stupovi čine red ispred hrama</a:t>
            </a:r>
          </a:p>
          <a:p>
            <a:pPr lvl="1" eaLnBrk="1" hangingPunct="1">
              <a:defRPr/>
            </a:pPr>
            <a:r>
              <a:rPr lang="hr-HR" sz="2400" i="1" dirty="0">
                <a:latin typeface="Palatino Linotype" pitchFamily="18" charset="0"/>
              </a:rPr>
              <a:t>amphiprostylos</a:t>
            </a:r>
            <a:r>
              <a:rPr lang="hr-HR" sz="2400" dirty="0">
                <a:latin typeface="Palatino Linotype" pitchFamily="18" charset="0"/>
              </a:rPr>
              <a:t> – trijem na obje strane</a:t>
            </a:r>
          </a:p>
          <a:p>
            <a:pPr eaLnBrk="1" hangingPunct="1">
              <a:defRPr/>
            </a:pPr>
            <a:r>
              <a:rPr lang="hr-HR" sz="2800" i="1" dirty="0">
                <a:latin typeface="Palatino Linotype" pitchFamily="18" charset="0"/>
              </a:rPr>
              <a:t>Peripteros</a:t>
            </a:r>
            <a:r>
              <a:rPr lang="hr-HR" sz="2800" dirty="0">
                <a:latin typeface="Palatino Linotype" pitchFamily="18" charset="0"/>
              </a:rPr>
              <a:t> – stupovi oko cijelog hrama</a:t>
            </a:r>
            <a:endParaRPr lang="hr-HR" sz="2800" i="1" dirty="0">
              <a:latin typeface="Palatino Linotype" pitchFamily="18" charset="0"/>
            </a:endParaRPr>
          </a:p>
        </p:txBody>
      </p:sp>
      <p:sp>
        <p:nvSpPr>
          <p:cNvPr id="75782" name="Text Box 6"/>
          <p:cNvSpPr txBox="1">
            <a:spLocks noChangeArrowheads="1"/>
          </p:cNvSpPr>
          <p:nvPr/>
        </p:nvSpPr>
        <p:spPr bwMode="auto">
          <a:xfrm>
            <a:off x="6750845" y="2748260"/>
            <a:ext cx="2303462" cy="366713"/>
          </a:xfrm>
          <a:prstGeom prst="rect">
            <a:avLst/>
          </a:prstGeom>
          <a:noFill/>
          <a:ln w="9525">
            <a:noFill/>
            <a:miter lim="800000"/>
            <a:headEnd/>
            <a:tailEnd/>
          </a:ln>
          <a:effectLst/>
        </p:spPr>
        <p:txBody>
          <a:bodyPr>
            <a:spAutoFit/>
          </a:bodyPr>
          <a:lstStyle/>
          <a:p>
            <a:pPr algn="r">
              <a:spcBef>
                <a:spcPct val="50000"/>
              </a:spcBef>
              <a:defRPr/>
            </a:pPr>
            <a:r>
              <a:rPr lang="hr-HR" dirty="0">
                <a:solidFill>
                  <a:schemeClr val="accent6">
                    <a:lumMod val="75000"/>
                  </a:schemeClr>
                </a:solidFill>
                <a:effectLst>
                  <a:outerShdw blurRad="38100" dist="38100" dir="2700000" algn="tl">
                    <a:srgbClr val="000000"/>
                  </a:outerShdw>
                </a:effectLst>
              </a:rPr>
              <a:t>Mikena</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Temple_type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627313" y="584200"/>
            <a:ext cx="6516687" cy="6273800"/>
          </a:xfrm>
          <a:noFill/>
          <a:extLst>
            <a:ext uri="{909E8E84-426E-40DD-AFC4-6F175D3DCCD1}">
              <a14:hiddenFill xmlns:a14="http://schemas.microsoft.com/office/drawing/2010/main">
                <a:solidFill>
                  <a:srgbClr val="FFFFFF"/>
                </a:solidFill>
              </a14:hiddenFill>
            </a:ext>
          </a:extLst>
        </p:spPr>
      </p:pic>
      <p:sp>
        <p:nvSpPr>
          <p:cNvPr id="49157" name="Rectangle 5"/>
          <p:cNvSpPr>
            <a:spLocks noGrp="1" noRot="1" noChangeArrowheads="1"/>
          </p:cNvSpPr>
          <p:nvPr>
            <p:ph type="title"/>
          </p:nvPr>
        </p:nvSpPr>
        <p:spPr>
          <a:xfrm>
            <a:off x="971600" y="404664"/>
            <a:ext cx="4774902" cy="881063"/>
          </a:xfrm>
        </p:spPr>
        <p:txBody>
          <a:bodyPr/>
          <a:lstStyle/>
          <a:p>
            <a:pPr eaLnBrk="1" hangingPunct="1">
              <a:defRPr/>
            </a:pPr>
            <a:r>
              <a:rPr lang="hr-HR" dirty="0">
                <a:latin typeface="Palatino Linotype" pitchFamily="18" charset="0"/>
              </a:rPr>
              <a:t>Tipovi hramova</a:t>
            </a:r>
          </a:p>
        </p:txBody>
      </p:sp>
      <p:sp>
        <p:nvSpPr>
          <p:cNvPr id="49155" name="Rectangle 3"/>
          <p:cNvSpPr>
            <a:spLocks noGrp="1" noRot="1" noChangeArrowheads="1"/>
          </p:cNvSpPr>
          <p:nvPr>
            <p:ph type="body" sz="half" idx="1"/>
          </p:nvPr>
        </p:nvSpPr>
        <p:spPr>
          <a:xfrm>
            <a:off x="0" y="1556792"/>
            <a:ext cx="2771775" cy="5184576"/>
          </a:xfrm>
        </p:spPr>
        <p:txBody>
          <a:bodyPr/>
          <a:lstStyle/>
          <a:p>
            <a:pPr eaLnBrk="1" hangingPunct="1">
              <a:defRPr/>
            </a:pPr>
            <a:r>
              <a:rPr lang="hr-HR" sz="2800" dirty="0">
                <a:latin typeface="Palatino Linotype" pitchFamily="18" charset="0"/>
              </a:rPr>
              <a:t>Hramovima se pokazuje </a:t>
            </a:r>
            <a:r>
              <a:rPr lang="hr-HR" sz="2800" u="sng" dirty="0">
                <a:latin typeface="Palatino Linotype" pitchFamily="18" charset="0"/>
              </a:rPr>
              <a:t>bogatstvo</a:t>
            </a:r>
            <a:r>
              <a:rPr lang="hr-HR" sz="2800" dirty="0">
                <a:latin typeface="Palatino Linotype" pitchFamily="18" charset="0"/>
              </a:rPr>
              <a:t> (koje se i čuva u </a:t>
            </a:r>
            <a:r>
              <a:rPr lang="hr-HR" sz="2800" i="1" dirty="0">
                <a:latin typeface="Palatino Linotype" pitchFamily="18" charset="0"/>
              </a:rPr>
              <a:t>opistodomu</a:t>
            </a:r>
            <a:r>
              <a:rPr lang="hr-HR" sz="2800" dirty="0">
                <a:latin typeface="Palatino Linotype" pitchFamily="18" charset="0"/>
              </a:rPr>
              <a:t>) i </a:t>
            </a:r>
            <a:r>
              <a:rPr lang="hr-HR" sz="2800" u="sng" dirty="0">
                <a:latin typeface="Palatino Linotype" pitchFamily="18" charset="0"/>
              </a:rPr>
              <a:t>legendarna</a:t>
            </a:r>
            <a:r>
              <a:rPr lang="hr-HR" sz="2800" dirty="0">
                <a:latin typeface="Palatino Linotype" pitchFamily="18" charset="0"/>
              </a:rPr>
              <a:t> </a:t>
            </a:r>
            <a:r>
              <a:rPr lang="hr-HR" sz="2800" u="sng" dirty="0">
                <a:latin typeface="Palatino Linotype" pitchFamily="18" charset="0"/>
              </a:rPr>
              <a:t>povijest</a:t>
            </a:r>
            <a:r>
              <a:rPr lang="hr-HR" sz="2800" dirty="0">
                <a:latin typeface="Palatino Linotype" pitchFamily="18" charset="0"/>
              </a:rPr>
              <a:t> (remen kraljice Hipolite, npr. &gt; </a:t>
            </a:r>
            <a:r>
              <a:rPr lang="hr-HR" sz="2800" i="1" dirty="0">
                <a:latin typeface="Palatino Linotype" pitchFamily="18" charset="0"/>
              </a:rPr>
              <a:t>mouseion</a:t>
            </a:r>
            <a:r>
              <a:rPr lang="hr-HR" sz="2800" dirty="0">
                <a:latin typeface="Palatino Linotype" pitchFamily="18" charset="0"/>
              </a:rPr>
              <a:t>)</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35930-73A2-49A6-BD4C-6FC51F105CD5}"/>
              </a:ext>
            </a:extLst>
          </p:cNvPr>
          <p:cNvPicPr>
            <a:picLocks noChangeAspect="1"/>
          </p:cNvPicPr>
          <p:nvPr/>
        </p:nvPicPr>
        <p:blipFill>
          <a:blip r:embed="rId3"/>
          <a:stretch>
            <a:fillRect/>
          </a:stretch>
        </p:blipFill>
        <p:spPr>
          <a:xfrm>
            <a:off x="4813940" y="-35342"/>
            <a:ext cx="4334931" cy="3014132"/>
          </a:xfrm>
          <a:prstGeom prst="rect">
            <a:avLst/>
          </a:prstGeom>
        </p:spPr>
      </p:pic>
      <p:sp>
        <p:nvSpPr>
          <p:cNvPr id="93189" name="Rectangle 5"/>
          <p:cNvSpPr>
            <a:spLocks noGrp="1" noRot="1" noChangeArrowheads="1"/>
          </p:cNvSpPr>
          <p:nvPr>
            <p:ph type="title"/>
          </p:nvPr>
        </p:nvSpPr>
        <p:spPr>
          <a:xfrm>
            <a:off x="0" y="1483723"/>
            <a:ext cx="3491880" cy="3456384"/>
          </a:xfrm>
        </p:spPr>
        <p:txBody>
          <a:bodyPr>
            <a:normAutofit fontScale="90000"/>
          </a:bodyPr>
          <a:lstStyle/>
          <a:p>
            <a:pPr algn="ctr" eaLnBrk="1" hangingPunct="1">
              <a:defRPr/>
            </a:pPr>
            <a:r>
              <a:rPr lang="hr-HR" sz="4000" dirty="0">
                <a:latin typeface="Palatino Linotype" pitchFamily="18" charset="0"/>
              </a:rPr>
              <a:t>i</a:t>
            </a:r>
            <a:br>
              <a:rPr lang="hr-HR" sz="4000" dirty="0">
                <a:latin typeface="Palatino Linotype" pitchFamily="18" charset="0"/>
              </a:rPr>
            </a:br>
            <a:br>
              <a:rPr lang="hr-HR" sz="4000" dirty="0">
                <a:latin typeface="Palatino Linotype" pitchFamily="18" charset="0"/>
              </a:rPr>
            </a:br>
            <a:r>
              <a:rPr lang="hr-HR" sz="4000" b="1" i="1" dirty="0">
                <a:latin typeface="Palatino Linotype" pitchFamily="18" charset="0"/>
              </a:rPr>
              <a:t>Erekhtheion</a:t>
            </a:r>
            <a:r>
              <a:rPr lang="hr-HR" sz="4000" dirty="0">
                <a:latin typeface="Palatino Linotype" pitchFamily="18" charset="0"/>
              </a:rPr>
              <a:t> </a:t>
            </a:r>
            <a:br>
              <a:rPr lang="hr-HR" sz="4000" dirty="0">
                <a:latin typeface="Palatino Linotype" pitchFamily="18" charset="0"/>
              </a:rPr>
            </a:br>
            <a:br>
              <a:rPr lang="hr-HR" sz="4000" dirty="0">
                <a:latin typeface="Palatino Linotype" pitchFamily="18" charset="0"/>
              </a:rPr>
            </a:br>
            <a:r>
              <a:rPr lang="hr-HR" sz="4000" dirty="0">
                <a:latin typeface="Palatino Linotype" pitchFamily="18" charset="0"/>
              </a:rPr>
              <a:t>na atenskoj </a:t>
            </a:r>
            <a:br>
              <a:rPr lang="hr-HR" sz="4000" dirty="0">
                <a:latin typeface="Palatino Linotype" pitchFamily="18" charset="0"/>
              </a:rPr>
            </a:br>
            <a:r>
              <a:rPr lang="hr-HR" sz="4000" dirty="0">
                <a:latin typeface="Palatino Linotype" pitchFamily="18" charset="0"/>
              </a:rPr>
              <a:t>Akropoli</a:t>
            </a:r>
          </a:p>
        </p:txBody>
      </p:sp>
      <p:sp>
        <p:nvSpPr>
          <p:cNvPr id="93193" name="Text Box 9"/>
          <p:cNvSpPr txBox="1">
            <a:spLocks noChangeArrowheads="1"/>
          </p:cNvSpPr>
          <p:nvPr/>
        </p:nvSpPr>
        <p:spPr bwMode="auto">
          <a:xfrm>
            <a:off x="239349" y="905245"/>
            <a:ext cx="4608513" cy="641350"/>
          </a:xfrm>
          <a:prstGeom prst="rect">
            <a:avLst/>
          </a:prstGeom>
          <a:noFill/>
          <a:ln w="9525">
            <a:noFill/>
            <a:miter lim="800000"/>
            <a:headEnd/>
            <a:tailEnd/>
          </a:ln>
          <a:effectLst/>
        </p:spPr>
        <p:txBody>
          <a:bodyPr>
            <a:spAutoFit/>
          </a:bodyPr>
          <a:lstStyle/>
          <a:p>
            <a:pPr>
              <a:spcBef>
                <a:spcPct val="50000"/>
              </a:spcBef>
              <a:defRPr/>
            </a:pPr>
            <a:r>
              <a:rPr lang="hr-HR" sz="3600" b="1" dirty="0">
                <a:solidFill>
                  <a:schemeClr val="tx2"/>
                </a:solidFill>
                <a:effectLst>
                  <a:outerShdw blurRad="38100" dist="38100" dir="2700000" algn="tl">
                    <a:srgbClr val="FFFFFF"/>
                  </a:outerShdw>
                </a:effectLst>
              </a:rPr>
              <a:t>Hram Nike </a:t>
            </a:r>
            <a:r>
              <a:rPr lang="hr-HR" sz="3600" b="1" i="1" dirty="0">
                <a:solidFill>
                  <a:schemeClr val="tx2"/>
                </a:solidFill>
                <a:effectLst>
                  <a:outerShdw blurRad="38100" dist="38100" dir="2700000" algn="tl">
                    <a:srgbClr val="FFFFFF"/>
                  </a:outerShdw>
                </a:effectLst>
              </a:rPr>
              <a:t>Apteros &gt;</a:t>
            </a:r>
          </a:p>
        </p:txBody>
      </p:sp>
      <p:pic>
        <p:nvPicPr>
          <p:cNvPr id="2" name="Picture 1">
            <a:extLst>
              <a:ext uri="{FF2B5EF4-FFF2-40B4-BE49-F238E27FC236}">
                <a16:creationId xmlns:a16="http://schemas.microsoft.com/office/drawing/2014/main" id="{87303226-8E3C-45D6-B630-9990BC24BD6A}"/>
              </a:ext>
            </a:extLst>
          </p:cNvPr>
          <p:cNvPicPr>
            <a:picLocks noChangeAspect="1"/>
          </p:cNvPicPr>
          <p:nvPr/>
        </p:nvPicPr>
        <p:blipFill>
          <a:blip r:embed="rId4"/>
          <a:stretch>
            <a:fillRect/>
          </a:stretch>
        </p:blipFill>
        <p:spPr>
          <a:xfrm>
            <a:off x="3131840" y="2868149"/>
            <a:ext cx="5999423" cy="3989851"/>
          </a:xfrm>
          <a:prstGeom prst="rect">
            <a:avLst/>
          </a:prstGeom>
        </p:spPr>
      </p:pic>
      <p:sp>
        <p:nvSpPr>
          <p:cNvPr id="4" name="TextBox 3">
            <a:extLst>
              <a:ext uri="{FF2B5EF4-FFF2-40B4-BE49-F238E27FC236}">
                <a16:creationId xmlns:a16="http://schemas.microsoft.com/office/drawing/2014/main" id="{C2161262-5A75-4E4C-85DC-C35F977AC986}"/>
              </a:ext>
            </a:extLst>
          </p:cNvPr>
          <p:cNvSpPr txBox="1"/>
          <p:nvPr/>
        </p:nvSpPr>
        <p:spPr>
          <a:xfrm>
            <a:off x="102633" y="5875797"/>
            <a:ext cx="3011599" cy="1015663"/>
          </a:xfrm>
          <a:prstGeom prst="rect">
            <a:avLst/>
          </a:prstGeom>
          <a:noFill/>
        </p:spPr>
        <p:txBody>
          <a:bodyPr wrap="square" rtlCol="0">
            <a:spAutoFit/>
          </a:bodyPr>
          <a:lstStyle/>
          <a:p>
            <a:pPr algn="r"/>
            <a:r>
              <a:rPr lang="en-GB" sz="1200" dirty="0" err="1">
                <a:solidFill>
                  <a:schemeClr val="accent6">
                    <a:lumMod val="50000"/>
                  </a:schemeClr>
                </a:solidFill>
              </a:rPr>
              <a:t>Jebulon</a:t>
            </a:r>
            <a:r>
              <a:rPr lang="en-GB" sz="1200" dirty="0">
                <a:solidFill>
                  <a:schemeClr val="accent6">
                    <a:lumMod val="50000"/>
                  </a:schemeClr>
                </a:solidFill>
              </a:rPr>
              <a:t> - Own work, CC0,</a:t>
            </a:r>
            <a:r>
              <a:rPr lang="hr-HR" sz="1200" dirty="0">
                <a:solidFill>
                  <a:schemeClr val="accent6">
                    <a:lumMod val="50000"/>
                  </a:schemeClr>
                </a:solidFill>
              </a:rPr>
              <a:t> </a:t>
            </a:r>
            <a:r>
              <a:rPr lang="en-GB" sz="1200" dirty="0">
                <a:solidFill>
                  <a:schemeClr val="accent6">
                    <a:lumMod val="50000"/>
                  </a:schemeClr>
                </a:solidFill>
              </a:rPr>
              <a:t>https://commons.wikimedia.org/w/index.php?curid=46576308</a:t>
            </a:r>
            <a:r>
              <a:rPr lang="hr-HR" sz="1200" dirty="0">
                <a:solidFill>
                  <a:schemeClr val="accent6">
                    <a:lumMod val="50000"/>
                  </a:schemeClr>
                </a:solidFill>
              </a:rPr>
              <a:t>;</a:t>
            </a:r>
          </a:p>
          <a:p>
            <a:pPr algn="r"/>
            <a:r>
              <a:rPr lang="en-GB" sz="1200" dirty="0">
                <a:solidFill>
                  <a:schemeClr val="accent6">
                    <a:lumMod val="50000"/>
                  </a:schemeClr>
                </a:solidFill>
              </a:rPr>
              <a:t>https://commons.wikimedia.org/w/index.php?curid=50802579</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4" descr="parthenon-and-the-acropolis-landmark-1"/>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3923928" y="2759038"/>
            <a:ext cx="5220072" cy="4098962"/>
          </a:xfrm>
          <a:noFill/>
          <a:effectLst>
            <a:softEdge rad="63500"/>
          </a:effectLst>
          <a:extLst>
            <a:ext uri="{909E8E84-426E-40DD-AFC4-6F175D3DCCD1}">
              <a14:hiddenFill xmlns:a14="http://schemas.microsoft.com/office/drawing/2010/main">
                <a:solidFill>
                  <a:srgbClr val="FFFFFF"/>
                </a:solidFill>
              </a14:hiddenFill>
            </a:ext>
          </a:extLst>
        </p:spPr>
      </p:pic>
      <p:sp>
        <p:nvSpPr>
          <p:cNvPr id="53250" name="Rectangle 2"/>
          <p:cNvSpPr>
            <a:spLocks noGrp="1" noRot="1" noChangeArrowheads="1"/>
          </p:cNvSpPr>
          <p:nvPr>
            <p:ph type="title"/>
          </p:nvPr>
        </p:nvSpPr>
        <p:spPr>
          <a:xfrm>
            <a:off x="3275856" y="116632"/>
            <a:ext cx="5638800" cy="1224136"/>
          </a:xfrm>
        </p:spPr>
        <p:txBody>
          <a:bodyPr/>
          <a:lstStyle/>
          <a:p>
            <a:pPr algn="r" eaLnBrk="1" hangingPunct="1">
              <a:defRPr/>
            </a:pPr>
            <a:r>
              <a:rPr lang="hr-HR" dirty="0">
                <a:effectLst>
                  <a:outerShdw blurRad="38100" dist="38100" dir="2700000" algn="tl">
                    <a:srgbClr val="000000">
                      <a:alpha val="43137"/>
                    </a:srgbClr>
                  </a:outerShdw>
                </a:effectLst>
                <a:latin typeface="Palatino Linotype" pitchFamily="18" charset="0"/>
              </a:rPr>
              <a:t>Akropola</a:t>
            </a:r>
          </a:p>
        </p:txBody>
      </p:sp>
      <p:sp>
        <p:nvSpPr>
          <p:cNvPr id="53251" name="Rectangle 3"/>
          <p:cNvSpPr>
            <a:spLocks noGrp="1" noRot="1" noChangeArrowheads="1"/>
          </p:cNvSpPr>
          <p:nvPr>
            <p:ph type="body" sz="half" idx="1"/>
          </p:nvPr>
        </p:nvSpPr>
        <p:spPr>
          <a:xfrm>
            <a:off x="395288" y="1484784"/>
            <a:ext cx="8497887" cy="5373216"/>
          </a:xfrm>
        </p:spPr>
        <p:txBody>
          <a:bodyPr/>
          <a:lstStyle/>
          <a:p>
            <a:pPr eaLnBrk="1" hangingPunct="1">
              <a:buFont typeface="Wingdings" pitchFamily="2" charset="2"/>
              <a:buNone/>
            </a:pPr>
            <a:r>
              <a:rPr lang="hr-HR" altLang="en-US" dirty="0">
                <a:solidFill>
                  <a:schemeClr val="accent1"/>
                </a:solidFill>
                <a:effectLst>
                  <a:outerShdw blurRad="38100" dist="38100" dir="2700000" algn="tl">
                    <a:srgbClr val="000000"/>
                  </a:outerShdw>
                </a:effectLst>
                <a:latin typeface="Palatino Linotype" pitchFamily="18" charset="0"/>
              </a:rPr>
              <a:t>					     </a:t>
            </a:r>
            <a:r>
              <a:rPr lang="hr-HR" altLang="en-US" dirty="0">
                <a:latin typeface="Palatino Linotype" pitchFamily="18" charset="0"/>
              </a:rPr>
              <a:t>Arhitekti:</a:t>
            </a:r>
            <a:r>
              <a:rPr lang="hr-HR" altLang="en-US" dirty="0">
                <a:solidFill>
                  <a:schemeClr val="accent1"/>
                </a:solidFill>
                <a:effectLst>
                  <a:outerShdw blurRad="38100" dist="38100" dir="2700000" algn="tl">
                    <a:srgbClr val="000000"/>
                  </a:outerShdw>
                </a:effectLst>
                <a:latin typeface="Palatino Linotype" pitchFamily="18" charset="0"/>
              </a:rPr>
              <a:t> </a:t>
            </a:r>
            <a:r>
              <a:rPr lang="hr-HR" altLang="en-US" dirty="0">
                <a:latin typeface="Palatino Linotype" pitchFamily="18" charset="0"/>
              </a:rPr>
              <a:t>Iktin, </a:t>
            </a:r>
          </a:p>
          <a:p>
            <a:pPr eaLnBrk="1" hangingPunct="1">
              <a:buFont typeface="Wingdings" pitchFamily="2" charset="2"/>
              <a:buNone/>
            </a:pPr>
            <a:r>
              <a:rPr lang="hr-HR" altLang="en-US" dirty="0">
                <a:latin typeface="Palatino Linotype" pitchFamily="18" charset="0"/>
              </a:rPr>
              <a:t>					     Kalikrat i Mnesiklo</a:t>
            </a:r>
          </a:p>
          <a:p>
            <a:pPr eaLnBrk="1" hangingPunct="1">
              <a:buFont typeface="Wingdings" pitchFamily="2" charset="2"/>
              <a:buNone/>
            </a:pPr>
            <a:endParaRPr lang="hr-HR" altLang="en-US" dirty="0">
              <a:latin typeface="Palatino Linotype" pitchFamily="18" charset="0"/>
            </a:endParaRPr>
          </a:p>
          <a:p>
            <a:pPr eaLnBrk="1" hangingPunct="1">
              <a:buFont typeface="Wingdings" pitchFamily="2" charset="2"/>
              <a:buNone/>
            </a:pPr>
            <a:endParaRPr lang="hr-HR" altLang="en-US" dirty="0">
              <a:latin typeface="Palatino Linotype" pitchFamily="18" charset="0"/>
            </a:endParaRPr>
          </a:p>
          <a:p>
            <a:pPr eaLnBrk="1" hangingPunct="1"/>
            <a:r>
              <a:rPr lang="hr-HR" altLang="en-US" dirty="0">
                <a:latin typeface="Palatino Linotype" pitchFamily="18" charset="0"/>
              </a:rPr>
              <a:t>Partenon, Erehtejon, Propileji, ...</a:t>
            </a:r>
          </a:p>
          <a:p>
            <a:pPr eaLnBrk="1" hangingPunct="1"/>
            <a:r>
              <a:rPr lang="hr-HR" altLang="en-US" dirty="0">
                <a:latin typeface="Palatino Linotype" pitchFamily="18" charset="0"/>
              </a:rPr>
              <a:t>Najviše izgrađena </a:t>
            </a:r>
          </a:p>
          <a:p>
            <a:pPr eaLnBrk="1" hangingPunct="1">
              <a:buFont typeface="Wingdings" pitchFamily="2" charset="2"/>
              <a:buNone/>
            </a:pPr>
            <a:r>
              <a:rPr lang="hr-HR" altLang="en-US" dirty="0">
                <a:latin typeface="Palatino Linotype" pitchFamily="18" charset="0"/>
              </a:rPr>
              <a:t>	nakon perzijskog </a:t>
            </a:r>
          </a:p>
          <a:p>
            <a:pPr eaLnBrk="1" hangingPunct="1">
              <a:buFont typeface="Wingdings" pitchFamily="2" charset="2"/>
              <a:buNone/>
            </a:pPr>
            <a:r>
              <a:rPr lang="hr-HR" altLang="en-US" dirty="0">
                <a:latin typeface="Palatino Linotype" pitchFamily="18" charset="0"/>
              </a:rPr>
              <a:t>	razaranja, u </a:t>
            </a:r>
          </a:p>
          <a:p>
            <a:pPr eaLnBrk="1" hangingPunct="1">
              <a:buFont typeface="Wingdings" pitchFamily="2" charset="2"/>
              <a:buNone/>
            </a:pPr>
            <a:r>
              <a:rPr lang="hr-HR" altLang="en-US" dirty="0">
                <a:latin typeface="Palatino Linotype" pitchFamily="18" charset="0"/>
              </a:rPr>
              <a:t>	doba Perikla </a:t>
            </a:r>
          </a:p>
          <a:p>
            <a:pPr eaLnBrk="1" hangingPunct="1">
              <a:buFont typeface="Wingdings" pitchFamily="2" charset="2"/>
              <a:buNone/>
            </a:pPr>
            <a:r>
              <a:rPr lang="hr-HR" altLang="en-US" dirty="0">
                <a:latin typeface="Palatino Linotype" pitchFamily="18" charset="0"/>
              </a:rPr>
              <a:t>(460.-430.g.pr.Kr.)</a:t>
            </a:r>
          </a:p>
        </p:txBody>
      </p:sp>
      <p:pic>
        <p:nvPicPr>
          <p:cNvPr id="16386" name="Picture 15" descr="Athens_Acropolis"/>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0" y="0"/>
            <a:ext cx="4356100" cy="3424238"/>
          </a:xfr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8" name="Rectangle 8"/>
          <p:cNvSpPr>
            <a:spLocks noGrp="1" noRot="1" noChangeArrowheads="1"/>
          </p:cNvSpPr>
          <p:nvPr>
            <p:ph type="title"/>
          </p:nvPr>
        </p:nvSpPr>
        <p:spPr>
          <a:xfrm>
            <a:off x="899592" y="5059363"/>
            <a:ext cx="7953375" cy="1431925"/>
          </a:xfrm>
        </p:spPr>
        <p:txBody>
          <a:bodyPr/>
          <a:lstStyle/>
          <a:p>
            <a:pPr eaLnBrk="1" hangingPunct="1">
              <a:defRPr/>
            </a:pPr>
            <a:r>
              <a:rPr lang="hr-HR" sz="4000" dirty="0">
                <a:latin typeface="Palatino Linotype" pitchFamily="18" charset="0"/>
              </a:rPr>
              <a:t>Rekonstrukcija Akropole u Ateni</a:t>
            </a:r>
          </a:p>
        </p:txBody>
      </p:sp>
      <p:pic>
        <p:nvPicPr>
          <p:cNvPr id="17411" name="Picture 14" descr="Akropola rekonst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9320" y="0"/>
            <a:ext cx="7812360" cy="5881688"/>
          </a:xfrm>
          <a:noFill/>
          <a:extLst>
            <a:ext uri="{909E8E84-426E-40DD-AFC4-6F175D3DCCD1}">
              <a14:hiddenFill xmlns:a14="http://schemas.microsoft.com/office/drawing/2010/main">
                <a:solidFill>
                  <a:srgbClr val="FFFFFF"/>
                </a:solidFill>
              </a14:hiddenFill>
            </a:ext>
          </a:extLst>
        </p:spPr>
      </p:pic>
      <p:sp>
        <p:nvSpPr>
          <p:cNvPr id="17412" name="Text Box 15"/>
          <p:cNvSpPr txBox="1">
            <a:spLocks noChangeArrowheads="1"/>
          </p:cNvSpPr>
          <p:nvPr/>
        </p:nvSpPr>
        <p:spPr bwMode="auto">
          <a:xfrm>
            <a:off x="6659563" y="0"/>
            <a:ext cx="2484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accent2"/>
              </a:buClr>
              <a:buFont typeface="Wingdings" pitchFamily="2"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eaLnBrk="1" hangingPunct="1">
              <a:spcBef>
                <a:spcPct val="50000"/>
              </a:spcBef>
              <a:buClrTx/>
              <a:buFontTx/>
              <a:buNone/>
            </a:pPr>
            <a:endParaRPr lang="sr-Latn-CS" altLang="en-US" sz="1800"/>
          </a:p>
        </p:txBody>
      </p:sp>
      <p:sp>
        <p:nvSpPr>
          <p:cNvPr id="17413" name="Text Box 18"/>
          <p:cNvSpPr txBox="1">
            <a:spLocks noChangeArrowheads="1"/>
          </p:cNvSpPr>
          <p:nvPr/>
        </p:nvSpPr>
        <p:spPr bwMode="auto">
          <a:xfrm>
            <a:off x="3887788" y="6491288"/>
            <a:ext cx="52562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accent2"/>
              </a:buClr>
              <a:buFont typeface="Wingdings" pitchFamily="2"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r" eaLnBrk="1" hangingPunct="1">
              <a:spcBef>
                <a:spcPct val="50000"/>
              </a:spcBef>
              <a:buClrTx/>
              <a:buFontTx/>
              <a:buNone/>
            </a:pPr>
            <a:r>
              <a:rPr lang="hr-HR" altLang="en-US" sz="1200" dirty="0">
                <a:solidFill>
                  <a:schemeClr val="bg2">
                    <a:lumMod val="25000"/>
                  </a:schemeClr>
                </a:solidFill>
                <a:latin typeface="Palatino Linotype" panose="02040502050505030304" pitchFamily="18" charset="0"/>
              </a:rPr>
              <a:t>http://www.mlahanas.de/Greeks/Arts/Parthenon.htm</a:t>
            </a:r>
            <a:r>
              <a:rPr lang="hr-HR" altLang="en-US" sz="1400" dirty="0">
                <a:solidFill>
                  <a:schemeClr val="bg2">
                    <a:lumMod val="25000"/>
                  </a:schemeClr>
                </a:solidFill>
                <a:latin typeface="Palatino Linotype" panose="0204050205050503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Rectangle 5"/>
          <p:cNvSpPr>
            <a:spLocks noGrp="1" noRot="1" noChangeArrowheads="1"/>
          </p:cNvSpPr>
          <p:nvPr>
            <p:ph type="title"/>
          </p:nvPr>
        </p:nvSpPr>
        <p:spPr/>
        <p:txBody>
          <a:bodyPr/>
          <a:lstStyle/>
          <a:p>
            <a:pPr eaLnBrk="1" hangingPunct="1">
              <a:defRPr/>
            </a:pPr>
            <a:endParaRPr lang="en-GB" dirty="0">
              <a:latin typeface="Palatino Linotype" pitchFamily="18" charset="0"/>
            </a:endParaRPr>
          </a:p>
        </p:txBody>
      </p:sp>
      <p:pic>
        <p:nvPicPr>
          <p:cNvPr id="18435" name="Picture 4" descr="Akropoli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50825" y="28575"/>
            <a:ext cx="7921625" cy="6853238"/>
          </a:xfr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pPr eaLnBrk="1" hangingPunct="1">
              <a:defRPr/>
            </a:pPr>
            <a:endParaRPr lang="en-GB" dirty="0">
              <a:latin typeface="Palatino Linotype" pitchFamily="18" charset="0"/>
            </a:endParaRPr>
          </a:p>
        </p:txBody>
      </p:sp>
      <p:sp>
        <p:nvSpPr>
          <p:cNvPr id="59395" name="Rectangle 3"/>
          <p:cNvSpPr>
            <a:spLocks noGrp="1" noRot="1" noChangeArrowheads="1"/>
          </p:cNvSpPr>
          <p:nvPr>
            <p:ph idx="1"/>
          </p:nvPr>
        </p:nvSpPr>
        <p:spPr>
          <a:xfrm>
            <a:off x="0" y="4007675"/>
            <a:ext cx="9144000" cy="2850325"/>
          </a:xfrm>
        </p:spPr>
        <p:txBody>
          <a:bodyPr/>
          <a:lstStyle/>
          <a:p>
            <a:pPr eaLnBrk="1" hangingPunct="1">
              <a:lnSpc>
                <a:spcPct val="90000"/>
              </a:lnSpc>
            </a:pPr>
            <a:r>
              <a:rPr lang="hr-HR" altLang="en-US" sz="2800" dirty="0">
                <a:latin typeface="Palatino Linotype" pitchFamily="18" charset="0"/>
              </a:rPr>
              <a:t>U </a:t>
            </a:r>
            <a:r>
              <a:rPr lang="hr-HR" altLang="en-US" sz="2800" u="sng" dirty="0">
                <a:latin typeface="Palatino Linotype" pitchFamily="18" charset="0"/>
              </a:rPr>
              <a:t>helenizmu</a:t>
            </a:r>
            <a:r>
              <a:rPr lang="hr-HR" altLang="en-US" sz="2800" dirty="0">
                <a:latin typeface="Palatino Linotype" pitchFamily="18" charset="0"/>
              </a:rPr>
              <a:t> više površinskih dekoracija, blaža pravila, kombinacija stilova + </a:t>
            </a:r>
            <a:r>
              <a:rPr lang="hr-HR" altLang="en-US" sz="2800" b="1" dirty="0">
                <a:latin typeface="Palatino Linotype" pitchFamily="18" charset="0"/>
              </a:rPr>
              <a:t>korintski</a:t>
            </a:r>
          </a:p>
          <a:p>
            <a:pPr eaLnBrk="1" hangingPunct="1">
              <a:lnSpc>
                <a:spcPct val="90000"/>
              </a:lnSpc>
            </a:pPr>
            <a:r>
              <a:rPr lang="hr-HR" altLang="en-US" sz="2800" dirty="0">
                <a:latin typeface="Palatino Linotype" pitchFamily="18" charset="0"/>
              </a:rPr>
              <a:t>Grade se ujedinjene cjeline i monumentalni oltari</a:t>
            </a:r>
          </a:p>
          <a:p>
            <a:pPr eaLnBrk="1" hangingPunct="1">
              <a:lnSpc>
                <a:spcPct val="90000"/>
              </a:lnSpc>
            </a:pPr>
            <a:r>
              <a:rPr lang="hr-HR" altLang="en-US" sz="2800" dirty="0">
                <a:latin typeface="Palatino Linotype" pitchFamily="18" charset="0"/>
              </a:rPr>
              <a:t>Kazališta se šire po gradovima i dobivaju sve uređeniju i veću scensku zgradu</a:t>
            </a:r>
          </a:p>
          <a:p>
            <a:pPr eaLnBrk="1" hangingPunct="1">
              <a:lnSpc>
                <a:spcPct val="90000"/>
              </a:lnSpc>
            </a:pPr>
            <a:r>
              <a:rPr lang="hr-HR" altLang="en-US" sz="2800" dirty="0">
                <a:latin typeface="Palatino Linotype" pitchFamily="18" charset="0"/>
              </a:rPr>
              <a:t>Kuće (bogataša) postaju sve bolje</a:t>
            </a:r>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002" y="0"/>
            <a:ext cx="8901995" cy="4033607"/>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850" y="12700"/>
            <a:ext cx="6840538" cy="338138"/>
          </a:xfrm>
          <a:prstGeom prst="rect">
            <a:avLst/>
          </a:prstGeom>
          <a:noFill/>
        </p:spPr>
        <p:txBody>
          <a:bodyPr>
            <a:spAutoFit/>
          </a:bodyPr>
          <a:lstStyle/>
          <a:p>
            <a:pPr>
              <a:defRPr/>
            </a:pPr>
            <a:r>
              <a:rPr lang="en-GB" sz="1600" dirty="0">
                <a:solidFill>
                  <a:schemeClr val="accent3">
                    <a:lumMod val="25000"/>
                  </a:schemeClr>
                </a:solidFill>
              </a:rPr>
              <a:t>http://en.wikipedia.org/wiki/File:View_of_ancient_Pergamon.jpg</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Rot="1" noChangeArrowheads="1"/>
          </p:cNvSpPr>
          <p:nvPr>
            <p:ph type="title"/>
          </p:nvPr>
        </p:nvSpPr>
        <p:spPr>
          <a:xfrm>
            <a:off x="1398476" y="420216"/>
            <a:ext cx="7355160" cy="852704"/>
          </a:xfrm>
        </p:spPr>
        <p:txBody>
          <a:bodyPr/>
          <a:lstStyle/>
          <a:p>
            <a:pPr eaLnBrk="1" hangingPunct="1">
              <a:defRPr/>
            </a:pPr>
            <a:r>
              <a:rPr lang="hr-HR" dirty="0">
                <a:effectLst>
                  <a:outerShdw blurRad="38100" dist="38100" dir="2700000" algn="tl">
                    <a:srgbClr val="000000">
                      <a:alpha val="43137"/>
                    </a:srgbClr>
                  </a:outerShdw>
                </a:effectLst>
                <a:latin typeface="Palatino Linotype" pitchFamily="18" charset="0"/>
              </a:rPr>
              <a:t>KIPARSTVO</a:t>
            </a:r>
          </a:p>
        </p:txBody>
      </p:sp>
      <p:pic>
        <p:nvPicPr>
          <p:cNvPr id="20483" name="Picture 5" descr="Diskobol"/>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76056" y="1484784"/>
            <a:ext cx="3073400" cy="4953000"/>
          </a:xfrm>
          <a:noFill/>
          <a:effectLst>
            <a:softEdge rad="63500"/>
          </a:effectLst>
          <a:extLst>
            <a:ext uri="{909E8E84-426E-40DD-AFC4-6F175D3DCCD1}">
              <a14:hiddenFill xmlns:a14="http://schemas.microsoft.com/office/drawing/2010/main">
                <a:solidFill>
                  <a:srgbClr val="FFFFFF"/>
                </a:solidFill>
              </a14:hiddenFill>
            </a:ext>
          </a:extLst>
        </p:spPr>
      </p:pic>
      <p:pic>
        <p:nvPicPr>
          <p:cNvPr id="2048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544" y="1397224"/>
            <a:ext cx="3362053" cy="504056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Rectangle 8"/>
          <p:cNvSpPr>
            <a:spLocks noGrp="1" noRot="1" noChangeArrowheads="1"/>
          </p:cNvSpPr>
          <p:nvPr>
            <p:ph type="title"/>
          </p:nvPr>
        </p:nvSpPr>
        <p:spPr>
          <a:xfrm>
            <a:off x="3419475" y="333375"/>
            <a:ext cx="2232025" cy="4248150"/>
          </a:xfrm>
        </p:spPr>
        <p:txBody>
          <a:bodyPr/>
          <a:lstStyle/>
          <a:p>
            <a:pPr algn="ctr" eaLnBrk="1" hangingPunct="1">
              <a:defRPr/>
            </a:pPr>
            <a:r>
              <a:rPr lang="hr-HR" sz="3200" b="0" i="1" dirty="0">
                <a:latin typeface="Palatino Linotype" pitchFamily="18" charset="0"/>
              </a:rPr>
              <a:t>&lt; </a:t>
            </a:r>
            <a:br>
              <a:rPr lang="hr-HR" sz="3200" b="0" i="1" dirty="0">
                <a:latin typeface="Palatino Linotype" pitchFamily="18" charset="0"/>
              </a:rPr>
            </a:br>
            <a:r>
              <a:rPr lang="hr-HR" sz="3200" b="0" i="1" dirty="0">
                <a:solidFill>
                  <a:schemeClr val="bg2">
                    <a:lumMod val="25000"/>
                  </a:schemeClr>
                </a:solidFill>
                <a:latin typeface="Palatino Linotype" pitchFamily="18" charset="0"/>
              </a:rPr>
              <a:t>Kor</a:t>
            </a:r>
            <a:r>
              <a:rPr lang="en-US" sz="3200" b="0" i="1" dirty="0">
                <a:solidFill>
                  <a:schemeClr val="bg2">
                    <a:lumMod val="25000"/>
                  </a:schemeClr>
                </a:solidFill>
                <a:latin typeface="Palatino Linotype" pitchFamily="18" charset="0"/>
              </a:rPr>
              <a:t>ē</a:t>
            </a:r>
            <a:r>
              <a:rPr lang="hr-HR" sz="3200" b="0" dirty="0">
                <a:solidFill>
                  <a:schemeClr val="bg2">
                    <a:lumMod val="25000"/>
                  </a:schemeClr>
                </a:solidFill>
                <a:latin typeface="Palatino Linotype" pitchFamily="18" charset="0"/>
              </a:rPr>
              <a:t> s Tere</a:t>
            </a:r>
            <a:br>
              <a:rPr lang="hr-HR" sz="3200" b="0" dirty="0">
                <a:solidFill>
                  <a:schemeClr val="bg2">
                    <a:lumMod val="25000"/>
                  </a:schemeClr>
                </a:solidFill>
                <a:latin typeface="Palatino Linotype" pitchFamily="18" charset="0"/>
              </a:rPr>
            </a:br>
            <a:br>
              <a:rPr lang="hr-HR" sz="3200" b="0" dirty="0">
                <a:solidFill>
                  <a:schemeClr val="bg2">
                    <a:lumMod val="25000"/>
                  </a:schemeClr>
                </a:solidFill>
                <a:latin typeface="Palatino Linotype" pitchFamily="18" charset="0"/>
              </a:rPr>
            </a:br>
            <a:br>
              <a:rPr lang="hr-HR" sz="3200" b="0" dirty="0">
                <a:solidFill>
                  <a:schemeClr val="bg2">
                    <a:lumMod val="25000"/>
                  </a:schemeClr>
                </a:solidFill>
                <a:latin typeface="Palatino Linotype" pitchFamily="18" charset="0"/>
              </a:rPr>
            </a:br>
            <a:r>
              <a:rPr lang="hr-HR" sz="3200" b="0" dirty="0">
                <a:solidFill>
                  <a:schemeClr val="bg2">
                    <a:lumMod val="25000"/>
                  </a:schemeClr>
                </a:solidFill>
                <a:latin typeface="Palatino Linotype" pitchFamily="18" charset="0"/>
              </a:rPr>
              <a:t>Kleobis i Biton iz Tebe</a:t>
            </a:r>
            <a:br>
              <a:rPr lang="hr-HR" sz="3200" b="0" dirty="0">
                <a:solidFill>
                  <a:schemeClr val="bg2">
                    <a:lumMod val="25000"/>
                  </a:schemeClr>
                </a:solidFill>
                <a:latin typeface="Palatino Linotype" pitchFamily="18" charset="0"/>
              </a:rPr>
            </a:br>
            <a:r>
              <a:rPr lang="hr-HR" sz="3200" b="0" dirty="0">
                <a:solidFill>
                  <a:schemeClr val="bg2">
                    <a:lumMod val="25000"/>
                  </a:schemeClr>
                </a:solidFill>
                <a:latin typeface="Palatino Linotype" pitchFamily="18" charset="0"/>
              </a:rPr>
              <a:t>  &gt;</a:t>
            </a:r>
            <a:endParaRPr lang="en-US" sz="3200" b="0" i="1" dirty="0">
              <a:solidFill>
                <a:schemeClr val="bg2">
                  <a:lumMod val="25000"/>
                </a:schemeClr>
              </a:solidFill>
              <a:latin typeface="Palatino Linotype" pitchFamily="18" charset="0"/>
            </a:endParaRPr>
          </a:p>
        </p:txBody>
      </p:sp>
      <p:sp>
        <p:nvSpPr>
          <p:cNvPr id="32771" name="Rectangle 3"/>
          <p:cNvSpPr>
            <a:spLocks noGrp="1" noRot="1" noChangeArrowheads="1"/>
          </p:cNvSpPr>
          <p:nvPr>
            <p:ph type="body" sz="half" idx="1"/>
          </p:nvPr>
        </p:nvSpPr>
        <p:spPr>
          <a:xfrm>
            <a:off x="0" y="4581525"/>
            <a:ext cx="9144000" cy="2276475"/>
          </a:xfrm>
        </p:spPr>
        <p:txBody>
          <a:bodyPr/>
          <a:lstStyle/>
          <a:p>
            <a:pPr eaLnBrk="1" hangingPunct="1">
              <a:defRPr/>
            </a:pPr>
            <a:r>
              <a:rPr lang="hr-HR" sz="2800" dirty="0">
                <a:latin typeface="Palatino Linotype" pitchFamily="18" charset="0"/>
              </a:rPr>
              <a:t>Redovito obojani</a:t>
            </a:r>
          </a:p>
          <a:p>
            <a:pPr eaLnBrk="1" hangingPunct="1">
              <a:buFont typeface="Wingdings" pitchFamily="2" charset="2"/>
              <a:buNone/>
              <a:defRPr/>
            </a:pPr>
            <a:r>
              <a:rPr lang="hr-HR" sz="2800" dirty="0">
                <a:latin typeface="Palatino Linotype" pitchFamily="18" charset="0"/>
              </a:rPr>
              <a:t>U </a:t>
            </a:r>
            <a:r>
              <a:rPr lang="hr-HR" sz="2800" u="sng" dirty="0">
                <a:latin typeface="Palatino Linotype" pitchFamily="18" charset="0"/>
              </a:rPr>
              <a:t>arhajskom</a:t>
            </a:r>
            <a:r>
              <a:rPr lang="hr-HR" sz="2800" dirty="0">
                <a:latin typeface="Palatino Linotype" pitchFamily="18" charset="0"/>
              </a:rPr>
              <a:t> razdoblju:</a:t>
            </a:r>
            <a:endParaRPr lang="hr-HR" sz="2800" i="1" dirty="0">
              <a:latin typeface="Palatino Linotype" pitchFamily="18" charset="0"/>
            </a:endParaRPr>
          </a:p>
          <a:p>
            <a:pPr eaLnBrk="1" hangingPunct="1">
              <a:defRPr/>
            </a:pPr>
            <a:r>
              <a:rPr lang="hr-HR" sz="2800" i="1" dirty="0">
                <a:latin typeface="Palatino Linotype" pitchFamily="18" charset="0"/>
              </a:rPr>
              <a:t>Kouroi </a:t>
            </a:r>
            <a:r>
              <a:rPr lang="hr-HR" sz="2800" dirty="0">
                <a:latin typeface="Palatino Linotype" pitchFamily="18" charset="0"/>
              </a:rPr>
              <a:t>i </a:t>
            </a:r>
            <a:r>
              <a:rPr lang="hr-HR" sz="2800" i="1" dirty="0">
                <a:latin typeface="Palatino Linotype" pitchFamily="18" charset="0"/>
              </a:rPr>
              <a:t>korai </a:t>
            </a:r>
            <a:r>
              <a:rPr lang="hr-HR" sz="2800" dirty="0">
                <a:latin typeface="Palatino Linotype" pitchFamily="18" charset="0"/>
              </a:rPr>
              <a:t>– u svetištima i (dečki) na grobovima</a:t>
            </a:r>
          </a:p>
          <a:p>
            <a:pPr marL="0" indent="0" eaLnBrk="1" hangingPunct="1">
              <a:buNone/>
              <a:defRPr/>
            </a:pPr>
            <a:r>
              <a:rPr lang="hr-HR" sz="2800" u="sng" dirty="0">
                <a:latin typeface="Palatino Linotype" pitchFamily="18" charset="0"/>
              </a:rPr>
              <a:t>Klasično</a:t>
            </a:r>
            <a:r>
              <a:rPr lang="hr-HR" sz="2800" dirty="0">
                <a:latin typeface="Palatino Linotype" pitchFamily="18" charset="0"/>
              </a:rPr>
              <a:t> poznamo većinom kroz rimske kopije</a:t>
            </a:r>
          </a:p>
        </p:txBody>
      </p:sp>
      <p:pic>
        <p:nvPicPr>
          <p:cNvPr id="21508" name="Picture 4" descr="kleobis-bito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654675" y="0"/>
            <a:ext cx="3489325" cy="4652963"/>
          </a:xfrm>
          <a:noFill/>
          <a:extLst>
            <a:ext uri="{909E8E84-426E-40DD-AFC4-6F175D3DCCD1}">
              <a14:hiddenFill xmlns:a14="http://schemas.microsoft.com/office/drawing/2010/main">
                <a:solidFill>
                  <a:srgbClr val="FFFFFF"/>
                </a:solidFill>
              </a14:hiddenFill>
            </a:ext>
          </a:extLst>
        </p:spPr>
      </p:pic>
      <p:pic>
        <p:nvPicPr>
          <p:cNvPr id="21509" name="Picture 7" descr="kore s Tere"/>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0" y="-454"/>
            <a:ext cx="3436938" cy="4581525"/>
          </a:xfr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457200" y="244475"/>
            <a:ext cx="5410200" cy="88900"/>
          </a:xfrm>
        </p:spPr>
        <p:txBody>
          <a:bodyPr>
            <a:normAutofit fontScale="90000"/>
          </a:bodyPr>
          <a:lstStyle/>
          <a:p>
            <a:pPr eaLnBrk="1" hangingPunct="1">
              <a:defRPr/>
            </a:pPr>
            <a:endParaRPr lang="en-GB" sz="4000" dirty="0">
              <a:latin typeface="Palatino Linotype" pitchFamily="18" charset="0"/>
            </a:endParaRPr>
          </a:p>
        </p:txBody>
      </p:sp>
      <p:sp>
        <p:nvSpPr>
          <p:cNvPr id="22531" name="Rectangle 3"/>
          <p:cNvSpPr>
            <a:spLocks noGrp="1" noRot="1" noChangeArrowheads="1"/>
          </p:cNvSpPr>
          <p:nvPr>
            <p:ph idx="1"/>
          </p:nvPr>
        </p:nvSpPr>
        <p:spPr>
          <a:xfrm>
            <a:off x="827088" y="1295400"/>
            <a:ext cx="8018462" cy="5410200"/>
          </a:xfrm>
        </p:spPr>
        <p:txBody>
          <a:bodyPr/>
          <a:lstStyle/>
          <a:p>
            <a:pPr eaLnBrk="1" hangingPunct="1">
              <a:lnSpc>
                <a:spcPct val="150000"/>
              </a:lnSpc>
            </a:pPr>
            <a:r>
              <a:rPr lang="hr-HR" altLang="en-US" dirty="0">
                <a:latin typeface="Palatino Linotype" pitchFamily="18" charset="0"/>
              </a:rPr>
              <a:t>Javna i privatna, bogata i siromašna, svjetovna i religijska, načelno funkcionalna </a:t>
            </a:r>
          </a:p>
          <a:p>
            <a:pPr eaLnBrk="1" hangingPunct="1">
              <a:lnSpc>
                <a:spcPct val="150000"/>
              </a:lnSpc>
            </a:pPr>
            <a:r>
              <a:rPr lang="hr-HR" altLang="en-US" dirty="0">
                <a:latin typeface="Palatino Linotype" pitchFamily="18" charset="0"/>
              </a:rPr>
              <a:t>Grcima je to </a:t>
            </a:r>
            <a:r>
              <a:rPr lang="hr-HR" altLang="en-US" i="1" dirty="0">
                <a:latin typeface="Palatino Linotype" pitchFamily="18" charset="0"/>
              </a:rPr>
              <a:t>tekhn</a:t>
            </a:r>
            <a:r>
              <a:rPr lang="en-US" altLang="en-US" i="1" dirty="0">
                <a:latin typeface="Palatino Linotype" pitchFamily="18" charset="0"/>
              </a:rPr>
              <a:t>ē</a:t>
            </a:r>
            <a:r>
              <a:rPr lang="hr-HR" altLang="en-US" dirty="0">
                <a:latin typeface="Palatino Linotype" pitchFamily="18" charset="0"/>
              </a:rPr>
              <a:t> – vještina, nema Muze</a:t>
            </a:r>
            <a:endParaRPr lang="en-US" altLang="en-US" dirty="0">
              <a:latin typeface="Palatino Linotype" pitchFamily="18" charset="0"/>
            </a:endParaRPr>
          </a:p>
          <a:p>
            <a:pPr eaLnBrk="1" hangingPunct="1">
              <a:lnSpc>
                <a:spcPct val="150000"/>
              </a:lnSpc>
            </a:pPr>
            <a:r>
              <a:rPr lang="hr-HR" altLang="en-US" dirty="0">
                <a:latin typeface="Palatino Linotype" pitchFamily="18" charset="0"/>
              </a:rPr>
              <a:t>Predmet je čovjek, čudovišta su tamo da bi bila pobijeđena</a:t>
            </a:r>
          </a:p>
          <a:p>
            <a:pPr eaLnBrk="1" hangingPunct="1">
              <a:lnSpc>
                <a:spcPct val="150000"/>
              </a:lnSpc>
            </a:pPr>
            <a:r>
              <a:rPr lang="hr-HR" altLang="en-US" dirty="0">
                <a:latin typeface="Palatino Linotype" pitchFamily="18" charset="0"/>
              </a:rPr>
              <a:t>Naručivati može i pojedinac i država </a:t>
            </a:r>
          </a:p>
          <a:p>
            <a:pPr lvl="1" eaLnBrk="1" hangingPunct="1">
              <a:lnSpc>
                <a:spcPct val="150000"/>
              </a:lnSpc>
            </a:pPr>
            <a:r>
              <a:rPr lang="hr-HR" altLang="en-US" dirty="0">
                <a:latin typeface="Palatino Linotype" pitchFamily="18" charset="0"/>
              </a:rPr>
              <a:t>i sirakuški tiranin i demokratska Atena</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827138-389E-4A3B-8EAD-76FD06F44F0D}"/>
              </a:ext>
            </a:extLst>
          </p:cNvPr>
          <p:cNvSpPr>
            <a:spLocks noGrp="1"/>
          </p:cNvSpPr>
          <p:nvPr>
            <p:ph type="ctrTitle"/>
          </p:nvPr>
        </p:nvSpPr>
        <p:spPr>
          <a:xfrm>
            <a:off x="160886" y="404664"/>
            <a:ext cx="8822227" cy="1069374"/>
          </a:xfrm>
        </p:spPr>
        <p:txBody>
          <a:bodyPr>
            <a:noAutofit/>
          </a:bodyPr>
          <a:lstStyle/>
          <a:p>
            <a:pPr algn="l"/>
            <a:r>
              <a:rPr lang="en-GB" sz="1400" dirty="0">
                <a:solidFill>
                  <a:schemeClr val="accent2">
                    <a:lumMod val="50000"/>
                  </a:schemeClr>
                </a:solidFill>
                <a:effectLst/>
              </a:rPr>
              <a:t>https://www.theacropolismuseum.gr/sites/default/files/30.jpg</a:t>
            </a:r>
            <a:br>
              <a:rPr lang="hr-HR" sz="1400" dirty="0">
                <a:solidFill>
                  <a:schemeClr val="accent2">
                    <a:lumMod val="50000"/>
                  </a:schemeClr>
                </a:solidFill>
                <a:effectLst/>
              </a:rPr>
            </a:br>
            <a:r>
              <a:rPr lang="en-GB" sz="1400" dirty="0">
                <a:solidFill>
                  <a:schemeClr val="accent2">
                    <a:lumMod val="50000"/>
                  </a:schemeClr>
                </a:solidFill>
                <a:effectLst/>
              </a:rPr>
              <a:t>https://www.facebook.com/AncientGreekCivilizationArchaiaEllas/photos/a.1790866610947918/2774108395957063/?type=3&amp;theater</a:t>
            </a:r>
            <a:br>
              <a:rPr lang="hr-HR" sz="1400" dirty="0">
                <a:solidFill>
                  <a:schemeClr val="accent2">
                    <a:lumMod val="50000"/>
                  </a:schemeClr>
                </a:solidFill>
                <a:effectLst/>
              </a:rPr>
            </a:br>
            <a:endParaRPr lang="en-GB" sz="1400" dirty="0">
              <a:solidFill>
                <a:schemeClr val="accent2">
                  <a:lumMod val="50000"/>
                </a:schemeClr>
              </a:solidFill>
              <a:effectLst/>
            </a:endParaRPr>
          </a:p>
        </p:txBody>
      </p:sp>
      <p:sp>
        <p:nvSpPr>
          <p:cNvPr id="8" name="Subtitle 7">
            <a:extLst>
              <a:ext uri="{FF2B5EF4-FFF2-40B4-BE49-F238E27FC236}">
                <a16:creationId xmlns:a16="http://schemas.microsoft.com/office/drawing/2014/main" id="{993DCDD8-4A11-4B67-B738-24BF2FF2CEEB}"/>
              </a:ext>
            </a:extLst>
          </p:cNvPr>
          <p:cNvSpPr>
            <a:spLocks noGrp="1"/>
          </p:cNvSpPr>
          <p:nvPr>
            <p:ph type="subTitle" idx="1"/>
          </p:nvPr>
        </p:nvSpPr>
        <p:spPr>
          <a:xfrm>
            <a:off x="2411760" y="3228536"/>
            <a:ext cx="2986610" cy="1752600"/>
          </a:xfrm>
        </p:spPr>
        <p:txBody>
          <a:bodyPr/>
          <a:lstStyle/>
          <a:p>
            <a:pPr algn="ctr"/>
            <a:r>
              <a:rPr lang="hr-HR" i="1" dirty="0"/>
              <a:t>Kora</a:t>
            </a:r>
            <a:r>
              <a:rPr lang="hr-HR" dirty="0"/>
              <a:t> </a:t>
            </a:r>
          </a:p>
          <a:p>
            <a:pPr algn="ctr"/>
            <a:r>
              <a:rPr lang="hr-HR" dirty="0"/>
              <a:t>s bademastim </a:t>
            </a:r>
          </a:p>
          <a:p>
            <a:pPr algn="ctr"/>
            <a:r>
              <a:rPr lang="hr-HR" dirty="0"/>
              <a:t>očima</a:t>
            </a:r>
            <a:endParaRPr lang="en-GB" dirty="0"/>
          </a:p>
        </p:txBody>
      </p:sp>
      <p:pic>
        <p:nvPicPr>
          <p:cNvPr id="6" name="Picture 5">
            <a:extLst>
              <a:ext uri="{FF2B5EF4-FFF2-40B4-BE49-F238E27FC236}">
                <a16:creationId xmlns:a16="http://schemas.microsoft.com/office/drawing/2014/main" id="{5BF45B81-1A32-464D-A14A-B252626ACD1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56592" y="404664"/>
            <a:ext cx="5112568" cy="7665110"/>
          </a:xfrm>
          <a:prstGeom prst="rect">
            <a:avLst/>
          </a:prstGeom>
        </p:spPr>
      </p:pic>
      <p:pic>
        <p:nvPicPr>
          <p:cNvPr id="9" name="Picture 8">
            <a:extLst>
              <a:ext uri="{FF2B5EF4-FFF2-40B4-BE49-F238E27FC236}">
                <a16:creationId xmlns:a16="http://schemas.microsoft.com/office/drawing/2014/main" id="{AF361CA9-4D3D-4A59-ABDD-7A3D74912B6B}"/>
              </a:ext>
            </a:extLst>
          </p:cNvPr>
          <p:cNvPicPr>
            <a:picLocks noChangeAspect="1"/>
          </p:cNvPicPr>
          <p:nvPr/>
        </p:nvPicPr>
        <p:blipFill>
          <a:blip r:embed="rId4"/>
          <a:stretch>
            <a:fillRect/>
          </a:stretch>
        </p:blipFill>
        <p:spPr>
          <a:xfrm>
            <a:off x="5532957" y="1080505"/>
            <a:ext cx="3600253" cy="5731747"/>
          </a:xfrm>
          <a:prstGeom prst="rect">
            <a:avLst/>
          </a:prstGeom>
          <a:effectLst>
            <a:softEdge rad="63500"/>
          </a:effectLst>
        </p:spPr>
      </p:pic>
    </p:spTree>
    <p:extLst>
      <p:ext uri="{BB962C8B-B14F-4D97-AF65-F5344CB8AC3E}">
        <p14:creationId xmlns:p14="http://schemas.microsoft.com/office/powerpoint/2010/main" val="1866911262"/>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1115616" y="201099"/>
            <a:ext cx="7475934" cy="952500"/>
          </a:xfrm>
        </p:spPr>
        <p:txBody>
          <a:bodyPr/>
          <a:lstStyle/>
          <a:p>
            <a:pPr eaLnBrk="1" hangingPunct="1">
              <a:defRPr/>
            </a:pPr>
            <a:r>
              <a:rPr lang="hr-HR" sz="3600" b="1" dirty="0">
                <a:solidFill>
                  <a:schemeClr val="tx1"/>
                </a:solidFill>
                <a:latin typeface="Palatino Linotype" pitchFamily="18" charset="0"/>
              </a:rPr>
              <a:t>Poliklet (</a:t>
            </a:r>
            <a:r>
              <a:rPr lang="hr-HR" sz="3600" b="1" i="1" dirty="0">
                <a:solidFill>
                  <a:schemeClr val="tx1"/>
                </a:solidFill>
                <a:latin typeface="Palatino Linotype" pitchFamily="18" charset="0"/>
              </a:rPr>
              <a:t>Polykleitos</a:t>
            </a:r>
            <a:r>
              <a:rPr lang="hr-HR" sz="3600" b="1" dirty="0">
                <a:solidFill>
                  <a:schemeClr val="tx1"/>
                </a:solidFill>
                <a:latin typeface="Palatino Linotype" pitchFamily="18" charset="0"/>
              </a:rPr>
              <a:t>)</a:t>
            </a:r>
          </a:p>
        </p:txBody>
      </p:sp>
      <p:sp>
        <p:nvSpPr>
          <p:cNvPr id="24579" name="Rectangle 3"/>
          <p:cNvSpPr>
            <a:spLocks noGrp="1" noRot="1" noChangeArrowheads="1"/>
          </p:cNvSpPr>
          <p:nvPr>
            <p:ph idx="1"/>
          </p:nvPr>
        </p:nvSpPr>
        <p:spPr>
          <a:xfrm>
            <a:off x="179512" y="1340768"/>
            <a:ext cx="8666038" cy="5517232"/>
          </a:xfrm>
        </p:spPr>
        <p:txBody>
          <a:bodyPr>
            <a:normAutofit lnSpcReduction="10000"/>
          </a:bodyPr>
          <a:lstStyle/>
          <a:p>
            <a:pPr eaLnBrk="1" hangingPunct="1">
              <a:defRPr/>
            </a:pPr>
            <a:r>
              <a:rPr lang="hr-HR" sz="2800" dirty="0">
                <a:latin typeface="Palatino Linotype" pitchFamily="18" charset="0"/>
              </a:rPr>
              <a:t>Argivac, c.pol.5.st.</a:t>
            </a:r>
          </a:p>
          <a:p>
            <a:pPr eaLnBrk="1" hangingPunct="1">
              <a:defRPr/>
            </a:pPr>
            <a:r>
              <a:rPr lang="hr-HR" sz="2800" dirty="0">
                <a:latin typeface="Palatino Linotype" pitchFamily="18" charset="0"/>
              </a:rPr>
              <a:t>Interes za proporcije</a:t>
            </a:r>
          </a:p>
          <a:p>
            <a:pPr eaLnBrk="1" hangingPunct="1">
              <a:defRPr/>
            </a:pPr>
            <a:r>
              <a:rPr lang="hr-HR" sz="2800" i="1" dirty="0">
                <a:latin typeface="Palatino Linotype" pitchFamily="18" charset="0"/>
              </a:rPr>
              <a:t>Doryphoros</a:t>
            </a:r>
            <a:r>
              <a:rPr lang="hr-HR" sz="2800" dirty="0">
                <a:latin typeface="Palatino Linotype" pitchFamily="18" charset="0"/>
              </a:rPr>
              <a:t> – kanon</a:t>
            </a:r>
          </a:p>
          <a:p>
            <a:pPr eaLnBrk="1" hangingPunct="1">
              <a:buFont typeface="Wingdings" pitchFamily="2" charset="2"/>
              <a:buNone/>
              <a:defRPr/>
            </a:pPr>
            <a:r>
              <a:rPr lang="hr-HR" sz="3600" b="1" dirty="0">
                <a:latin typeface="Palatino Linotype" pitchFamily="18" charset="0"/>
              </a:rPr>
              <a:t>		Fidija (</a:t>
            </a:r>
            <a:r>
              <a:rPr lang="hr-HR" sz="3600" b="1" i="1" dirty="0">
                <a:latin typeface="Palatino Linotype" pitchFamily="18" charset="0"/>
              </a:rPr>
              <a:t>Pheidias</a:t>
            </a:r>
            <a:r>
              <a:rPr lang="hr-HR" sz="3600" b="1" dirty="0">
                <a:latin typeface="Palatino Linotype" pitchFamily="18" charset="0"/>
              </a:rPr>
              <a:t>)</a:t>
            </a:r>
          </a:p>
          <a:p>
            <a:pPr eaLnBrk="1" hangingPunct="1">
              <a:defRPr/>
            </a:pPr>
            <a:r>
              <a:rPr lang="hr-HR" sz="2800" dirty="0">
                <a:latin typeface="Palatino Linotype" pitchFamily="18" charset="0"/>
              </a:rPr>
              <a:t>Atenjanin u Periklovo doba</a:t>
            </a:r>
          </a:p>
          <a:p>
            <a:pPr eaLnBrk="1" hangingPunct="1">
              <a:defRPr/>
            </a:pPr>
            <a:r>
              <a:rPr lang="hr-HR" sz="2800" dirty="0">
                <a:latin typeface="Palatino Linotype" pitchFamily="18" charset="0"/>
              </a:rPr>
              <a:t>Idealiziranje jače od individualizacije, </a:t>
            </a:r>
          </a:p>
          <a:p>
            <a:pPr marL="0" indent="0" eaLnBrk="1" hangingPunct="1">
              <a:buFont typeface="Wingdings" pitchFamily="2" charset="2"/>
              <a:buNone/>
              <a:defRPr/>
            </a:pPr>
            <a:r>
              <a:rPr lang="hr-HR" sz="2800" dirty="0">
                <a:latin typeface="Palatino Linotype" pitchFamily="18" charset="0"/>
              </a:rPr>
              <a:t>    mirnoća i dostojanstvo</a:t>
            </a:r>
          </a:p>
          <a:p>
            <a:pPr eaLnBrk="1" hangingPunct="1">
              <a:defRPr/>
            </a:pPr>
            <a:r>
              <a:rPr lang="hr-HR" sz="2800" dirty="0">
                <a:latin typeface="Palatino Linotype" pitchFamily="18" charset="0"/>
              </a:rPr>
              <a:t>Atena u Partenonu, Zeus u Olimpiji...</a:t>
            </a:r>
          </a:p>
          <a:p>
            <a:pPr eaLnBrk="1" hangingPunct="1">
              <a:buFont typeface="Wingdings" pitchFamily="2" charset="2"/>
              <a:buNone/>
              <a:defRPr/>
            </a:pPr>
            <a:r>
              <a:rPr lang="hr-HR" sz="3600" b="1" dirty="0">
                <a:latin typeface="Palatino Linotype" pitchFamily="18" charset="0"/>
              </a:rPr>
              <a:t>		Miron</a:t>
            </a:r>
            <a:r>
              <a:rPr lang="hr-HR" sz="2800" dirty="0">
                <a:latin typeface="Palatino Linotype" pitchFamily="18" charset="0"/>
              </a:rPr>
              <a:t> iz Eleutera</a:t>
            </a:r>
          </a:p>
          <a:p>
            <a:pPr eaLnBrk="1" hangingPunct="1">
              <a:defRPr/>
            </a:pPr>
            <a:r>
              <a:rPr lang="hr-HR" sz="2800" dirty="0">
                <a:latin typeface="Palatino Linotype" pitchFamily="18" charset="0"/>
              </a:rPr>
              <a:t>Specijalizirao se za atlete u bronci</a:t>
            </a:r>
          </a:p>
          <a:p>
            <a:pPr eaLnBrk="1" hangingPunct="1">
              <a:defRPr/>
            </a:pPr>
            <a:r>
              <a:rPr lang="hr-HR" sz="2800" i="1" dirty="0">
                <a:latin typeface="Palatino Linotype" pitchFamily="18" charset="0"/>
              </a:rPr>
              <a:t>Diskobolos</a:t>
            </a:r>
          </a:p>
        </p:txBody>
      </p:sp>
      <p:pic>
        <p:nvPicPr>
          <p:cNvPr id="2253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6217" y="-31751"/>
            <a:ext cx="2627784" cy="488475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5"/>
          <p:cNvSpPr>
            <a:spLocks noGrp="1" noRot="1" noChangeArrowheads="1"/>
          </p:cNvSpPr>
          <p:nvPr>
            <p:ph type="title"/>
          </p:nvPr>
        </p:nvSpPr>
        <p:spPr>
          <a:xfrm>
            <a:off x="4859338" y="116632"/>
            <a:ext cx="4284662" cy="1628800"/>
          </a:xfrm>
        </p:spPr>
        <p:txBody>
          <a:bodyPr>
            <a:normAutofit fontScale="90000"/>
          </a:bodyPr>
          <a:lstStyle/>
          <a:p>
            <a:pPr eaLnBrk="1" hangingPunct="1">
              <a:defRPr/>
            </a:pPr>
            <a:r>
              <a:rPr lang="hr-HR" sz="2800" dirty="0">
                <a:latin typeface="Palatino Linotype" pitchFamily="18" charset="0"/>
              </a:rPr>
              <a:t>&lt; Rekonstrukcija Atene </a:t>
            </a:r>
            <a:r>
              <a:rPr lang="hr-HR" sz="2800" i="1" dirty="0">
                <a:latin typeface="Palatino Linotype" pitchFamily="18" charset="0"/>
              </a:rPr>
              <a:t>Parthenos</a:t>
            </a:r>
            <a:r>
              <a:rPr lang="hr-HR" sz="2800" dirty="0">
                <a:latin typeface="Palatino Linotype" pitchFamily="18" charset="0"/>
              </a:rPr>
              <a:t> (Fidija)</a:t>
            </a:r>
            <a:br>
              <a:rPr lang="hr-HR" sz="2800" dirty="0">
                <a:latin typeface="Palatino Linotype" pitchFamily="18" charset="0"/>
              </a:rPr>
            </a:br>
            <a:br>
              <a:rPr lang="hr-HR" sz="2800" dirty="0">
                <a:latin typeface="Palatino Linotype" pitchFamily="18" charset="0"/>
              </a:rPr>
            </a:br>
            <a:r>
              <a:rPr lang="hr-HR" sz="2800" dirty="0">
                <a:latin typeface="Palatino Linotype" pitchFamily="18" charset="0"/>
              </a:rPr>
              <a:t> Polikletov </a:t>
            </a:r>
            <a:r>
              <a:rPr lang="hr-HR" sz="2800" i="1" dirty="0">
                <a:latin typeface="Palatino Linotype" pitchFamily="18" charset="0"/>
              </a:rPr>
              <a:t>Diadoumenos 	</a:t>
            </a:r>
            <a:endParaRPr lang="hr-HR" sz="2800" dirty="0">
              <a:latin typeface="Palatino Linotype" pitchFamily="18" charset="0"/>
            </a:endParaRPr>
          </a:p>
        </p:txBody>
      </p:sp>
      <p:pic>
        <p:nvPicPr>
          <p:cNvPr id="23554" name="Picture 4" descr="Partenos"/>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2225" y="0"/>
            <a:ext cx="4840288" cy="6858000"/>
          </a:xfrm>
          <a:noFill/>
          <a:effectLst>
            <a:softEdge rad="63500"/>
          </a:effectLst>
          <a:extLst>
            <a:ext uri="{909E8E84-426E-40DD-AFC4-6F175D3DCCD1}">
              <a14:hiddenFill xmlns:a14="http://schemas.microsoft.com/office/drawing/2010/main">
                <a:solidFill>
                  <a:srgbClr val="FFFFFF"/>
                </a:solidFill>
              </a14:hiddenFill>
            </a:ext>
          </a:extLst>
        </p:spPr>
      </p:pic>
      <p:pic>
        <p:nvPicPr>
          <p:cNvPr id="2355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0112" y="1686576"/>
            <a:ext cx="3024336" cy="515511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27984" y="6596390"/>
            <a:ext cx="4932040" cy="261610"/>
          </a:xfrm>
          <a:prstGeom prst="rect">
            <a:avLst/>
          </a:prstGeom>
          <a:noFill/>
        </p:spPr>
        <p:txBody>
          <a:bodyPr wrap="square" rtlCol="0">
            <a:spAutoFit/>
          </a:bodyPr>
          <a:lstStyle/>
          <a:p>
            <a:r>
              <a:rPr lang="hr-HR" sz="1100" dirty="0">
                <a:solidFill>
                  <a:schemeClr val="accent6">
                    <a:lumMod val="75000"/>
                  </a:schemeClr>
                </a:solidFill>
              </a:rPr>
              <a:t>http://www.namuseum.gr/collections/sculpture/classical/classic03-en.html</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Ares_Skopasov"/>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157913" y="0"/>
            <a:ext cx="2986087" cy="4868863"/>
          </a:xfrm>
          <a:noFill/>
          <a:effectLst>
            <a:softEdge rad="31750"/>
          </a:effectLst>
          <a:extLst>
            <a:ext uri="{909E8E84-426E-40DD-AFC4-6F175D3DCCD1}">
              <a14:hiddenFill xmlns:a14="http://schemas.microsoft.com/office/drawing/2010/main">
                <a:solidFill>
                  <a:srgbClr val="FFFFFF"/>
                </a:solidFill>
              </a14:hiddenFill>
            </a:ext>
          </a:extLst>
        </p:spPr>
      </p:pic>
      <p:sp>
        <p:nvSpPr>
          <p:cNvPr id="45058" name="Rectangle 2"/>
          <p:cNvSpPr>
            <a:spLocks noGrp="1" noRot="1" noChangeArrowheads="1"/>
          </p:cNvSpPr>
          <p:nvPr>
            <p:ph type="title"/>
          </p:nvPr>
        </p:nvSpPr>
        <p:spPr>
          <a:xfrm>
            <a:off x="0" y="0"/>
            <a:ext cx="5292080" cy="1457326"/>
          </a:xfrm>
        </p:spPr>
        <p:txBody>
          <a:bodyPr>
            <a:normAutofit/>
          </a:bodyPr>
          <a:lstStyle/>
          <a:p>
            <a:pPr eaLnBrk="1" hangingPunct="1">
              <a:spcAft>
                <a:spcPts val="1200"/>
              </a:spcAft>
              <a:defRPr/>
            </a:pPr>
            <a:r>
              <a:rPr lang="hr-HR" sz="4000" dirty="0">
                <a:latin typeface="Palatino Linotype" pitchFamily="18" charset="0"/>
              </a:rPr>
              <a:t>4.st.pr.Kr.</a:t>
            </a:r>
            <a:br>
              <a:rPr lang="hr-HR" sz="4000" dirty="0">
                <a:latin typeface="Palatino Linotype" pitchFamily="18" charset="0"/>
              </a:rPr>
            </a:br>
            <a:br>
              <a:rPr lang="hr-HR" sz="900" dirty="0">
                <a:latin typeface="Palatino Linotype" pitchFamily="18" charset="0"/>
              </a:rPr>
            </a:br>
            <a:r>
              <a:rPr lang="hr-HR" sz="3600" b="1" dirty="0">
                <a:solidFill>
                  <a:schemeClr val="tx1"/>
                </a:solidFill>
                <a:latin typeface="Palatino Linotype" pitchFamily="18" charset="0"/>
              </a:rPr>
              <a:t>Praksitel </a:t>
            </a:r>
            <a:r>
              <a:rPr lang="hr-HR" sz="3600" dirty="0">
                <a:solidFill>
                  <a:schemeClr val="tx1"/>
                </a:solidFill>
                <a:latin typeface="Palatino Linotype" pitchFamily="18" charset="0"/>
              </a:rPr>
              <a:t>iz Atene</a:t>
            </a:r>
          </a:p>
        </p:txBody>
      </p:sp>
      <p:sp>
        <p:nvSpPr>
          <p:cNvPr id="45059" name="Rectangle 3"/>
          <p:cNvSpPr>
            <a:spLocks noGrp="1" noRot="1" noChangeArrowheads="1"/>
          </p:cNvSpPr>
          <p:nvPr>
            <p:ph type="body" sz="half" idx="1"/>
          </p:nvPr>
        </p:nvSpPr>
        <p:spPr>
          <a:xfrm>
            <a:off x="0" y="1457326"/>
            <a:ext cx="8893175" cy="5400675"/>
          </a:xfrm>
        </p:spPr>
        <p:txBody>
          <a:bodyPr/>
          <a:lstStyle/>
          <a:p>
            <a:pPr eaLnBrk="1" hangingPunct="1">
              <a:defRPr/>
            </a:pPr>
            <a:r>
              <a:rPr lang="hr-HR" sz="2800" dirty="0">
                <a:latin typeface="Palatino Linotype" pitchFamily="18" charset="0"/>
              </a:rPr>
              <a:t>Više ženskih likova</a:t>
            </a:r>
          </a:p>
          <a:p>
            <a:pPr eaLnBrk="1" hangingPunct="1">
              <a:defRPr/>
            </a:pPr>
            <a:r>
              <a:rPr lang="hr-HR" sz="2800" dirty="0">
                <a:latin typeface="Palatino Linotype" pitchFamily="18" charset="0"/>
              </a:rPr>
              <a:t>Afrodita, Hermes, Apolon ...</a:t>
            </a:r>
            <a:r>
              <a:rPr lang="hr-HR" sz="2400" dirty="0">
                <a:latin typeface="Palatino Linotype" pitchFamily="18" charset="0"/>
              </a:rPr>
              <a:t> </a:t>
            </a:r>
          </a:p>
          <a:p>
            <a:pPr eaLnBrk="1" hangingPunct="1">
              <a:buFont typeface="Wingdings" pitchFamily="2" charset="2"/>
              <a:buNone/>
              <a:defRPr/>
            </a:pPr>
            <a:r>
              <a:rPr lang="hr-HR" sz="3600" b="1" dirty="0">
                <a:latin typeface="Palatino Linotype" pitchFamily="18" charset="0"/>
              </a:rPr>
              <a:t>Skopas </a:t>
            </a:r>
            <a:r>
              <a:rPr lang="hr-HR" sz="3600" dirty="0">
                <a:latin typeface="Palatino Linotype" pitchFamily="18" charset="0"/>
              </a:rPr>
              <a:t>s Para (otoka mramora)</a:t>
            </a:r>
            <a:endParaRPr lang="hr-HR" sz="3600" b="1" dirty="0">
              <a:latin typeface="Palatino Linotype" pitchFamily="18" charset="0"/>
            </a:endParaRPr>
          </a:p>
          <a:p>
            <a:pPr eaLnBrk="1" hangingPunct="1">
              <a:defRPr/>
            </a:pPr>
            <a:r>
              <a:rPr lang="hr-HR" sz="2800" dirty="0">
                <a:latin typeface="Palatino Linotype" pitchFamily="18" charset="0"/>
              </a:rPr>
              <a:t>Kipar i arhitekt</a:t>
            </a:r>
          </a:p>
          <a:p>
            <a:pPr eaLnBrk="1" hangingPunct="1">
              <a:defRPr/>
            </a:pPr>
            <a:r>
              <a:rPr lang="hr-HR" sz="2800" dirty="0">
                <a:latin typeface="Palatino Linotype" pitchFamily="18" charset="0"/>
              </a:rPr>
              <a:t>Korak prema helenističkom </a:t>
            </a:r>
          </a:p>
          <a:p>
            <a:pPr eaLnBrk="1" hangingPunct="1">
              <a:buFont typeface="Wingdings" pitchFamily="2" charset="2"/>
              <a:buNone/>
              <a:defRPr/>
            </a:pPr>
            <a:r>
              <a:rPr lang="hr-HR" sz="2800" dirty="0">
                <a:latin typeface="Palatino Linotype" pitchFamily="18" charset="0"/>
              </a:rPr>
              <a:t>	ekspresionizmu</a:t>
            </a:r>
          </a:p>
          <a:p>
            <a:pPr eaLnBrk="1" hangingPunct="1">
              <a:buFont typeface="Wingdings" pitchFamily="2" charset="2"/>
              <a:buNone/>
              <a:defRPr/>
            </a:pPr>
            <a:r>
              <a:rPr lang="hr-HR" sz="3600" b="1" dirty="0">
                <a:latin typeface="Palatino Linotype" pitchFamily="18" charset="0"/>
              </a:rPr>
              <a:t>Lizip </a:t>
            </a:r>
            <a:r>
              <a:rPr lang="hr-HR" sz="3600" dirty="0">
                <a:latin typeface="Palatino Linotype" pitchFamily="18" charset="0"/>
              </a:rPr>
              <a:t>iz Sikiona</a:t>
            </a:r>
            <a:endParaRPr lang="hr-HR" sz="3600" b="1" dirty="0">
              <a:latin typeface="Palatino Linotype" pitchFamily="18" charset="0"/>
            </a:endParaRPr>
          </a:p>
          <a:p>
            <a:pPr eaLnBrk="1" hangingPunct="1">
              <a:defRPr/>
            </a:pPr>
            <a:r>
              <a:rPr lang="hr-HR" sz="2800" dirty="0">
                <a:latin typeface="Palatino Linotype" pitchFamily="18" charset="0"/>
              </a:rPr>
              <a:t>Radio je portrete u bronci za Aleksandra</a:t>
            </a:r>
          </a:p>
          <a:p>
            <a:pPr eaLnBrk="1" hangingPunct="1">
              <a:defRPr/>
            </a:pPr>
            <a:r>
              <a:rPr lang="hr-HR" sz="2800" dirty="0">
                <a:latin typeface="Palatino Linotype" pitchFamily="18" charset="0"/>
              </a:rPr>
              <a:t>Novi ideal ljudskih proporcija (manja glava, više kuteva gledanja)</a:t>
            </a:r>
          </a:p>
        </p:txBody>
      </p:sp>
      <p:sp>
        <p:nvSpPr>
          <p:cNvPr id="45062" name="Text Box 6"/>
          <p:cNvSpPr txBox="1">
            <a:spLocks noChangeArrowheads="1"/>
          </p:cNvSpPr>
          <p:nvPr/>
        </p:nvSpPr>
        <p:spPr bwMode="auto">
          <a:xfrm>
            <a:off x="4465204" y="65780"/>
            <a:ext cx="2519585" cy="461665"/>
          </a:xfrm>
          <a:prstGeom prst="rect">
            <a:avLst/>
          </a:prstGeom>
          <a:noFill/>
          <a:ln w="9525">
            <a:noFill/>
            <a:miter lim="800000"/>
            <a:headEnd/>
            <a:tailEnd/>
          </a:ln>
          <a:effectLst/>
        </p:spPr>
        <p:txBody>
          <a:bodyPr wrap="square">
            <a:spAutoFit/>
          </a:bodyPr>
          <a:lstStyle/>
          <a:p>
            <a:pPr algn="r">
              <a:spcBef>
                <a:spcPct val="50000"/>
              </a:spcBef>
              <a:defRPr/>
            </a:pPr>
            <a:r>
              <a:rPr lang="hr-HR" sz="2400" b="1" dirty="0">
                <a:effectLst>
                  <a:outerShdw blurRad="38100" dist="38100" dir="2700000" algn="tl">
                    <a:srgbClr val="FFFFFF"/>
                  </a:outerShdw>
                </a:effectLst>
                <a:latin typeface="Arial" charset="0"/>
              </a:rPr>
              <a:t>Skopasov Ares</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Cnidus_Aphrodit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0"/>
            <a:ext cx="3248025" cy="6858000"/>
          </a:xfrm>
          <a:noFill/>
          <a:effectLst>
            <a:softEdge rad="63500"/>
          </a:effectLst>
          <a:extLst>
            <a:ext uri="{909E8E84-426E-40DD-AFC4-6F175D3DCCD1}">
              <a14:hiddenFill xmlns:a14="http://schemas.microsoft.com/office/drawing/2010/main">
                <a:solidFill>
                  <a:srgbClr val="FFFFFF"/>
                </a:solidFill>
              </a14:hiddenFill>
            </a:ext>
          </a:extLst>
        </p:spPr>
      </p:pic>
      <p:sp>
        <p:nvSpPr>
          <p:cNvPr id="65541" name="Rectangle 5"/>
          <p:cNvSpPr>
            <a:spLocks noGrp="1" noRot="1" noChangeArrowheads="1"/>
          </p:cNvSpPr>
          <p:nvPr>
            <p:ph type="title"/>
          </p:nvPr>
        </p:nvSpPr>
        <p:spPr>
          <a:xfrm>
            <a:off x="3131840" y="0"/>
            <a:ext cx="3024336" cy="4725144"/>
          </a:xfrm>
        </p:spPr>
        <p:txBody>
          <a:bodyPr>
            <a:noAutofit/>
          </a:bodyPr>
          <a:lstStyle/>
          <a:p>
            <a:pPr eaLnBrk="1" hangingPunct="1">
              <a:defRPr/>
            </a:pPr>
            <a:r>
              <a:rPr lang="hr-HR" sz="2900" dirty="0">
                <a:latin typeface="Palatino Linotype" pitchFamily="18" charset="0"/>
              </a:rPr>
              <a:t> </a:t>
            </a:r>
            <a:r>
              <a:rPr lang="hr-HR" sz="3600" dirty="0">
                <a:solidFill>
                  <a:schemeClr val="bg2">
                    <a:lumMod val="25000"/>
                  </a:schemeClr>
                </a:solidFill>
                <a:latin typeface="Palatino Linotype" pitchFamily="18" charset="0"/>
              </a:rPr>
              <a:t>&lt; Knidska</a:t>
            </a:r>
            <a:br>
              <a:rPr lang="hr-HR" sz="3600" dirty="0">
                <a:solidFill>
                  <a:schemeClr val="bg2">
                    <a:lumMod val="25000"/>
                  </a:schemeClr>
                </a:solidFill>
                <a:latin typeface="Palatino Linotype" pitchFamily="18" charset="0"/>
              </a:rPr>
            </a:br>
            <a:r>
              <a:rPr lang="hr-HR" sz="3600" dirty="0">
                <a:solidFill>
                  <a:schemeClr val="bg2">
                    <a:lumMod val="25000"/>
                  </a:schemeClr>
                </a:solidFill>
                <a:latin typeface="Palatino Linotype" pitchFamily="18" charset="0"/>
              </a:rPr>
              <a:t> Afrodita</a:t>
            </a:r>
            <a:br>
              <a:rPr lang="hr-HR" sz="3600" dirty="0">
                <a:solidFill>
                  <a:schemeClr val="bg2">
                    <a:lumMod val="25000"/>
                  </a:schemeClr>
                </a:solidFill>
                <a:latin typeface="Palatino Linotype" pitchFamily="18" charset="0"/>
              </a:rPr>
            </a:br>
            <a:r>
              <a:rPr lang="hr-HR" sz="3600" dirty="0">
                <a:solidFill>
                  <a:schemeClr val="bg2">
                    <a:lumMod val="25000"/>
                  </a:schemeClr>
                </a:solidFill>
                <a:latin typeface="Palatino Linotype" pitchFamily="18" charset="0"/>
              </a:rPr>
              <a:t> (Praksitel)</a:t>
            </a:r>
            <a:br>
              <a:rPr lang="hr-HR" sz="3600" dirty="0">
                <a:solidFill>
                  <a:schemeClr val="bg2">
                    <a:lumMod val="25000"/>
                  </a:schemeClr>
                </a:solidFill>
                <a:latin typeface="Palatino Linotype" pitchFamily="18" charset="0"/>
              </a:rPr>
            </a:br>
            <a:br>
              <a:rPr lang="hr-HR" sz="3600" dirty="0">
                <a:solidFill>
                  <a:schemeClr val="bg2">
                    <a:lumMod val="25000"/>
                  </a:schemeClr>
                </a:solidFill>
                <a:latin typeface="Palatino Linotype" pitchFamily="18" charset="0"/>
              </a:rPr>
            </a:br>
            <a:br>
              <a:rPr lang="hr-HR" sz="3600" dirty="0">
                <a:solidFill>
                  <a:schemeClr val="bg2">
                    <a:lumMod val="25000"/>
                  </a:schemeClr>
                </a:solidFill>
                <a:latin typeface="Palatino Linotype" pitchFamily="18" charset="0"/>
              </a:rPr>
            </a:br>
            <a:r>
              <a:rPr lang="hr-HR" sz="3600" i="1" dirty="0">
                <a:solidFill>
                  <a:schemeClr val="bg2">
                    <a:lumMod val="25000"/>
                  </a:schemeClr>
                </a:solidFill>
                <a:latin typeface="Palatino Linotype" pitchFamily="18" charset="0"/>
              </a:rPr>
              <a:t>Apoxyomenos</a:t>
            </a:r>
            <a:r>
              <a:rPr lang="hr-HR" sz="3600" dirty="0">
                <a:solidFill>
                  <a:schemeClr val="bg2">
                    <a:lumMod val="25000"/>
                  </a:schemeClr>
                </a:solidFill>
                <a:latin typeface="Palatino Linotype" pitchFamily="18" charset="0"/>
              </a:rPr>
              <a:t> (</a:t>
            </a:r>
            <a:r>
              <a:rPr lang="hr-HR" sz="3600" dirty="0" err="1">
                <a:solidFill>
                  <a:schemeClr val="bg2">
                    <a:lumMod val="25000"/>
                  </a:schemeClr>
                </a:solidFill>
                <a:latin typeface="Palatino Linotype" pitchFamily="18" charset="0"/>
              </a:rPr>
              <a:t>Lizip</a:t>
            </a:r>
            <a:r>
              <a:rPr lang="hr-HR" sz="3600" dirty="0">
                <a:solidFill>
                  <a:schemeClr val="bg2">
                    <a:lumMod val="25000"/>
                  </a:schemeClr>
                </a:solidFill>
                <a:latin typeface="Palatino Linotype" pitchFamily="18" charset="0"/>
              </a:rPr>
              <a:t>) &gt;  </a:t>
            </a:r>
          </a:p>
        </p:txBody>
      </p:sp>
      <p:pic>
        <p:nvPicPr>
          <p:cNvPr id="25603" name="Picture 7" descr="Lizipv Apoksiomen"/>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867400" y="0"/>
            <a:ext cx="3276600" cy="6858000"/>
          </a:xfr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b="-462"/>
          <a:stretch/>
        </p:blipFill>
        <p:spPr bwMode="auto">
          <a:xfrm>
            <a:off x="4788024" y="-84879"/>
            <a:ext cx="4478288" cy="315383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2" name="Rectangle 2"/>
          <p:cNvSpPr>
            <a:spLocks noGrp="1" noRot="1" noChangeArrowheads="1"/>
          </p:cNvSpPr>
          <p:nvPr>
            <p:ph type="title"/>
          </p:nvPr>
        </p:nvSpPr>
        <p:spPr>
          <a:xfrm>
            <a:off x="971600" y="764704"/>
            <a:ext cx="3816424" cy="1080120"/>
          </a:xfrm>
        </p:spPr>
        <p:txBody>
          <a:bodyPr/>
          <a:lstStyle/>
          <a:p>
            <a:pPr eaLnBrk="1" hangingPunct="1">
              <a:defRPr/>
            </a:pPr>
            <a:r>
              <a:rPr lang="hr-HR" dirty="0">
                <a:latin typeface="Palatino Linotype" pitchFamily="18" charset="0"/>
              </a:rPr>
              <a:t>Helenizam</a:t>
            </a:r>
          </a:p>
        </p:txBody>
      </p:sp>
      <p:sp>
        <p:nvSpPr>
          <p:cNvPr id="61443" name="Rectangle 3"/>
          <p:cNvSpPr>
            <a:spLocks noGrp="1" noRot="1" noChangeArrowheads="1"/>
          </p:cNvSpPr>
          <p:nvPr>
            <p:ph type="body" sz="half" idx="1"/>
          </p:nvPr>
        </p:nvSpPr>
        <p:spPr>
          <a:xfrm>
            <a:off x="0" y="2132856"/>
            <a:ext cx="7236296" cy="4767447"/>
          </a:xfrm>
        </p:spPr>
        <p:txBody>
          <a:bodyPr>
            <a:normAutofit/>
          </a:bodyPr>
          <a:lstStyle/>
          <a:p>
            <a:pPr eaLnBrk="1" hangingPunct="1">
              <a:defRPr/>
            </a:pPr>
            <a:r>
              <a:rPr lang="hr-HR" dirty="0">
                <a:latin typeface="Palatino Linotype" pitchFamily="18" charset="0"/>
              </a:rPr>
              <a:t>Više očuvanih djela – figurice </a:t>
            </a:r>
          </a:p>
          <a:p>
            <a:pPr marL="0" indent="0" eaLnBrk="1" hangingPunct="1">
              <a:buNone/>
              <a:defRPr/>
            </a:pPr>
            <a:r>
              <a:rPr lang="hr-HR" dirty="0">
                <a:latin typeface="Palatino Linotype" pitchFamily="18" charset="0"/>
              </a:rPr>
              <a:t>   iz terakote i mramorni kipovi</a:t>
            </a:r>
            <a:r>
              <a:rPr lang="hr-HR" sz="2800" dirty="0">
                <a:latin typeface="Palatino Linotype" pitchFamily="18" charset="0"/>
              </a:rPr>
              <a:t> </a:t>
            </a:r>
          </a:p>
          <a:p>
            <a:pPr lvl="1" eaLnBrk="1" hangingPunct="1">
              <a:defRPr/>
            </a:pPr>
            <a:r>
              <a:rPr lang="hr-HR" dirty="0">
                <a:latin typeface="Palatino Linotype" pitchFamily="18" charset="0"/>
              </a:rPr>
              <a:t>puno pažnje ide na odjeću</a:t>
            </a:r>
          </a:p>
          <a:p>
            <a:pPr lvl="1" eaLnBrk="1" hangingPunct="1">
              <a:defRPr/>
            </a:pPr>
            <a:r>
              <a:rPr lang="hr-HR" dirty="0">
                <a:latin typeface="Palatino Linotype" pitchFamily="18" charset="0"/>
              </a:rPr>
              <a:t>Teme: pijanci, erosi, spavači,...</a:t>
            </a:r>
          </a:p>
          <a:p>
            <a:pPr lvl="1" eaLnBrk="1" hangingPunct="1">
              <a:defRPr/>
            </a:pPr>
            <a:r>
              <a:rPr lang="hr-HR" dirty="0">
                <a:latin typeface="Palatino Linotype" pitchFamily="18" charset="0"/>
              </a:rPr>
              <a:t>Portreti: </a:t>
            </a:r>
          </a:p>
          <a:p>
            <a:pPr lvl="2">
              <a:defRPr/>
            </a:pPr>
            <a:r>
              <a:rPr lang="hr-HR" b="1" dirty="0">
                <a:latin typeface="Palatino Linotype" pitchFamily="18" charset="0"/>
              </a:rPr>
              <a:t>Lizistrat</a:t>
            </a:r>
            <a:r>
              <a:rPr lang="hr-HR" b="1" i="1" dirty="0">
                <a:latin typeface="Palatino Linotype" pitchFamily="18" charset="0"/>
              </a:rPr>
              <a:t> </a:t>
            </a:r>
            <a:r>
              <a:rPr lang="hr-HR" dirty="0">
                <a:latin typeface="Palatino Linotype" pitchFamily="18" charset="0"/>
              </a:rPr>
              <a:t>(Lizipov brat) </a:t>
            </a:r>
          </a:p>
          <a:p>
            <a:pPr marL="667512" lvl="2" indent="0">
              <a:buNone/>
              <a:defRPr/>
            </a:pPr>
            <a:r>
              <a:rPr lang="hr-HR" dirty="0">
                <a:latin typeface="Palatino Linotype" pitchFamily="18" charset="0"/>
              </a:rPr>
              <a:t>– navodno prvi uzimao odljev ljudskog lica</a:t>
            </a:r>
          </a:p>
          <a:p>
            <a:pPr lvl="1" eaLnBrk="1" hangingPunct="1">
              <a:defRPr/>
            </a:pPr>
            <a:r>
              <a:rPr lang="hr-HR" dirty="0">
                <a:latin typeface="Palatino Linotype" pitchFamily="18" charset="0"/>
              </a:rPr>
              <a:t>Grupe i naglasak na stravičnom</a:t>
            </a:r>
          </a:p>
          <a:p>
            <a:pPr lvl="1" eaLnBrk="1" hangingPunct="1">
              <a:defRPr/>
            </a:pPr>
            <a:r>
              <a:rPr lang="hr-HR" dirty="0">
                <a:latin typeface="Palatino Linotype" pitchFamily="18" charset="0"/>
              </a:rPr>
              <a:t>Na frizevima se javlja osjećaj za dubinu i planove</a:t>
            </a:r>
          </a:p>
        </p:txBody>
      </p:sp>
      <p:pic>
        <p:nvPicPr>
          <p:cNvPr id="26628" name="Picture 4" descr="Goose2"/>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ackgroundRemoval t="5682" b="99773" l="1812" r="96377">
                        <a14:foregroundMark x1="16304" y1="10455" x2="28623" y2="9318"/>
                        <a14:foregroundMark x1="22826" y1="6591" x2="22826" y2="5682"/>
                        <a14:foregroundMark x1="44203" y1="99773" x2="96377" y2="87727"/>
                        <a14:foregroundMark x1="1812" y1="94773" x2="1812" y2="97500"/>
                      </a14:backgroundRemoval>
                    </a14:imgEffect>
                  </a14:imgLayer>
                </a14:imgProps>
              </a:ext>
              <a:ext uri="{28A0092B-C50C-407E-A947-70E740481C1C}">
                <a14:useLocalDpi xmlns:a14="http://schemas.microsoft.com/office/drawing/2010/main"/>
              </a:ext>
            </a:extLst>
          </a:blip>
          <a:srcRect/>
          <a:stretch>
            <a:fillRect/>
          </a:stretch>
        </p:blipFill>
        <p:spPr>
          <a:xfrm>
            <a:off x="6572720" y="2823231"/>
            <a:ext cx="2562069" cy="4077072"/>
          </a:xfr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50041-D43F-472C-A95F-DCF322C1CFD2}"/>
              </a:ext>
            </a:extLst>
          </p:cNvPr>
          <p:cNvPicPr>
            <a:picLocks noChangeAspect="1"/>
          </p:cNvPicPr>
          <p:nvPr/>
        </p:nvPicPr>
        <p:blipFill rotWithShape="1">
          <a:blip r:embed="rId3"/>
          <a:srcRect l="15053" t="4295" r="5992" b="3060"/>
          <a:stretch/>
        </p:blipFill>
        <p:spPr>
          <a:xfrm>
            <a:off x="4943557" y="730016"/>
            <a:ext cx="4104599" cy="6127984"/>
          </a:xfrm>
          <a:prstGeom prst="rect">
            <a:avLst/>
          </a:prstGeom>
        </p:spPr>
      </p:pic>
      <p:pic>
        <p:nvPicPr>
          <p:cNvPr id="2765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36" y="60746"/>
            <a:ext cx="4223924" cy="640871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5" name="Rectangle 5"/>
          <p:cNvSpPr>
            <a:spLocks noGrp="1" noRot="1" noChangeArrowheads="1"/>
          </p:cNvSpPr>
          <p:nvPr>
            <p:ph type="title"/>
          </p:nvPr>
        </p:nvSpPr>
        <p:spPr>
          <a:xfrm>
            <a:off x="95844" y="6316314"/>
            <a:ext cx="8230780" cy="487934"/>
          </a:xfrm>
        </p:spPr>
        <p:txBody>
          <a:bodyPr>
            <a:normAutofit/>
          </a:bodyPr>
          <a:lstStyle/>
          <a:p>
            <a:pPr eaLnBrk="1" hangingPunct="1">
              <a:defRPr/>
            </a:pPr>
            <a:r>
              <a:rPr lang="hr-HR" sz="2000" dirty="0">
                <a:solidFill>
                  <a:schemeClr val="bg2">
                    <a:lumMod val="25000"/>
                  </a:schemeClr>
                </a:solidFill>
                <a:latin typeface="Palatino Linotype" pitchFamily="18" charset="0"/>
              </a:rPr>
              <a:t>Tzv. “Gal Ludovisi”, kopija sa Zeusovog olt</a:t>
            </a:r>
            <a:r>
              <a:rPr lang="hr-HR" sz="2000" dirty="0">
                <a:solidFill>
                  <a:schemeClr val="accent2">
                    <a:lumMod val="20000"/>
                    <a:lumOff val="80000"/>
                  </a:schemeClr>
                </a:solidFill>
                <a:latin typeface="Palatino Linotype" pitchFamily="18" charset="0"/>
              </a:rPr>
              <a:t>ara u Pergamu </a:t>
            </a:r>
          </a:p>
        </p:txBody>
      </p:sp>
      <p:sp>
        <p:nvSpPr>
          <p:cNvPr id="71689" name="Text Box 9"/>
          <p:cNvSpPr txBox="1">
            <a:spLocks noChangeArrowheads="1"/>
          </p:cNvSpPr>
          <p:nvPr/>
        </p:nvSpPr>
        <p:spPr bwMode="auto">
          <a:xfrm>
            <a:off x="6588224" y="3310400"/>
            <a:ext cx="2534145" cy="1200329"/>
          </a:xfrm>
          <a:prstGeom prst="rect">
            <a:avLst/>
          </a:prstGeom>
          <a:noFill/>
          <a:ln w="9525">
            <a:noFill/>
            <a:miter lim="800000"/>
            <a:headEnd/>
            <a:tailEnd/>
          </a:ln>
          <a:effectLst/>
        </p:spPr>
        <p:txBody>
          <a:bodyPr wrap="square">
            <a:spAutoFit/>
          </a:bodyPr>
          <a:lstStyle/>
          <a:p>
            <a:pPr algn="r">
              <a:spcBef>
                <a:spcPct val="50000"/>
              </a:spcBef>
              <a:defRPr/>
            </a:pPr>
            <a:r>
              <a:rPr lang="hr-HR" sz="2400" dirty="0">
                <a:solidFill>
                  <a:schemeClr val="bg2">
                    <a:lumMod val="90000"/>
                  </a:schemeClr>
                </a:solidFill>
              </a:rPr>
              <a:t>Nike sa Samotrake (c.200.g.pr.Kr.)</a:t>
            </a:r>
          </a:p>
        </p:txBody>
      </p:sp>
      <p:sp>
        <p:nvSpPr>
          <p:cNvPr id="2" name="TextBox 1"/>
          <p:cNvSpPr txBox="1"/>
          <p:nvPr/>
        </p:nvSpPr>
        <p:spPr>
          <a:xfrm>
            <a:off x="5004048" y="60746"/>
            <a:ext cx="4104599" cy="861774"/>
          </a:xfrm>
          <a:prstGeom prst="rect">
            <a:avLst/>
          </a:prstGeom>
          <a:noFill/>
        </p:spPr>
        <p:txBody>
          <a:bodyPr wrap="square" rtlCol="0">
            <a:spAutoFit/>
          </a:bodyPr>
          <a:lstStyle/>
          <a:p>
            <a:pPr algn="r"/>
            <a:r>
              <a:rPr lang="en-US" sz="1000" dirty="0">
                <a:solidFill>
                  <a:schemeClr val="accent6">
                    <a:lumMod val="75000"/>
                  </a:schemeClr>
                </a:solidFill>
              </a:rPr>
              <a:t>"</a:t>
            </a:r>
            <a:r>
              <a:rPr lang="en-US" sz="1000" dirty="0" err="1">
                <a:solidFill>
                  <a:schemeClr val="accent6">
                    <a:lumMod val="75000"/>
                  </a:schemeClr>
                </a:solidFill>
              </a:rPr>
              <a:t>Ludovisi</a:t>
            </a:r>
            <a:r>
              <a:rPr lang="en-US" sz="1000" dirty="0">
                <a:solidFill>
                  <a:schemeClr val="accent6">
                    <a:lumMod val="75000"/>
                  </a:schemeClr>
                </a:solidFill>
              </a:rPr>
              <a:t> Gaul </a:t>
            </a:r>
            <a:r>
              <a:rPr lang="en-US" sz="1000" dirty="0" err="1">
                <a:solidFill>
                  <a:schemeClr val="accent6">
                    <a:lumMod val="75000"/>
                  </a:schemeClr>
                </a:solidFill>
              </a:rPr>
              <a:t>Altemps</a:t>
            </a:r>
            <a:r>
              <a:rPr lang="en-US" sz="1000" dirty="0">
                <a:solidFill>
                  <a:schemeClr val="accent6">
                    <a:lumMod val="75000"/>
                  </a:schemeClr>
                </a:solidFill>
              </a:rPr>
              <a:t> Inv8608 n3" by </a:t>
            </a:r>
            <a:r>
              <a:rPr lang="en-US" sz="1000" dirty="0" err="1">
                <a:solidFill>
                  <a:schemeClr val="accent6">
                    <a:lumMod val="75000"/>
                  </a:schemeClr>
                </a:solidFill>
              </a:rPr>
              <a:t>Jastrow</a:t>
            </a:r>
            <a:r>
              <a:rPr lang="en-US" sz="1000" dirty="0">
                <a:solidFill>
                  <a:schemeClr val="accent6">
                    <a:lumMod val="75000"/>
                  </a:schemeClr>
                </a:solidFill>
              </a:rPr>
              <a:t> (2006). -https://commons.wikimedia.org/wiki/File:Ludovisi_Gaul_Altemps_Inv8608_n3.jpg#/media/File:Ludovisi_Gaul_Altemps_Inv8608_n3.jpg</a:t>
            </a:r>
            <a:endParaRPr lang="hr-HR" sz="1000" dirty="0">
              <a:solidFill>
                <a:schemeClr val="accent6">
                  <a:lumMod val="75000"/>
                </a:schemeClr>
              </a:solidFill>
            </a:endParaRPr>
          </a:p>
          <a:p>
            <a:pPr algn="r"/>
            <a:r>
              <a:rPr lang="hr-HR" sz="1000" dirty="0">
                <a:solidFill>
                  <a:schemeClr val="accent6">
                    <a:lumMod val="75000"/>
                  </a:schemeClr>
                </a:solidFill>
              </a:rPr>
              <a:t>http://www.louvre.fr/en/routes/greek-sculpture</a:t>
            </a:r>
          </a:p>
          <a:p>
            <a:pPr algn="r"/>
            <a:r>
              <a:rPr lang="hr-HR" sz="1000" dirty="0">
                <a:solidFill>
                  <a:schemeClr val="accent6">
                    <a:lumMod val="75000"/>
                  </a:schemeClr>
                </a:solidFill>
              </a:rPr>
              <a:t>https://hr.wikipedia.org/wiki/Hrvatski_Apoksiomen</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6623" b="95806" l="707" r="89753">
                        <a14:foregroundMark x1="7198" y1="84321" x2="17138" y2="84989"/>
                        <a14:foregroundMark x1="707" y1="83885" x2="3952" y2="84103"/>
                        <a14:foregroundMark x1="25885" y1="75717" x2="28799" y2="72627"/>
                        <a14:foregroundMark x1="17138" y1="84989" x2="20104" y2="81844"/>
                        <a14:foregroundMark x1="4064" y1="94702" x2="21025" y2="95806"/>
                        <a14:foregroundMark x1="21025" y1="95806" x2="55124" y2="92936"/>
                        <a14:foregroundMark x1="39753" y1="10817" x2="48410" y2="6623"/>
                        <a14:backgroundMark x1="5477" y1="83885" x2="5477" y2="83885"/>
                        <a14:backgroundMark x1="4064" y1="83885" x2="7420" y2="83885"/>
                        <a14:backgroundMark x1="20671" y1="80353" x2="24558" y2="77483"/>
                        <a14:backgroundMark x1="24558" y1="77483" x2="25442" y2="76821"/>
                        <a14:backgroundMark x1="25442" y1="76159" x2="25442" y2="76159"/>
                        <a14:backgroundMark x1="25442" y1="75717" x2="25442" y2="76159"/>
                        <a14:backgroundMark x1="25088" y1="77925" x2="25442" y2="75055"/>
                        <a14:backgroundMark x1="25442" y1="77483" x2="25442" y2="73289"/>
                      </a14:backgroundRemoval>
                    </a14:imgEffect>
                  </a14:imgLayer>
                </a14:imgProps>
              </a:ext>
            </a:extLst>
          </a:blip>
          <a:stretch>
            <a:fillRect/>
          </a:stretch>
        </p:blipFill>
        <p:spPr>
          <a:xfrm>
            <a:off x="3021967" y="0"/>
            <a:ext cx="2934803" cy="2348880"/>
          </a:xfrm>
          <a:prstGeom prst="rect">
            <a:avLst/>
          </a:prstGeom>
        </p:spPr>
      </p:pic>
      <p:sp>
        <p:nvSpPr>
          <p:cNvPr id="4" name="TextBox 3"/>
          <p:cNvSpPr txBox="1"/>
          <p:nvPr/>
        </p:nvSpPr>
        <p:spPr>
          <a:xfrm>
            <a:off x="2299710" y="60746"/>
            <a:ext cx="1552210" cy="923330"/>
          </a:xfrm>
          <a:prstGeom prst="rect">
            <a:avLst/>
          </a:prstGeom>
          <a:noFill/>
        </p:spPr>
        <p:txBody>
          <a:bodyPr wrap="square" rtlCol="0">
            <a:spAutoFit/>
          </a:bodyPr>
          <a:lstStyle/>
          <a:p>
            <a:r>
              <a:rPr lang="hr-HR" dirty="0">
                <a:solidFill>
                  <a:schemeClr val="bg2">
                    <a:lumMod val="90000"/>
                  </a:schemeClr>
                </a:solidFill>
              </a:rPr>
              <a:t>Hrvatski </a:t>
            </a:r>
            <a:r>
              <a:rPr lang="hr-HR" dirty="0" err="1">
                <a:solidFill>
                  <a:schemeClr val="bg2">
                    <a:lumMod val="90000"/>
                  </a:schemeClr>
                </a:solidFill>
              </a:rPr>
              <a:t>Apoksiomen</a:t>
            </a:r>
            <a:r>
              <a:rPr lang="hr-HR" dirty="0">
                <a:solidFill>
                  <a:schemeClr val="bg2">
                    <a:lumMod val="90000"/>
                  </a:schemeClr>
                </a:solidFill>
              </a:rPr>
              <a:t> (2.st.pr.Kr.)</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65F99B-C901-4E43-A0B5-A09AE3C0067E}"/>
              </a:ext>
            </a:extLst>
          </p:cNvPr>
          <p:cNvPicPr>
            <a:picLocks noChangeAspect="1"/>
          </p:cNvPicPr>
          <p:nvPr/>
        </p:nvPicPr>
        <p:blipFill>
          <a:blip r:embed="rId2"/>
          <a:stretch>
            <a:fillRect/>
          </a:stretch>
        </p:blipFill>
        <p:spPr>
          <a:xfrm>
            <a:off x="323528" y="127185"/>
            <a:ext cx="8496944" cy="6376496"/>
          </a:xfrm>
          <a:prstGeom prst="rect">
            <a:avLst/>
          </a:prstGeom>
        </p:spPr>
      </p:pic>
      <p:sp>
        <p:nvSpPr>
          <p:cNvPr id="6" name="Title 5">
            <a:extLst>
              <a:ext uri="{FF2B5EF4-FFF2-40B4-BE49-F238E27FC236}">
                <a16:creationId xmlns:a16="http://schemas.microsoft.com/office/drawing/2014/main" id="{4C0306EB-A266-4DDB-9CC0-585545E0C11F}"/>
              </a:ext>
            </a:extLst>
          </p:cNvPr>
          <p:cNvSpPr>
            <a:spLocks noGrp="1"/>
          </p:cNvSpPr>
          <p:nvPr>
            <p:ph type="ctrTitle"/>
          </p:nvPr>
        </p:nvSpPr>
        <p:spPr>
          <a:xfrm>
            <a:off x="107504" y="116632"/>
            <a:ext cx="9036496" cy="613386"/>
          </a:xfrm>
        </p:spPr>
        <p:txBody>
          <a:bodyPr>
            <a:normAutofit fontScale="90000"/>
          </a:bodyPr>
          <a:lstStyle/>
          <a:p>
            <a:pPr algn="ctr"/>
            <a:r>
              <a:rPr lang="hr-HR" sz="4400" dirty="0">
                <a:solidFill>
                  <a:schemeClr val="tx2">
                    <a:lumMod val="75000"/>
                  </a:schemeClr>
                </a:solidFill>
                <a:latin typeface="+mn-lt"/>
              </a:rPr>
              <a:t>Gigantomahija s oltara u Pergamu</a:t>
            </a:r>
            <a:endParaRPr lang="en-GB" sz="4400" dirty="0">
              <a:solidFill>
                <a:schemeClr val="tx2">
                  <a:lumMod val="75000"/>
                </a:schemeClr>
              </a:solidFill>
              <a:latin typeface="+mn-lt"/>
            </a:endParaRPr>
          </a:p>
        </p:txBody>
      </p:sp>
      <p:sp>
        <p:nvSpPr>
          <p:cNvPr id="7" name="Subtitle 6">
            <a:extLst>
              <a:ext uri="{FF2B5EF4-FFF2-40B4-BE49-F238E27FC236}">
                <a16:creationId xmlns:a16="http://schemas.microsoft.com/office/drawing/2014/main" id="{A16569AB-EB84-4211-83BC-595D1A41333F}"/>
              </a:ext>
            </a:extLst>
          </p:cNvPr>
          <p:cNvSpPr>
            <a:spLocks noGrp="1"/>
          </p:cNvSpPr>
          <p:nvPr>
            <p:ph type="subTitle" idx="1"/>
          </p:nvPr>
        </p:nvSpPr>
        <p:spPr>
          <a:xfrm>
            <a:off x="323528" y="6381328"/>
            <a:ext cx="8502218" cy="472210"/>
          </a:xfrm>
        </p:spPr>
        <p:txBody>
          <a:bodyPr>
            <a:normAutofit/>
          </a:bodyPr>
          <a:lstStyle/>
          <a:p>
            <a:pPr algn="l"/>
            <a:r>
              <a:rPr lang="en-GB" sz="1200" dirty="0">
                <a:solidFill>
                  <a:schemeClr val="accent2">
                    <a:lumMod val="50000"/>
                  </a:schemeClr>
                </a:solidFill>
              </a:rPr>
              <a:t>https://joyofmuseums.com/museums/europe/germany-museums/berlin-museums/the-pergamon-museum/highlights-of-the-pergamon-museum/the-pergamon-altar/</a:t>
            </a:r>
          </a:p>
        </p:txBody>
      </p:sp>
    </p:spTree>
    <p:extLst>
      <p:ext uri="{BB962C8B-B14F-4D97-AF65-F5344CB8AC3E}">
        <p14:creationId xmlns:p14="http://schemas.microsoft.com/office/powerpoint/2010/main" val="1126008421"/>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Tezej"/>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ackgroundRemoval t="2189" b="98148" l="3477" r="95861">
                        <a14:foregroundMark x1="2152" y1="50673" x2="5298" y2="33502"/>
                        <a14:foregroundMark x1="5298" y1="33502" x2="14404" y2="18182"/>
                        <a14:foregroundMark x1="14404" y1="18182" x2="29636" y2="6902"/>
                        <a14:foregroundMark x1="29636" y1="6902" x2="47848" y2="3030"/>
                        <a14:foregroundMark x1="47848" y1="3030" x2="57119" y2="3367"/>
                        <a14:foregroundMark x1="62748" y1="3872" x2="84768" y2="16667"/>
                        <a14:foregroundMark x1="85099" y1="17172" x2="90894" y2="24074"/>
                        <a14:foregroundMark x1="90894" y1="24074" x2="96192" y2="37037"/>
                        <a14:foregroundMark x1="29305" y1="7576" x2="47848" y2="2189"/>
                        <a14:foregroundMark x1="47848" y1="2189" x2="65728" y2="4714"/>
                        <a14:foregroundMark x1="65728" y1="4714" x2="80132" y2="12121"/>
                        <a14:foregroundMark x1="29636" y1="6397" x2="41225" y2="2694"/>
                        <a14:foregroundMark x1="2318" y1="54714" x2="3477" y2="36532"/>
                        <a14:foregroundMark x1="3477" y1="36532" x2="6623" y2="29966"/>
                        <a14:foregroundMark x1="24338" y1="90236" x2="41225" y2="96970"/>
                        <a14:foregroundMark x1="41225" y1="96970" x2="48344" y2="98148"/>
                      </a14:backgroundRemoval>
                    </a14:imgEffect>
                  </a14:imgLayer>
                </a14:imgProps>
              </a:ext>
              <a:ext uri="{28A0092B-C50C-407E-A947-70E740481C1C}">
                <a14:useLocalDpi xmlns:a14="http://schemas.microsoft.com/office/drawing/2010/main"/>
              </a:ext>
            </a:extLst>
          </a:blip>
          <a:srcRect/>
          <a:stretch>
            <a:fillRect/>
          </a:stretch>
        </p:blipFill>
        <p:spPr>
          <a:xfrm>
            <a:off x="1187450" y="1196975"/>
            <a:ext cx="5761038" cy="5661025"/>
          </a:xfrm>
          <a:noFill/>
          <a:extLst>
            <a:ext uri="{909E8E84-426E-40DD-AFC4-6F175D3DCCD1}">
              <a14:hiddenFill xmlns:a14="http://schemas.microsoft.com/office/drawing/2010/main">
                <a:solidFill>
                  <a:srgbClr val="FFFFFF"/>
                </a:solidFill>
              </a14:hiddenFill>
            </a:ext>
          </a:extLst>
        </p:spPr>
      </p:pic>
      <p:sp>
        <p:nvSpPr>
          <p:cNvPr id="17412" name="Rectangle 4"/>
          <p:cNvSpPr>
            <a:spLocks noGrp="1" noRot="1" noChangeArrowheads="1"/>
          </p:cNvSpPr>
          <p:nvPr>
            <p:ph type="title"/>
          </p:nvPr>
        </p:nvSpPr>
        <p:spPr>
          <a:xfrm>
            <a:off x="755576" y="260648"/>
            <a:ext cx="8229600" cy="1143000"/>
          </a:xfrm>
        </p:spPr>
        <p:txBody>
          <a:bodyPr/>
          <a:lstStyle/>
          <a:p>
            <a:pPr eaLnBrk="1" hangingPunct="1">
              <a:defRPr/>
            </a:pPr>
            <a:r>
              <a:rPr lang="hr-HR" dirty="0">
                <a:effectLst>
                  <a:outerShdw blurRad="38100" dist="38100" dir="2700000" algn="tl">
                    <a:srgbClr val="000000">
                      <a:alpha val="43137"/>
                    </a:srgbClr>
                  </a:outerShdw>
                </a:effectLst>
                <a:latin typeface="Palatino Linotype" pitchFamily="18" charset="0"/>
              </a:rPr>
              <a:t>SLIKARSTVO</a:t>
            </a:r>
          </a:p>
        </p:txBody>
      </p:sp>
      <p:sp>
        <p:nvSpPr>
          <p:cNvPr id="17415" name="Text Box 7"/>
          <p:cNvSpPr txBox="1">
            <a:spLocks noChangeArrowheads="1"/>
          </p:cNvSpPr>
          <p:nvPr/>
        </p:nvSpPr>
        <p:spPr bwMode="auto">
          <a:xfrm>
            <a:off x="6300193" y="5851525"/>
            <a:ext cx="2850094" cy="1006475"/>
          </a:xfrm>
          <a:prstGeom prst="rect">
            <a:avLst/>
          </a:prstGeom>
          <a:noFill/>
          <a:ln w="9525">
            <a:noFill/>
            <a:miter lim="800000"/>
            <a:headEnd/>
            <a:tailEnd/>
          </a:ln>
          <a:effectLst/>
        </p:spPr>
        <p:txBody>
          <a:bodyPr wrap="square">
            <a:spAutoFit/>
          </a:bodyPr>
          <a:lstStyle/>
          <a:p>
            <a:pPr algn="ctr">
              <a:spcBef>
                <a:spcPct val="50000"/>
              </a:spcBef>
              <a:defRPr/>
            </a:pPr>
            <a:r>
              <a:rPr lang="hr-HR" sz="2000" dirty="0">
                <a:solidFill>
                  <a:schemeClr val="bg2">
                    <a:lumMod val="25000"/>
                  </a:schemeClr>
                </a:solidFill>
                <a:effectLst>
                  <a:outerShdw blurRad="38100" dist="38100" dir="2700000" algn="tl">
                    <a:srgbClr val="FFFFFF"/>
                  </a:outerShdw>
                </a:effectLst>
              </a:rPr>
              <a:t>Atenska vaza iz c. 430.g.pr.Kr., Tezejevi podvizi</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539552" y="620688"/>
            <a:ext cx="7705725" cy="663575"/>
          </a:xfrm>
        </p:spPr>
        <p:txBody>
          <a:bodyPr>
            <a:normAutofit fontScale="90000"/>
          </a:bodyPr>
          <a:lstStyle/>
          <a:p>
            <a:pPr eaLnBrk="1" hangingPunct="1">
              <a:defRPr/>
            </a:pPr>
            <a:r>
              <a:rPr lang="hr-HR" sz="4000" dirty="0">
                <a:latin typeface="Palatino Linotype" pitchFamily="18" charset="0"/>
              </a:rPr>
              <a:t>Dijeli se na vazno i zidno slikarstvo</a:t>
            </a:r>
          </a:p>
        </p:txBody>
      </p:sp>
      <p:sp>
        <p:nvSpPr>
          <p:cNvPr id="20483" name="Rectangle 3"/>
          <p:cNvSpPr>
            <a:spLocks noGrp="1" noRot="1" noChangeArrowheads="1"/>
          </p:cNvSpPr>
          <p:nvPr>
            <p:ph idx="1"/>
          </p:nvPr>
        </p:nvSpPr>
        <p:spPr>
          <a:xfrm>
            <a:off x="107504" y="1556792"/>
            <a:ext cx="8928992" cy="5301208"/>
          </a:xfrm>
        </p:spPr>
        <p:txBody>
          <a:bodyPr>
            <a:normAutofit/>
          </a:bodyPr>
          <a:lstStyle/>
          <a:p>
            <a:pPr eaLnBrk="1" hangingPunct="1">
              <a:lnSpc>
                <a:spcPct val="80000"/>
              </a:lnSpc>
              <a:buFont typeface="Wingdings" pitchFamily="2" charset="2"/>
              <a:buNone/>
              <a:defRPr/>
            </a:pPr>
            <a:r>
              <a:rPr lang="hr-HR" sz="2800" b="1" u="sng" dirty="0">
                <a:latin typeface="Palatino Linotype" pitchFamily="18" charset="0"/>
              </a:rPr>
              <a:t>Vazno</a:t>
            </a:r>
          </a:p>
          <a:p>
            <a:pPr eaLnBrk="1" hangingPunct="1">
              <a:lnSpc>
                <a:spcPct val="80000"/>
              </a:lnSpc>
              <a:defRPr/>
            </a:pPr>
            <a:r>
              <a:rPr lang="hr-HR" sz="2800" dirty="0">
                <a:latin typeface="Palatino Linotype" pitchFamily="18" charset="0"/>
              </a:rPr>
              <a:t>U 7.st. počinje proizvodnja crno-figuralnih vaza u Korintu pa u Ateni </a:t>
            </a:r>
          </a:p>
          <a:p>
            <a:pPr lvl="1" eaLnBrk="1" hangingPunct="1">
              <a:lnSpc>
                <a:spcPct val="80000"/>
              </a:lnSpc>
              <a:defRPr/>
            </a:pPr>
            <a:r>
              <a:rPr lang="hr-HR" sz="2400" b="1" dirty="0">
                <a:latin typeface="Palatino Linotype" pitchFamily="18" charset="0"/>
              </a:rPr>
              <a:t>Sofil</a:t>
            </a:r>
            <a:r>
              <a:rPr lang="hr-HR" sz="2400" dirty="0">
                <a:latin typeface="Palatino Linotype" pitchFamily="18" charset="0"/>
              </a:rPr>
              <a:t> je prvi potpisani autor </a:t>
            </a:r>
          </a:p>
          <a:p>
            <a:pPr lvl="1" eaLnBrk="1" hangingPunct="1">
              <a:lnSpc>
                <a:spcPct val="80000"/>
              </a:lnSpc>
              <a:defRPr/>
            </a:pPr>
            <a:r>
              <a:rPr lang="hr-HR" sz="2400" dirty="0">
                <a:latin typeface="Palatino Linotype" pitchFamily="18" charset="0"/>
              </a:rPr>
              <a:t>muškarci su crni, žene bijele </a:t>
            </a:r>
          </a:p>
          <a:p>
            <a:pPr lvl="1" eaLnBrk="1" hangingPunct="1">
              <a:lnSpc>
                <a:spcPct val="80000"/>
              </a:lnSpc>
              <a:defRPr/>
            </a:pPr>
            <a:r>
              <a:rPr lang="hr-HR" sz="2400" dirty="0">
                <a:latin typeface="Palatino Linotype" pitchFamily="18" charset="0"/>
              </a:rPr>
              <a:t>od c.530.g. = </a:t>
            </a:r>
            <a:r>
              <a:rPr lang="hr-HR" sz="2400" dirty="0" err="1">
                <a:latin typeface="Palatino Linotype" pitchFamily="18" charset="0"/>
              </a:rPr>
              <a:t>crvenofiguralne</a:t>
            </a:r>
            <a:endParaRPr lang="hr-HR" sz="2400" dirty="0">
              <a:latin typeface="Palatino Linotype" pitchFamily="18" charset="0"/>
            </a:endParaRPr>
          </a:p>
          <a:p>
            <a:pPr eaLnBrk="1" hangingPunct="1">
              <a:lnSpc>
                <a:spcPct val="80000"/>
              </a:lnSpc>
              <a:defRPr/>
            </a:pPr>
            <a:r>
              <a:rPr lang="hr-HR" sz="2800" dirty="0">
                <a:latin typeface="Palatino Linotype" pitchFamily="18" charset="0"/>
              </a:rPr>
              <a:t>Cvate u Ateni krajem arhajskog razdoblja</a:t>
            </a:r>
          </a:p>
          <a:p>
            <a:pPr eaLnBrk="1" hangingPunct="1">
              <a:lnSpc>
                <a:spcPct val="80000"/>
              </a:lnSpc>
              <a:defRPr/>
            </a:pPr>
            <a:r>
              <a:rPr lang="hr-HR" sz="2800" dirty="0">
                <a:latin typeface="Palatino Linotype" pitchFamily="18" charset="0"/>
              </a:rPr>
              <a:t>U helenizmu na Siciliji najpopularnije su kazališne scene</a:t>
            </a:r>
          </a:p>
          <a:p>
            <a:pPr eaLnBrk="1" hangingPunct="1">
              <a:lnSpc>
                <a:spcPct val="80000"/>
              </a:lnSpc>
              <a:defRPr/>
            </a:pPr>
            <a:r>
              <a:rPr lang="hr-HR" sz="2800" dirty="0">
                <a:latin typeface="Palatino Linotype" pitchFamily="18" charset="0"/>
              </a:rPr>
              <a:t>Pripovijedanje mita kroz sliku </a:t>
            </a:r>
          </a:p>
          <a:p>
            <a:pPr lvl="1" eaLnBrk="1" hangingPunct="1">
              <a:lnSpc>
                <a:spcPct val="80000"/>
              </a:lnSpc>
              <a:defRPr/>
            </a:pPr>
            <a:r>
              <a:rPr lang="hr-HR" sz="2400" dirty="0">
                <a:latin typeface="Palatino Linotype" pitchFamily="18" charset="0"/>
              </a:rPr>
              <a:t>u arhajskom se razdoblju bira najaktivniji trenutak </a:t>
            </a:r>
          </a:p>
          <a:p>
            <a:pPr lvl="1" eaLnBrk="1" hangingPunct="1">
              <a:lnSpc>
                <a:spcPct val="80000"/>
              </a:lnSpc>
              <a:defRPr/>
            </a:pPr>
            <a:r>
              <a:rPr lang="hr-HR" sz="2400" dirty="0">
                <a:latin typeface="Palatino Linotype" pitchFamily="18" charset="0"/>
              </a:rPr>
              <a:t>u klasičnom se usredotočava na dramatičnost</a:t>
            </a:r>
          </a:p>
          <a:p>
            <a:pPr eaLnBrk="1" hangingPunct="1">
              <a:lnSpc>
                <a:spcPct val="80000"/>
              </a:lnSpc>
              <a:defRPr/>
            </a:pPr>
            <a:r>
              <a:rPr lang="hr-HR" sz="2800" dirty="0">
                <a:latin typeface="Palatino Linotype" pitchFamily="18" charset="0"/>
              </a:rPr>
              <a:t>Ponekad pišu imena i/li uzvici</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Rot="1" noChangeArrowheads="1"/>
          </p:cNvSpPr>
          <p:nvPr>
            <p:ph type="body" sz="half" idx="1"/>
          </p:nvPr>
        </p:nvSpPr>
        <p:spPr>
          <a:xfrm>
            <a:off x="900113" y="1196752"/>
            <a:ext cx="7777162" cy="3675286"/>
          </a:xfrm>
        </p:spPr>
        <p:txBody>
          <a:bodyPr/>
          <a:lstStyle/>
          <a:p>
            <a:pPr eaLnBrk="1" hangingPunct="1">
              <a:defRPr/>
            </a:pPr>
            <a:r>
              <a:rPr lang="hr-HR" dirty="0">
                <a:latin typeface="Palatino Linotype" pitchFamily="18" charset="0"/>
              </a:rPr>
              <a:t>Počinje s geometrijskim oblicima, u 200-tinjak se godina razvija do najsitnijih detalja</a:t>
            </a:r>
          </a:p>
          <a:p>
            <a:pPr eaLnBrk="1" hangingPunct="1">
              <a:defRPr/>
            </a:pPr>
            <a:r>
              <a:rPr lang="hr-HR" i="1" dirty="0">
                <a:latin typeface="Palatino Linotype" pitchFamily="18" charset="0"/>
              </a:rPr>
              <a:t>Symmetria</a:t>
            </a:r>
            <a:r>
              <a:rPr lang="hr-HR" dirty="0">
                <a:latin typeface="Palatino Linotype" pitchFamily="18" charset="0"/>
              </a:rPr>
              <a:t> – proporcionalni odnosi </a:t>
            </a:r>
          </a:p>
          <a:p>
            <a:pPr eaLnBrk="1" hangingPunct="1">
              <a:buFont typeface="Wingdings" pitchFamily="2" charset="2"/>
              <a:buNone/>
              <a:defRPr/>
            </a:pPr>
            <a:r>
              <a:rPr lang="hr-HR" dirty="0">
                <a:latin typeface="Palatino Linotype" pitchFamily="18" charset="0"/>
              </a:rPr>
              <a:t>			dijelova tijela ili zgrade ili 				bilo čega drugog</a:t>
            </a:r>
          </a:p>
        </p:txBody>
      </p:sp>
      <p:pic>
        <p:nvPicPr>
          <p:cNvPr id="5123" name="Picture 4" descr="Signature_Amasis"/>
          <p:cNvPicPr>
            <a:picLocks noGrp="1" noChangeAspect="1" noChangeArrowheads="1"/>
          </p:cNvPicPr>
          <p:nvPr>
            <p:ph sz="quarter" idx="2"/>
          </p:nvPr>
        </p:nvPicPr>
        <p:blipFill>
          <a:blip r:embed="rId3">
            <a:extLst>
              <a:ext uri="{28A0092B-C50C-407E-A947-70E740481C1C}">
                <a14:useLocalDpi xmlns:a14="http://schemas.microsoft.com/office/drawing/2010/main"/>
              </a:ext>
            </a:extLst>
          </a:blip>
          <a:stretch>
            <a:fillRect/>
          </a:stretch>
        </p:blipFill>
        <p:spPr>
          <a:xfrm>
            <a:off x="5572356" y="4437112"/>
            <a:ext cx="3465869" cy="2310579"/>
          </a:xfrm>
          <a:noFill/>
          <a:effectLst>
            <a:softEdge rad="31750"/>
          </a:effectLst>
          <a:extLst>
            <a:ext uri="{909E8E84-426E-40DD-AFC4-6F175D3DCCD1}">
              <a14:hiddenFill xmlns:a14="http://schemas.microsoft.com/office/drawing/2010/main">
                <a:solidFill>
                  <a:srgbClr val="FFFFFF"/>
                </a:solidFill>
              </a14:hiddenFill>
            </a:ext>
          </a:extLst>
        </p:spPr>
      </p:pic>
      <p:pic>
        <p:nvPicPr>
          <p:cNvPr id="5125" name="Picture 8" descr="Sophilos_me_grafsen"/>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0" y="2636838"/>
            <a:ext cx="2443163" cy="4221162"/>
          </a:xfrm>
          <a:noFill/>
          <a:effectLst>
            <a:softEdge rad="31750"/>
          </a:effectLst>
          <a:extLst>
            <a:ext uri="{909E8E84-426E-40DD-AFC4-6F175D3DCCD1}">
              <a14:hiddenFill xmlns:a14="http://schemas.microsoft.com/office/drawing/2010/main">
                <a:solidFill>
                  <a:srgbClr val="FFFFFF"/>
                </a:solidFill>
              </a14:hiddenFill>
            </a:ext>
          </a:extLst>
        </p:spPr>
      </p:pic>
      <p:sp>
        <p:nvSpPr>
          <p:cNvPr id="47111" name="Text Box 7"/>
          <p:cNvSpPr txBox="1">
            <a:spLocks noChangeArrowheads="1"/>
          </p:cNvSpPr>
          <p:nvPr/>
        </p:nvSpPr>
        <p:spPr bwMode="auto">
          <a:xfrm>
            <a:off x="2555875" y="5661248"/>
            <a:ext cx="3095625" cy="1015663"/>
          </a:xfrm>
          <a:prstGeom prst="rect">
            <a:avLst/>
          </a:prstGeom>
          <a:noFill/>
          <a:ln w="9525">
            <a:noFill/>
            <a:miter lim="800000"/>
            <a:headEnd/>
            <a:tailEnd/>
          </a:ln>
          <a:effectLst/>
        </p:spPr>
        <p:txBody>
          <a:bodyPr>
            <a:spAutoFit/>
          </a:bodyPr>
          <a:lstStyle/>
          <a:p>
            <a:pPr algn="ctr">
              <a:spcBef>
                <a:spcPct val="50000"/>
              </a:spcBef>
              <a:defRPr/>
            </a:pPr>
            <a:r>
              <a:rPr lang="hr-HR" sz="2000" dirty="0">
                <a:solidFill>
                  <a:schemeClr val="tx2">
                    <a:lumMod val="50000"/>
                  </a:schemeClr>
                </a:solidFill>
                <a:effectLst>
                  <a:outerShdw blurRad="38100" dist="38100" dir="2700000" algn="tl">
                    <a:srgbClr val="FFFFFF"/>
                  </a:outerShdw>
                </a:effectLst>
                <a:latin typeface="Bookman Old Style" panose="02050604050505020204" pitchFamily="18" charset="0"/>
              </a:rPr>
              <a:t>Potpisi slikara na vazama iz pol.6.st.pr.Kr.</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Ahilej i Pentesileja"/>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backgroundRemoval t="10000" b="93833" l="10000" r="90000">
                        <a14:foregroundMark x1="35833" y1="91000" x2="50333" y2="93833"/>
                        <a14:foregroundMark x1="50333" y1="93833" x2="64167" y2="91000"/>
                      </a14:backgroundRemoval>
                    </a14:imgEffect>
                  </a14:imgLayer>
                </a14:imgProps>
              </a:ext>
              <a:ext uri="{28A0092B-C50C-407E-A947-70E740481C1C}">
                <a14:useLocalDpi xmlns:a14="http://schemas.microsoft.com/office/drawing/2010/main"/>
              </a:ext>
            </a:extLst>
          </a:blip>
          <a:srcRect/>
          <a:stretch>
            <a:fillRect/>
          </a:stretch>
        </p:blipFill>
        <p:spPr>
          <a:xfrm>
            <a:off x="-828600" y="-7733"/>
            <a:ext cx="6840760" cy="6840760"/>
          </a:xfrm>
          <a:noFill/>
          <a:extLst>
            <a:ext uri="{909E8E84-426E-40DD-AFC4-6F175D3DCCD1}">
              <a14:hiddenFill xmlns:a14="http://schemas.microsoft.com/office/drawing/2010/main">
                <a:solidFill>
                  <a:srgbClr val="FFFFFF"/>
                </a:solidFill>
              </a14:hiddenFill>
            </a:ext>
          </a:extLst>
        </p:spPr>
      </p:pic>
      <p:sp>
        <p:nvSpPr>
          <p:cNvPr id="109573" name="Rectangle 5"/>
          <p:cNvSpPr>
            <a:spLocks noGrp="1" noRot="1" noChangeArrowheads="1"/>
          </p:cNvSpPr>
          <p:nvPr>
            <p:ph type="title"/>
          </p:nvPr>
        </p:nvSpPr>
        <p:spPr>
          <a:xfrm>
            <a:off x="5508104" y="244475"/>
            <a:ext cx="3334271" cy="4192637"/>
          </a:xfrm>
        </p:spPr>
        <p:txBody>
          <a:bodyPr>
            <a:normAutofit/>
          </a:bodyPr>
          <a:lstStyle/>
          <a:p>
            <a:pPr eaLnBrk="1" hangingPunct="1">
              <a:defRPr/>
            </a:pPr>
            <a:r>
              <a:rPr lang="hr-HR" sz="2800" i="1" dirty="0">
                <a:solidFill>
                  <a:schemeClr val="bg2">
                    <a:lumMod val="25000"/>
                  </a:schemeClr>
                </a:solidFill>
                <a:latin typeface="Palatino Linotype" pitchFamily="18" charset="0"/>
              </a:rPr>
              <a:t>Ahilej ubija Pentesileju</a:t>
            </a:r>
            <a:r>
              <a:rPr lang="hr-HR" sz="2800" dirty="0">
                <a:solidFill>
                  <a:schemeClr val="bg2">
                    <a:lumMod val="25000"/>
                  </a:schemeClr>
                </a:solidFill>
                <a:latin typeface="Palatino Linotype" pitchFamily="18" charset="0"/>
              </a:rPr>
              <a:t>, 2.pol.6.st., Atena,</a:t>
            </a:r>
            <a:br>
              <a:rPr lang="hr-HR" sz="2800" dirty="0">
                <a:solidFill>
                  <a:schemeClr val="bg2">
                    <a:lumMod val="25000"/>
                  </a:schemeClr>
                </a:solidFill>
                <a:latin typeface="Palatino Linotype" pitchFamily="18" charset="0"/>
              </a:rPr>
            </a:br>
            <a:br>
              <a:rPr lang="hr-HR" sz="2800" dirty="0">
                <a:solidFill>
                  <a:schemeClr val="bg2">
                    <a:lumMod val="25000"/>
                  </a:schemeClr>
                </a:solidFill>
                <a:latin typeface="Palatino Linotype" pitchFamily="18" charset="0"/>
              </a:rPr>
            </a:br>
            <a:r>
              <a:rPr lang="hr-HR" sz="2800" dirty="0">
                <a:solidFill>
                  <a:schemeClr val="bg2">
                    <a:lumMod val="25000"/>
                  </a:schemeClr>
                </a:solidFill>
                <a:latin typeface="Palatino Linotype" pitchFamily="18" charset="0"/>
              </a:rPr>
              <a:t>keramičar i slikar Eksekija</a:t>
            </a:r>
          </a:p>
        </p:txBody>
      </p:sp>
      <p:pic>
        <p:nvPicPr>
          <p:cNvPr id="30724" name="Picture 7" descr="Signature_Exekias"/>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4391025" y="5075237"/>
            <a:ext cx="4752975" cy="1782763"/>
          </a:xfr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563"/>
            <a:ext cx="9134475" cy="250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2" name="Rectangle 2"/>
          <p:cNvSpPr>
            <a:spLocks noGrp="1" noRot="1" noChangeArrowheads="1"/>
          </p:cNvSpPr>
          <p:nvPr>
            <p:ph type="title"/>
          </p:nvPr>
        </p:nvSpPr>
        <p:spPr>
          <a:xfrm>
            <a:off x="1259632" y="2492896"/>
            <a:ext cx="6934473" cy="911225"/>
          </a:xfrm>
        </p:spPr>
        <p:txBody>
          <a:bodyPr/>
          <a:lstStyle/>
          <a:p>
            <a:pPr eaLnBrk="1" hangingPunct="1">
              <a:defRPr/>
            </a:pPr>
            <a:r>
              <a:rPr lang="hr-HR" b="1" dirty="0">
                <a:solidFill>
                  <a:schemeClr val="tx1"/>
                </a:solidFill>
                <a:latin typeface="Palatino Linotype" pitchFamily="18" charset="0"/>
              </a:rPr>
              <a:t>Polignot</a:t>
            </a:r>
          </a:p>
        </p:txBody>
      </p:sp>
      <p:sp>
        <p:nvSpPr>
          <p:cNvPr id="40963" name="Rectangle 3"/>
          <p:cNvSpPr>
            <a:spLocks noGrp="1" noRot="1" noChangeArrowheads="1"/>
          </p:cNvSpPr>
          <p:nvPr>
            <p:ph idx="1"/>
          </p:nvPr>
        </p:nvSpPr>
        <p:spPr>
          <a:xfrm>
            <a:off x="323528" y="3356992"/>
            <a:ext cx="8852222" cy="3501008"/>
          </a:xfrm>
        </p:spPr>
        <p:txBody>
          <a:bodyPr/>
          <a:lstStyle/>
          <a:p>
            <a:pPr eaLnBrk="1" hangingPunct="1">
              <a:lnSpc>
                <a:spcPct val="90000"/>
              </a:lnSpc>
              <a:defRPr/>
            </a:pPr>
            <a:r>
              <a:rPr lang="hr-HR" dirty="0">
                <a:latin typeface="Palatino Linotype" pitchFamily="18" charset="0"/>
              </a:rPr>
              <a:t>Slikao po zidovima javnih zgrada u Ateni i Delfima</a:t>
            </a:r>
          </a:p>
          <a:p>
            <a:pPr eaLnBrk="1" hangingPunct="1">
              <a:lnSpc>
                <a:spcPct val="90000"/>
              </a:lnSpc>
              <a:defRPr/>
            </a:pPr>
            <a:r>
              <a:rPr lang="hr-HR" dirty="0">
                <a:latin typeface="Palatino Linotype" pitchFamily="18" charset="0"/>
              </a:rPr>
              <a:t>Ne slika u nizu, već razbacano po plohi</a:t>
            </a:r>
          </a:p>
          <a:p>
            <a:pPr eaLnBrk="1" hangingPunct="1">
              <a:lnSpc>
                <a:spcPct val="90000"/>
              </a:lnSpc>
              <a:buFont typeface="Wingdings" pitchFamily="2" charset="2"/>
              <a:buNone/>
              <a:defRPr/>
            </a:pPr>
            <a:r>
              <a:rPr lang="hr-HR" sz="4400" b="1" dirty="0">
                <a:latin typeface="Palatino Linotype" pitchFamily="18" charset="0"/>
              </a:rPr>
              <a:t>		Mikon</a:t>
            </a:r>
          </a:p>
          <a:p>
            <a:pPr eaLnBrk="1" hangingPunct="1">
              <a:lnSpc>
                <a:spcPct val="90000"/>
              </a:lnSpc>
              <a:defRPr/>
            </a:pPr>
            <a:r>
              <a:rPr lang="hr-HR" dirty="0">
                <a:latin typeface="Palatino Linotype" pitchFamily="18" charset="0"/>
              </a:rPr>
              <a:t>Prikaz maratonske bitke</a:t>
            </a:r>
          </a:p>
          <a:p>
            <a:pPr eaLnBrk="1" hangingPunct="1">
              <a:lnSpc>
                <a:spcPct val="90000"/>
              </a:lnSpc>
              <a:buFont typeface="Wingdings" pitchFamily="2" charset="2"/>
              <a:buNone/>
              <a:defRPr/>
            </a:pPr>
            <a:r>
              <a:rPr lang="hr-HR" sz="4400" b="1" dirty="0">
                <a:latin typeface="Palatino Linotype" pitchFamily="18" charset="0"/>
              </a:rPr>
              <a:t>		Eufranor</a:t>
            </a:r>
            <a:r>
              <a:rPr lang="hr-HR" dirty="0">
                <a:latin typeface="Palatino Linotype" pitchFamily="18" charset="0"/>
              </a:rPr>
              <a:t> </a:t>
            </a:r>
          </a:p>
          <a:p>
            <a:pPr eaLnBrk="1" hangingPunct="1">
              <a:lnSpc>
                <a:spcPct val="90000"/>
              </a:lnSpc>
              <a:defRPr/>
            </a:pPr>
            <a:r>
              <a:rPr lang="hr-HR" dirty="0">
                <a:latin typeface="Palatino Linotype" pitchFamily="18" charset="0"/>
              </a:rPr>
              <a:t>Bio je i kipar</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Rot="1" noChangeArrowheads="1"/>
          </p:cNvSpPr>
          <p:nvPr>
            <p:ph type="title"/>
          </p:nvPr>
        </p:nvSpPr>
        <p:spPr>
          <a:xfrm>
            <a:off x="467544" y="0"/>
            <a:ext cx="8172773" cy="1772816"/>
          </a:xfrm>
        </p:spPr>
        <p:txBody>
          <a:bodyPr>
            <a:normAutofit/>
          </a:bodyPr>
          <a:lstStyle/>
          <a:p>
            <a:pPr>
              <a:defRPr/>
            </a:pPr>
            <a:r>
              <a:rPr lang="hr-HR" sz="4000" b="1" dirty="0">
                <a:solidFill>
                  <a:schemeClr val="tx1"/>
                </a:solidFill>
                <a:latin typeface="Palatino Linotype" pitchFamily="18" charset="0"/>
              </a:rPr>
              <a:t>Apel </a:t>
            </a:r>
            <a:r>
              <a:rPr lang="hr-HR" sz="3600" b="0" dirty="0">
                <a:solidFill>
                  <a:schemeClr val="tx1"/>
                </a:solidFill>
                <a:latin typeface="Palatino Linotype" pitchFamily="18" charset="0"/>
              </a:rPr>
              <a:t>(Aleksandrov dvorski slikar)</a:t>
            </a:r>
            <a:br>
              <a:rPr lang="hr-HR" sz="3600" b="0" dirty="0">
                <a:solidFill>
                  <a:schemeClr val="tx1"/>
                </a:solidFill>
                <a:latin typeface="Palatino Linotype" pitchFamily="18" charset="0"/>
              </a:rPr>
            </a:br>
            <a:r>
              <a:rPr lang="hr-HR" sz="3600" b="0" dirty="0">
                <a:solidFill>
                  <a:schemeClr val="tx1"/>
                </a:solidFill>
                <a:latin typeface="Palatino Linotype" pitchFamily="18" charset="0"/>
              </a:rPr>
              <a:t>i </a:t>
            </a:r>
            <a:r>
              <a:rPr lang="hr-HR" sz="4000" b="1" dirty="0">
                <a:solidFill>
                  <a:schemeClr val="tx1"/>
                </a:solidFill>
                <a:latin typeface="Palatino Linotype" pitchFamily="18" charset="0"/>
              </a:rPr>
              <a:t>Zeuksip</a:t>
            </a:r>
            <a:endParaRPr lang="hr-HR" sz="3600" b="1" dirty="0">
              <a:solidFill>
                <a:schemeClr val="tx1"/>
              </a:solidFill>
              <a:latin typeface="Palatino Linotype" pitchFamily="18" charset="0"/>
            </a:endParaRPr>
          </a:p>
        </p:txBody>
      </p:sp>
      <p:sp>
        <p:nvSpPr>
          <p:cNvPr id="43011" name="Rectangle 3"/>
          <p:cNvSpPr>
            <a:spLocks noGrp="1" noRot="1" noChangeArrowheads="1"/>
          </p:cNvSpPr>
          <p:nvPr>
            <p:ph type="body" sz="half" idx="1"/>
          </p:nvPr>
        </p:nvSpPr>
        <p:spPr>
          <a:xfrm>
            <a:off x="467544" y="2060848"/>
            <a:ext cx="2989262" cy="4106862"/>
          </a:xfrm>
        </p:spPr>
        <p:txBody>
          <a:bodyPr>
            <a:normAutofit lnSpcReduction="10000"/>
          </a:bodyPr>
          <a:lstStyle/>
          <a:p>
            <a:pPr eaLnBrk="1" hangingPunct="1">
              <a:buFont typeface="Wingdings" pitchFamily="2" charset="2"/>
              <a:buNone/>
            </a:pPr>
            <a:endParaRPr lang="hr-HR" altLang="en-US" sz="3400" b="1" dirty="0">
              <a:latin typeface="Palatino Linotype" pitchFamily="18" charset="0"/>
            </a:endParaRPr>
          </a:p>
          <a:p>
            <a:pPr eaLnBrk="1" hangingPunct="1"/>
            <a:r>
              <a:rPr lang="hr-HR" altLang="en-US" sz="2800" dirty="0">
                <a:latin typeface="Palatino Linotype" pitchFamily="18" charset="0"/>
              </a:rPr>
              <a:t>Realizam </a:t>
            </a:r>
          </a:p>
          <a:p>
            <a:pPr lvl="1"/>
            <a:r>
              <a:rPr lang="hr-HR" altLang="en-US" sz="2600" dirty="0">
                <a:latin typeface="Palatino Linotype" pitchFamily="18" charset="0"/>
              </a:rPr>
              <a:t>ptice su kljucale naslikano grožđe</a:t>
            </a:r>
          </a:p>
          <a:p>
            <a:pPr eaLnBrk="1" hangingPunct="1">
              <a:buFont typeface="Wingdings" pitchFamily="2" charset="2"/>
              <a:buNone/>
            </a:pPr>
            <a:endParaRPr lang="hr-HR" altLang="en-US" sz="2800" dirty="0">
              <a:latin typeface="Palatino Linotype" pitchFamily="18" charset="0"/>
            </a:endParaRPr>
          </a:p>
          <a:p>
            <a:pPr eaLnBrk="1" hangingPunct="1"/>
            <a:r>
              <a:rPr lang="hr-HR" altLang="en-US" sz="2800" dirty="0">
                <a:latin typeface="Palatino Linotype" pitchFamily="18" charset="0"/>
              </a:rPr>
              <a:t>Njih oponašaju Rimljani</a:t>
            </a:r>
          </a:p>
        </p:txBody>
      </p:sp>
      <p:pic>
        <p:nvPicPr>
          <p:cNvPr id="32772" name="Picture 4" descr="Polyphemos i Galateja"/>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563938" y="1235075"/>
            <a:ext cx="5580062" cy="5580063"/>
          </a:xfr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6096" y="2564904"/>
            <a:ext cx="3463925" cy="346392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0" name="Rectangle 2"/>
          <p:cNvSpPr>
            <a:spLocks noGrp="1" noRot="1" noChangeArrowheads="1"/>
          </p:cNvSpPr>
          <p:nvPr>
            <p:ph type="title"/>
          </p:nvPr>
        </p:nvSpPr>
        <p:spPr>
          <a:xfrm>
            <a:off x="1241301" y="260648"/>
            <a:ext cx="7877175" cy="1160463"/>
          </a:xfrm>
        </p:spPr>
        <p:txBody>
          <a:bodyPr/>
          <a:lstStyle/>
          <a:p>
            <a:pPr eaLnBrk="1" hangingPunct="1">
              <a:defRPr/>
            </a:pPr>
            <a:r>
              <a:rPr lang="hr-HR" dirty="0">
                <a:latin typeface="Palatino Linotype" pitchFamily="18" charset="0"/>
              </a:rPr>
              <a:t>Helenizam</a:t>
            </a:r>
          </a:p>
        </p:txBody>
      </p:sp>
      <p:sp>
        <p:nvSpPr>
          <p:cNvPr id="63491" name="Rectangle 3"/>
          <p:cNvSpPr>
            <a:spLocks noGrp="1" noRot="1" noChangeArrowheads="1"/>
          </p:cNvSpPr>
          <p:nvPr>
            <p:ph idx="1"/>
          </p:nvPr>
        </p:nvSpPr>
        <p:spPr>
          <a:xfrm>
            <a:off x="179388" y="2276872"/>
            <a:ext cx="5256708" cy="4320480"/>
          </a:xfrm>
        </p:spPr>
        <p:txBody>
          <a:bodyPr/>
          <a:lstStyle/>
          <a:p>
            <a:pPr eaLnBrk="1" hangingPunct="1">
              <a:lnSpc>
                <a:spcPct val="90000"/>
              </a:lnSpc>
              <a:defRPr/>
            </a:pPr>
            <a:r>
              <a:rPr lang="hr-HR" dirty="0">
                <a:latin typeface="Palatino Linotype" pitchFamily="18" charset="0"/>
              </a:rPr>
              <a:t>Vrlo malo sačuvanih djela</a:t>
            </a:r>
          </a:p>
          <a:p>
            <a:pPr eaLnBrk="1" hangingPunct="1">
              <a:lnSpc>
                <a:spcPct val="90000"/>
              </a:lnSpc>
              <a:defRPr/>
            </a:pPr>
            <a:r>
              <a:rPr lang="hr-HR" dirty="0">
                <a:latin typeface="Palatino Linotype" pitchFamily="18" charset="0"/>
              </a:rPr>
              <a:t>Već krajem klasičnog razdoblja uključuje se perspektiva i realistično osjenčavanje, ploha se smanjuje</a:t>
            </a:r>
          </a:p>
          <a:p>
            <a:pPr eaLnBrk="1" hangingPunct="1">
              <a:lnSpc>
                <a:spcPct val="90000"/>
              </a:lnSpc>
              <a:defRPr/>
            </a:pPr>
            <a:r>
              <a:rPr lang="hr-HR" dirty="0">
                <a:latin typeface="Palatino Linotype" pitchFamily="18" charset="0"/>
              </a:rPr>
              <a:t>Pokazuju se i osjećaji na licima</a:t>
            </a:r>
          </a:p>
          <a:p>
            <a:pPr eaLnBrk="1" hangingPunct="1">
              <a:lnSpc>
                <a:spcPct val="90000"/>
              </a:lnSpc>
              <a:defRPr/>
            </a:pPr>
            <a:endParaRPr lang="hr-HR" b="1" dirty="0">
              <a:latin typeface="Palatino Linotype" pitchFamily="18" charset="0"/>
            </a:endParaRPr>
          </a:p>
          <a:p>
            <a:pPr eaLnBrk="1" hangingPunct="1">
              <a:lnSpc>
                <a:spcPct val="90000"/>
              </a:lnSpc>
              <a:defRPr/>
            </a:pPr>
            <a:r>
              <a:rPr lang="hr-HR" b="1" dirty="0">
                <a:latin typeface="Palatino Linotype" pitchFamily="18" charset="0"/>
              </a:rPr>
              <a:t>Mozaici</a:t>
            </a:r>
            <a:r>
              <a:rPr lang="hr-HR" dirty="0">
                <a:latin typeface="Palatino Linotype" pitchFamily="18" charset="0"/>
              </a:rPr>
              <a:t> </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6" descr="hram Fortune-Portuna"/>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5254926" y="0"/>
            <a:ext cx="3889074" cy="2564904"/>
          </a:xfrm>
          <a:noFill/>
          <a:effectLst>
            <a:softEdge rad="63500"/>
          </a:effectLst>
          <a:extLst>
            <a:ext uri="{909E8E84-426E-40DD-AFC4-6F175D3DCCD1}">
              <a14:hiddenFill xmlns:a14="http://schemas.microsoft.com/office/drawing/2010/main">
                <a:solidFill>
                  <a:srgbClr val="FFFFFF"/>
                </a:solidFill>
              </a14:hiddenFill>
            </a:ext>
          </a:extLst>
        </p:spPr>
      </p:pic>
      <p:sp>
        <p:nvSpPr>
          <p:cNvPr id="121858" name="Rectangle 2"/>
          <p:cNvSpPr>
            <a:spLocks noGrp="1" noRot="1" noChangeArrowheads="1"/>
          </p:cNvSpPr>
          <p:nvPr>
            <p:ph type="title"/>
          </p:nvPr>
        </p:nvSpPr>
        <p:spPr>
          <a:xfrm>
            <a:off x="107504" y="476672"/>
            <a:ext cx="7272808" cy="792088"/>
          </a:xfrm>
        </p:spPr>
        <p:txBody>
          <a:bodyPr>
            <a:normAutofit/>
          </a:bodyPr>
          <a:lstStyle/>
          <a:p>
            <a:pPr eaLnBrk="1" hangingPunct="1">
              <a:defRPr/>
            </a:pPr>
            <a:r>
              <a:rPr lang="hr-HR" sz="4400" b="1" dirty="0">
                <a:effectLst>
                  <a:outerShdw blurRad="38100" dist="38100" dir="2700000" algn="tl">
                    <a:srgbClr val="000000">
                      <a:alpha val="43137"/>
                    </a:srgbClr>
                  </a:outerShdw>
                </a:effectLst>
                <a:latin typeface="Palatino Linotype" pitchFamily="18" charset="0"/>
              </a:rPr>
              <a:t>RIMSKA UMJETNOST</a:t>
            </a:r>
          </a:p>
        </p:txBody>
      </p:sp>
      <p:sp>
        <p:nvSpPr>
          <p:cNvPr id="121859" name="Rectangle 3"/>
          <p:cNvSpPr>
            <a:spLocks noGrp="1" noRot="1" noChangeArrowheads="1"/>
          </p:cNvSpPr>
          <p:nvPr>
            <p:ph type="body" sz="half" idx="1"/>
          </p:nvPr>
        </p:nvSpPr>
        <p:spPr>
          <a:xfrm>
            <a:off x="395288" y="1484784"/>
            <a:ext cx="8748712" cy="5373216"/>
          </a:xfrm>
        </p:spPr>
        <p:txBody>
          <a:bodyPr>
            <a:normAutofit/>
          </a:bodyPr>
          <a:lstStyle/>
          <a:p>
            <a:pPr eaLnBrk="1" hangingPunct="1">
              <a:lnSpc>
                <a:spcPct val="90000"/>
              </a:lnSpc>
              <a:defRPr/>
            </a:pPr>
            <a:r>
              <a:rPr lang="hr-HR" dirty="0">
                <a:latin typeface="Palatino Linotype" pitchFamily="18" charset="0"/>
              </a:rPr>
              <a:t>Simbolično heleniziranje </a:t>
            </a:r>
          </a:p>
          <a:p>
            <a:pPr eaLnBrk="1" hangingPunct="1">
              <a:lnSpc>
                <a:spcPct val="90000"/>
              </a:lnSpc>
              <a:buFont typeface="Wingdings" pitchFamily="2" charset="2"/>
              <a:buNone/>
              <a:defRPr/>
            </a:pPr>
            <a:r>
              <a:rPr lang="hr-HR" dirty="0">
                <a:latin typeface="Palatino Linotype" pitchFamily="18" charset="0"/>
              </a:rPr>
              <a:t>	počinje 146.g.pr.Kr. kad je </a:t>
            </a:r>
          </a:p>
          <a:p>
            <a:pPr eaLnBrk="1" hangingPunct="1">
              <a:lnSpc>
                <a:spcPct val="90000"/>
              </a:lnSpc>
              <a:buFont typeface="Wingdings" pitchFamily="2" charset="2"/>
              <a:buNone/>
              <a:defRPr/>
            </a:pPr>
            <a:r>
              <a:rPr lang="hr-HR" dirty="0">
                <a:latin typeface="Palatino Linotype" pitchFamily="18" charset="0"/>
              </a:rPr>
              <a:t>	Mumije opljačkao Korint</a:t>
            </a:r>
          </a:p>
          <a:p>
            <a:pPr lvl="1" eaLnBrk="1" hangingPunct="1">
              <a:lnSpc>
                <a:spcPct val="90000"/>
              </a:lnSpc>
              <a:buFont typeface="Wingdings" pitchFamily="2" charset="2"/>
              <a:buNone/>
              <a:defRPr/>
            </a:pPr>
            <a:r>
              <a:rPr lang="hr-HR" sz="2600" dirty="0">
                <a:solidFill>
                  <a:schemeClr val="bg2"/>
                </a:solidFill>
                <a:effectLst>
                  <a:outerShdw blurRad="38100" dist="38100" dir="2700000" algn="tl">
                    <a:srgbClr val="000000"/>
                  </a:outerShdw>
                </a:effectLst>
                <a:latin typeface="Palatino Linotype" pitchFamily="18" charset="0"/>
              </a:rPr>
              <a:t>			</a:t>
            </a:r>
            <a:r>
              <a:rPr lang="hr-HR" sz="2600" dirty="0">
                <a:latin typeface="Palatino Linotype" pitchFamily="18" charset="0"/>
              </a:rPr>
              <a:t>Od 6.st.pr.Kr.</a:t>
            </a:r>
            <a:r>
              <a:rPr lang="hr-HR" sz="2600" dirty="0">
                <a:solidFill>
                  <a:schemeClr val="bg2"/>
                </a:solidFill>
                <a:effectLst>
                  <a:outerShdw blurRad="38100" dist="38100" dir="2700000" algn="tl">
                    <a:srgbClr val="000000"/>
                  </a:outerShdw>
                </a:effectLst>
                <a:latin typeface="Palatino Linotype" pitchFamily="18" charset="0"/>
              </a:rPr>
              <a:t> </a:t>
            </a:r>
            <a:r>
              <a:rPr lang="hr-HR" sz="2600" dirty="0">
                <a:latin typeface="Palatino Linotype" pitchFamily="18" charset="0"/>
              </a:rPr>
              <a:t>Grčka utječe na Etruščane, od</a:t>
            </a:r>
            <a:r>
              <a:rPr lang="hr-HR" sz="2600" dirty="0">
                <a:solidFill>
                  <a:schemeClr val="bg2"/>
                </a:solidFill>
                <a:effectLst>
                  <a:outerShdw blurRad="38100" dist="38100" dir="2700000" algn="tl">
                    <a:srgbClr val="000000"/>
                  </a:outerShdw>
                </a:effectLst>
                <a:latin typeface="Palatino Linotype" pitchFamily="18" charset="0"/>
              </a:rPr>
              <a:t> </a:t>
            </a:r>
          </a:p>
          <a:p>
            <a:pPr lvl="1" eaLnBrk="1" hangingPunct="1">
              <a:lnSpc>
                <a:spcPct val="90000"/>
              </a:lnSpc>
              <a:buFont typeface="Wingdings" pitchFamily="2" charset="2"/>
              <a:buNone/>
              <a:defRPr/>
            </a:pPr>
            <a:r>
              <a:rPr lang="hr-HR" sz="2600" dirty="0">
                <a:solidFill>
                  <a:schemeClr val="bg2"/>
                </a:solidFill>
                <a:effectLst>
                  <a:outerShdw blurRad="38100" dist="38100" dir="2700000" algn="tl">
                    <a:srgbClr val="000000"/>
                  </a:outerShdw>
                </a:effectLst>
                <a:latin typeface="Palatino Linotype" pitchFamily="18" charset="0"/>
              </a:rPr>
              <a:t>			</a:t>
            </a:r>
            <a:r>
              <a:rPr lang="hr-HR" sz="2600" dirty="0">
                <a:latin typeface="Palatino Linotype" pitchFamily="18" charset="0"/>
              </a:rPr>
              <a:t>3.st. intenzivno i na Rimljane (uvoz grč. </a:t>
            </a:r>
          </a:p>
          <a:p>
            <a:pPr lvl="1" eaLnBrk="1" hangingPunct="1">
              <a:lnSpc>
                <a:spcPct val="90000"/>
              </a:lnSpc>
              <a:buFont typeface="Wingdings" pitchFamily="2" charset="2"/>
              <a:buNone/>
              <a:defRPr/>
            </a:pPr>
            <a:r>
              <a:rPr lang="hr-HR" sz="2600" dirty="0">
                <a:latin typeface="Palatino Linotype" pitchFamily="18" charset="0"/>
              </a:rPr>
              <a:t>						majstora)</a:t>
            </a:r>
          </a:p>
          <a:p>
            <a:pPr eaLnBrk="1" hangingPunct="1">
              <a:lnSpc>
                <a:spcPct val="90000"/>
              </a:lnSpc>
              <a:buFont typeface="Wingdings" pitchFamily="2" charset="2"/>
              <a:buNone/>
              <a:defRPr/>
            </a:pPr>
            <a:r>
              <a:rPr lang="hr-HR" dirty="0">
                <a:latin typeface="Palatino Linotype" pitchFamily="18" charset="0"/>
              </a:rPr>
              <a:t>					     - U ranoj povijesti očituju </a:t>
            </a:r>
          </a:p>
          <a:p>
            <a:pPr eaLnBrk="1" hangingPunct="1">
              <a:lnSpc>
                <a:spcPct val="90000"/>
              </a:lnSpc>
              <a:buFont typeface="Wingdings" pitchFamily="2" charset="2"/>
              <a:buNone/>
              <a:defRPr/>
            </a:pPr>
            <a:r>
              <a:rPr lang="hr-HR" dirty="0">
                <a:latin typeface="Palatino Linotype" pitchFamily="18" charset="0"/>
              </a:rPr>
              <a:t>					     se etrurski utjecaji</a:t>
            </a:r>
          </a:p>
          <a:p>
            <a:pPr eaLnBrk="1" hangingPunct="1">
              <a:lnSpc>
                <a:spcPct val="90000"/>
              </a:lnSpc>
              <a:buFont typeface="Wingdings" pitchFamily="2" charset="2"/>
              <a:buNone/>
              <a:defRPr/>
            </a:pPr>
            <a:r>
              <a:rPr lang="hr-HR" dirty="0">
                <a:latin typeface="Palatino Linotype" pitchFamily="18" charset="0"/>
              </a:rPr>
              <a:t>					     - Procvat u doba Augusta</a:t>
            </a:r>
          </a:p>
          <a:p>
            <a:pPr eaLnBrk="1" hangingPunct="1">
              <a:lnSpc>
                <a:spcPct val="90000"/>
              </a:lnSpc>
              <a:buFont typeface="Wingdings" pitchFamily="2" charset="2"/>
              <a:buNone/>
              <a:defRPr/>
            </a:pPr>
            <a:r>
              <a:rPr lang="hr-HR" dirty="0">
                <a:latin typeface="Palatino Linotype" pitchFamily="18" charset="0"/>
              </a:rPr>
              <a:t>					     (projekt izgradnje Rima i </a:t>
            </a:r>
          </a:p>
          <a:p>
            <a:pPr eaLnBrk="1" hangingPunct="1">
              <a:lnSpc>
                <a:spcPct val="90000"/>
              </a:lnSpc>
              <a:buFont typeface="Wingdings" pitchFamily="2" charset="2"/>
              <a:buNone/>
              <a:defRPr/>
            </a:pPr>
            <a:r>
              <a:rPr lang="hr-HR" dirty="0">
                <a:latin typeface="Palatino Linotype" pitchFamily="18" charset="0"/>
              </a:rPr>
              <a:t>					     Carstva)</a:t>
            </a:r>
          </a:p>
        </p:txBody>
      </p:sp>
      <p:pic>
        <p:nvPicPr>
          <p:cNvPr id="34818" name="Picture 4" descr="Ficoroni cista"/>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1" y="3565306"/>
            <a:ext cx="4355976" cy="3292694"/>
          </a:xfrm>
          <a:noFill/>
          <a:effectLst>
            <a:softEdge rad="63500"/>
          </a:effectLst>
          <a:extLst>
            <a:ext uri="{909E8E84-426E-40DD-AFC4-6F175D3DCCD1}">
              <a14:hiddenFill xmlns:a14="http://schemas.microsoft.com/office/drawing/2010/main">
                <a:solidFill>
                  <a:srgbClr val="FFFFFF"/>
                </a:solidFill>
              </a14:hiddenFill>
            </a:ext>
          </a:extLst>
        </p:spPr>
      </p:pic>
      <p:sp>
        <p:nvSpPr>
          <p:cNvPr id="34822" name="Text Box 8"/>
          <p:cNvSpPr txBox="1">
            <a:spLocks noChangeArrowheads="1"/>
          </p:cNvSpPr>
          <p:nvPr/>
        </p:nvSpPr>
        <p:spPr bwMode="auto">
          <a:xfrm>
            <a:off x="2339752" y="0"/>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accent2"/>
              </a:buClr>
              <a:buFont typeface="Wingdings" pitchFamily="2"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r" eaLnBrk="1" hangingPunct="1">
              <a:spcBef>
                <a:spcPct val="50000"/>
              </a:spcBef>
              <a:buClrTx/>
              <a:buFontTx/>
              <a:buNone/>
            </a:pPr>
            <a:r>
              <a:rPr lang="hr-HR" altLang="en-US" sz="1800" dirty="0">
                <a:solidFill>
                  <a:schemeClr val="bg2">
                    <a:lumMod val="25000"/>
                  </a:schemeClr>
                </a:solidFill>
                <a:latin typeface="Palatino Linotype" pitchFamily="18" charset="0"/>
              </a:rPr>
              <a:t>Fortunin / Portunov hram</a:t>
            </a:r>
          </a:p>
        </p:txBody>
      </p:sp>
      <p:sp>
        <p:nvSpPr>
          <p:cNvPr id="34823" name="Text Box 9"/>
          <p:cNvSpPr txBox="1">
            <a:spLocks noChangeArrowheads="1"/>
          </p:cNvSpPr>
          <p:nvPr/>
        </p:nvSpPr>
        <p:spPr bwMode="auto">
          <a:xfrm>
            <a:off x="2771800" y="6491287"/>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accent2"/>
              </a:buClr>
              <a:buFont typeface="Wingdings" pitchFamily="2"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eaLnBrk="1" hangingPunct="1">
              <a:spcBef>
                <a:spcPct val="50000"/>
              </a:spcBef>
              <a:buClrTx/>
              <a:buFontTx/>
              <a:buNone/>
            </a:pPr>
            <a:r>
              <a:rPr lang="hr-HR" altLang="en-US" sz="1800">
                <a:solidFill>
                  <a:schemeClr val="accent1"/>
                </a:solidFill>
                <a:latin typeface="Palatino Linotype" pitchFamily="18" charset="0"/>
              </a:rPr>
              <a:t>Cista Ficoroni</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rrowheads="1"/>
          </p:cNvSpPr>
          <p:nvPr>
            <p:ph type="title"/>
          </p:nvPr>
        </p:nvSpPr>
        <p:spPr>
          <a:xfrm>
            <a:off x="1082676" y="0"/>
            <a:ext cx="3312418" cy="1268413"/>
          </a:xfrm>
        </p:spPr>
        <p:txBody>
          <a:bodyPr/>
          <a:lstStyle/>
          <a:p>
            <a:pPr algn="ctr" eaLnBrk="1" hangingPunct="1">
              <a:defRPr/>
            </a:pPr>
            <a:r>
              <a:rPr lang="hr-HR" dirty="0">
                <a:latin typeface="Palatino Linotype" pitchFamily="18" charset="0"/>
              </a:rPr>
              <a:t>Skulptura</a:t>
            </a:r>
          </a:p>
        </p:txBody>
      </p:sp>
      <p:sp>
        <p:nvSpPr>
          <p:cNvPr id="125955" name="Rectangle 3"/>
          <p:cNvSpPr>
            <a:spLocks noGrp="1" noRot="1" noChangeArrowheads="1"/>
          </p:cNvSpPr>
          <p:nvPr>
            <p:ph type="body" sz="half" idx="1"/>
          </p:nvPr>
        </p:nvSpPr>
        <p:spPr>
          <a:xfrm>
            <a:off x="395288" y="1341438"/>
            <a:ext cx="8748712" cy="4754562"/>
          </a:xfrm>
        </p:spPr>
        <p:txBody>
          <a:bodyPr/>
          <a:lstStyle/>
          <a:p>
            <a:pPr eaLnBrk="1" hangingPunct="1">
              <a:defRPr/>
            </a:pPr>
            <a:r>
              <a:rPr lang="hr-HR" sz="2800" dirty="0">
                <a:latin typeface="Palatino Linotype" pitchFamily="18" charset="0"/>
              </a:rPr>
              <a:t>U portretima su Rimljani vrlo </a:t>
            </a:r>
          </a:p>
          <a:p>
            <a:pPr eaLnBrk="1" hangingPunct="1">
              <a:buFont typeface="Wingdings" pitchFamily="2" charset="2"/>
              <a:buNone/>
              <a:defRPr/>
            </a:pPr>
            <a:r>
              <a:rPr lang="hr-HR" sz="2800" dirty="0">
                <a:latin typeface="Palatino Linotype" pitchFamily="18" charset="0"/>
              </a:rPr>
              <a:t>	realistični </a:t>
            </a:r>
          </a:p>
          <a:p>
            <a:pPr eaLnBrk="1" hangingPunct="1">
              <a:defRPr/>
            </a:pPr>
            <a:r>
              <a:rPr lang="hr-HR" sz="2800" i="1" dirty="0">
                <a:latin typeface="Palatino Linotype" pitchFamily="18" charset="0"/>
              </a:rPr>
              <a:t>Ara Pacis Augustae</a:t>
            </a:r>
            <a:endParaRPr lang="hr-HR" sz="2800" dirty="0">
              <a:latin typeface="Palatino Linotype" pitchFamily="18" charset="0"/>
            </a:endParaRPr>
          </a:p>
          <a:p>
            <a:pPr lvl="1" eaLnBrk="1" hangingPunct="1">
              <a:defRPr/>
            </a:pPr>
            <a:r>
              <a:rPr lang="hr-HR" sz="2400" dirty="0">
                <a:latin typeface="Palatino Linotype" pitchFamily="18" charset="0"/>
              </a:rPr>
              <a:t>Carski spomenik rimskim</a:t>
            </a:r>
          </a:p>
          <a:p>
            <a:pPr lvl="1" eaLnBrk="1" hangingPunct="1">
              <a:buFont typeface="Wingdings" pitchFamily="2" charset="2"/>
              <a:buNone/>
              <a:defRPr/>
            </a:pPr>
            <a:r>
              <a:rPr lang="hr-HR" sz="2400" dirty="0">
                <a:latin typeface="Palatino Linotype" pitchFamily="18" charset="0"/>
              </a:rPr>
              <a:t>  vrijednostima u helenističkom stilu</a:t>
            </a:r>
          </a:p>
          <a:p>
            <a:pPr lvl="1" eaLnBrk="1" hangingPunct="1">
              <a:buFont typeface="Wingdings" pitchFamily="2" charset="2"/>
              <a:buNone/>
              <a:defRPr/>
            </a:pPr>
            <a:endParaRPr lang="hr-HR" sz="2400" dirty="0">
              <a:latin typeface="Palatino Linotype" pitchFamily="18" charset="0"/>
            </a:endParaRPr>
          </a:p>
          <a:p>
            <a:pPr eaLnBrk="1" hangingPunct="1">
              <a:buFont typeface="Wingdings" pitchFamily="2" charset="2"/>
              <a:buNone/>
              <a:defRPr/>
            </a:pPr>
            <a:r>
              <a:rPr lang="hr-HR" sz="2800" dirty="0">
                <a:latin typeface="Palatino Linotype" pitchFamily="18" charset="0"/>
              </a:rPr>
              <a:t>							Materijali su </a:t>
            </a:r>
          </a:p>
          <a:p>
            <a:pPr eaLnBrk="1" hangingPunct="1">
              <a:buFont typeface="Wingdings" pitchFamily="2" charset="2"/>
              <a:buNone/>
              <a:defRPr/>
            </a:pPr>
            <a:r>
              <a:rPr lang="hr-HR" sz="2800" dirty="0">
                <a:latin typeface="Palatino Linotype" pitchFamily="18" charset="0"/>
              </a:rPr>
              <a:t>							mramor, glina i </a:t>
            </a:r>
          </a:p>
          <a:p>
            <a:pPr eaLnBrk="1" hangingPunct="1">
              <a:buFont typeface="Wingdings" pitchFamily="2" charset="2"/>
              <a:buNone/>
              <a:defRPr/>
            </a:pPr>
            <a:r>
              <a:rPr lang="hr-HR" sz="2800" dirty="0">
                <a:latin typeface="Palatino Linotype" pitchFamily="18" charset="0"/>
              </a:rPr>
              <a:t>							bronca, najčešće</a:t>
            </a:r>
          </a:p>
          <a:p>
            <a:pPr eaLnBrk="1" hangingPunct="1">
              <a:buFont typeface="Wingdings" pitchFamily="2" charset="2"/>
              <a:buNone/>
              <a:defRPr/>
            </a:pPr>
            <a:endParaRPr lang="hr-HR" sz="2800" dirty="0">
              <a:latin typeface="Palatino Linotype" pitchFamily="18" charset="0"/>
            </a:endParaRPr>
          </a:p>
        </p:txBody>
      </p:sp>
      <p:pic>
        <p:nvPicPr>
          <p:cNvPr id="35844" name="Picture 7" descr="rimski portret 1stprK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940425" y="0"/>
            <a:ext cx="3203575" cy="3182938"/>
          </a:xfrm>
          <a:noFill/>
          <a:effectLst>
            <a:softEdge rad="63500"/>
          </a:effectLst>
          <a:extLst>
            <a:ext uri="{909E8E84-426E-40DD-AFC4-6F175D3DCCD1}">
              <a14:hiddenFill xmlns:a14="http://schemas.microsoft.com/office/drawing/2010/main">
                <a:solidFill>
                  <a:srgbClr val="FFFFFF"/>
                </a:solidFill>
              </a14:hiddenFill>
            </a:ext>
          </a:extLst>
        </p:spPr>
      </p:pic>
      <p:pic>
        <p:nvPicPr>
          <p:cNvPr id="35846" name="Picture 9" descr="RomaAraPacis"/>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0" y="3713163"/>
            <a:ext cx="5435600" cy="3144837"/>
          </a:xfrm>
          <a:noFill/>
          <a:effectLst>
            <a:softEdge rad="12700"/>
          </a:effectLst>
          <a:extLst>
            <a:ext uri="{909E8E84-426E-40DD-AFC4-6F175D3DCCD1}">
              <a14:hiddenFill xmlns:a14="http://schemas.microsoft.com/office/drawing/2010/main">
                <a:solidFill>
                  <a:srgbClr val="FFFFFF"/>
                </a:solidFill>
              </a14:hiddenFill>
            </a:ext>
          </a:extLst>
        </p:spPr>
      </p:pic>
      <p:sp>
        <p:nvSpPr>
          <p:cNvPr id="35845" name="Text Box 8"/>
          <p:cNvSpPr txBox="1">
            <a:spLocks noChangeArrowheads="1"/>
          </p:cNvSpPr>
          <p:nvPr/>
        </p:nvSpPr>
        <p:spPr bwMode="auto">
          <a:xfrm>
            <a:off x="4284663" y="0"/>
            <a:ext cx="1657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accent2"/>
              </a:buClr>
              <a:buFont typeface="Wingdings" pitchFamily="2"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r" eaLnBrk="1" hangingPunct="1">
              <a:spcBef>
                <a:spcPct val="50000"/>
              </a:spcBef>
              <a:buClrTx/>
              <a:buFontTx/>
              <a:buNone/>
            </a:pPr>
            <a:r>
              <a:rPr lang="hr-HR" altLang="en-US" sz="1800">
                <a:latin typeface="Palatino Linotype" pitchFamily="18" charset="0"/>
              </a:rPr>
              <a:t>Portret muškarca iz 1.st.pr.Kr.</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0" descr="Trajan column"/>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52083" y="2348880"/>
            <a:ext cx="2991917" cy="3974976"/>
          </a:xfrm>
          <a:noFill/>
          <a:effectLst>
            <a:softEdge rad="63500"/>
          </a:effectLst>
          <a:extLst>
            <a:ext uri="{909E8E84-426E-40DD-AFC4-6F175D3DCCD1}">
              <a14:hiddenFill xmlns:a14="http://schemas.microsoft.com/office/drawing/2010/main">
                <a:solidFill>
                  <a:srgbClr val="FFFFFF"/>
                </a:solidFill>
              </a14:hiddenFill>
            </a:ext>
          </a:extLst>
        </p:spPr>
      </p:pic>
      <p:sp>
        <p:nvSpPr>
          <p:cNvPr id="139269" name="Rectangle 5"/>
          <p:cNvSpPr>
            <a:spLocks noGrp="1" noRot="1" noChangeArrowheads="1"/>
          </p:cNvSpPr>
          <p:nvPr>
            <p:ph type="title"/>
          </p:nvPr>
        </p:nvSpPr>
        <p:spPr>
          <a:xfrm>
            <a:off x="4500563" y="333375"/>
            <a:ext cx="4643437" cy="3167063"/>
          </a:xfrm>
        </p:spPr>
        <p:txBody>
          <a:bodyPr/>
          <a:lstStyle/>
          <a:p>
            <a:pPr eaLnBrk="1" hangingPunct="1">
              <a:defRPr/>
            </a:pPr>
            <a:r>
              <a:rPr lang="hr-HR" sz="2800" b="1" i="1" dirty="0">
                <a:effectLst>
                  <a:outerShdw blurRad="38100" dist="38100" dir="2700000" algn="tl">
                    <a:srgbClr val="000000">
                      <a:alpha val="43137"/>
                    </a:srgbClr>
                  </a:outerShdw>
                </a:effectLst>
                <a:latin typeface="Palatino Linotype" pitchFamily="18" charset="0"/>
              </a:rPr>
              <a:t>Laokoont(ova skupina)</a:t>
            </a:r>
            <a:br>
              <a:rPr lang="hr-HR" sz="2800" b="1" dirty="0">
                <a:effectLst>
                  <a:outerShdw blurRad="38100" dist="38100" dir="2700000" algn="tl">
                    <a:srgbClr val="000000">
                      <a:alpha val="43137"/>
                    </a:srgbClr>
                  </a:outerShdw>
                </a:effectLst>
                <a:latin typeface="Palatino Linotype" pitchFamily="18" charset="0"/>
              </a:rPr>
            </a:br>
            <a:br>
              <a:rPr lang="hr-HR" sz="2800" dirty="0">
                <a:latin typeface="Palatino Linotype" pitchFamily="18" charset="0"/>
              </a:rPr>
            </a:br>
            <a:r>
              <a:rPr lang="hr-HR" sz="2400" b="0" dirty="0">
                <a:solidFill>
                  <a:schemeClr val="tx1"/>
                </a:solidFill>
                <a:latin typeface="Palatino Linotype" pitchFamily="18" charset="0"/>
              </a:rPr>
              <a:t>Plinije Stariji skulpturu pripisuje 3 rodskih kipara:</a:t>
            </a:r>
            <a:br>
              <a:rPr lang="hr-HR" sz="2400" b="0" dirty="0">
                <a:solidFill>
                  <a:schemeClr val="tx1"/>
                </a:solidFill>
                <a:latin typeface="Palatino Linotype" pitchFamily="18" charset="0"/>
              </a:rPr>
            </a:br>
            <a:r>
              <a:rPr lang="hr-HR" sz="2400" b="0" dirty="0">
                <a:solidFill>
                  <a:schemeClr val="tx1"/>
                </a:solidFill>
                <a:latin typeface="Palatino Linotype" pitchFamily="18" charset="0"/>
              </a:rPr>
              <a:t>Hagesandru, Atanadoru i Polidoru</a:t>
            </a:r>
            <a:br>
              <a:rPr lang="hr-HR" sz="2400" b="0" dirty="0">
                <a:solidFill>
                  <a:schemeClr val="tx1"/>
                </a:solidFill>
                <a:latin typeface="Palatino Linotype" pitchFamily="18" charset="0"/>
              </a:rPr>
            </a:br>
            <a:r>
              <a:rPr lang="hr-HR" sz="2400" b="0" dirty="0">
                <a:solidFill>
                  <a:schemeClr val="tx1"/>
                </a:solidFill>
                <a:latin typeface="Palatino Linotype" pitchFamily="18" charset="0"/>
              </a:rPr>
              <a:t>- Augustovo</a:t>
            </a:r>
            <a:br>
              <a:rPr lang="hr-HR" sz="2400" b="0" dirty="0">
                <a:solidFill>
                  <a:schemeClr val="tx1"/>
                </a:solidFill>
                <a:latin typeface="Palatino Linotype" pitchFamily="18" charset="0"/>
              </a:rPr>
            </a:br>
            <a:r>
              <a:rPr lang="hr-HR" sz="2400" b="0" dirty="0">
                <a:solidFill>
                  <a:schemeClr val="tx1"/>
                </a:solidFill>
                <a:latin typeface="Palatino Linotype" pitchFamily="18" charset="0"/>
              </a:rPr>
              <a:t>razdoblje</a:t>
            </a:r>
          </a:p>
        </p:txBody>
      </p:sp>
      <p:sp>
        <p:nvSpPr>
          <p:cNvPr id="139273" name="Rectangle 9"/>
          <p:cNvSpPr>
            <a:spLocks noGrp="1" noRot="1" noChangeArrowheads="1"/>
          </p:cNvSpPr>
          <p:nvPr>
            <p:ph type="body" sz="half" idx="1"/>
          </p:nvPr>
        </p:nvSpPr>
        <p:spPr>
          <a:xfrm>
            <a:off x="0" y="4365104"/>
            <a:ext cx="8316416" cy="2492896"/>
          </a:xfrm>
        </p:spPr>
        <p:txBody>
          <a:bodyPr/>
          <a:lstStyle/>
          <a:p>
            <a:pPr algn="r" eaLnBrk="1" hangingPunct="1">
              <a:buFont typeface="Wingdings" pitchFamily="2" charset="2"/>
              <a:buNone/>
              <a:defRPr/>
            </a:pPr>
            <a:r>
              <a:rPr lang="hr-HR" sz="2800" b="1" dirty="0">
                <a:solidFill>
                  <a:schemeClr val="bg2">
                    <a:lumMod val="25000"/>
                  </a:schemeClr>
                </a:solidFill>
                <a:effectLst>
                  <a:outerShdw blurRad="38100" dist="38100" dir="2700000" algn="tl">
                    <a:srgbClr val="000000">
                      <a:alpha val="43137"/>
                    </a:srgbClr>
                  </a:outerShdw>
                </a:effectLst>
                <a:latin typeface="Palatino Linotype" pitchFamily="18" charset="0"/>
              </a:rPr>
              <a:t>Trajanov stup </a:t>
            </a:r>
            <a:r>
              <a:rPr lang="hr-HR" sz="2800" dirty="0">
                <a:effectLst>
                  <a:outerShdw blurRad="38100" dist="38100" dir="2700000" algn="tl">
                    <a:srgbClr val="000000">
                      <a:alpha val="43137"/>
                    </a:srgbClr>
                  </a:outerShdw>
                </a:effectLst>
                <a:latin typeface="Palatino Linotype" pitchFamily="18" charset="0"/>
              </a:rPr>
              <a:t>	</a:t>
            </a:r>
            <a:r>
              <a:rPr lang="hr-HR" sz="2800" dirty="0">
                <a:latin typeface="Palatino Linotype" pitchFamily="18" charset="0"/>
              </a:rPr>
              <a:t>	</a:t>
            </a:r>
          </a:p>
          <a:p>
            <a:pPr lvl="1" eaLnBrk="1" hangingPunct="1">
              <a:defRPr/>
            </a:pPr>
            <a:r>
              <a:rPr lang="hr-HR" sz="2400" dirty="0">
                <a:latin typeface="Palatino Linotype" pitchFamily="18" charset="0"/>
              </a:rPr>
              <a:t>Rimska primjena skulpture za veličanje </a:t>
            </a:r>
          </a:p>
          <a:p>
            <a:pPr lvl="1" eaLnBrk="1" hangingPunct="1">
              <a:buFont typeface="Wingdings" pitchFamily="2" charset="2"/>
              <a:buNone/>
              <a:defRPr/>
            </a:pPr>
            <a:r>
              <a:rPr lang="hr-HR" sz="2400" dirty="0">
                <a:latin typeface="Palatino Linotype" pitchFamily="18" charset="0"/>
              </a:rPr>
              <a:t>rimske vojske i uspjeha (povijest i reklama)</a:t>
            </a:r>
          </a:p>
          <a:p>
            <a:pPr lvl="1" eaLnBrk="1" hangingPunct="1">
              <a:defRPr/>
            </a:pPr>
            <a:r>
              <a:rPr lang="hr-HR" sz="2400" dirty="0">
                <a:latin typeface="Palatino Linotype" pitchFamily="18" charset="0"/>
              </a:rPr>
              <a:t>2500 likova, c. 30m visok</a:t>
            </a:r>
          </a:p>
          <a:p>
            <a:pPr lvl="1" eaLnBrk="1" hangingPunct="1">
              <a:defRPr/>
            </a:pPr>
            <a:r>
              <a:rPr lang="hr-HR" sz="2400" dirty="0">
                <a:latin typeface="Palatino Linotype" pitchFamily="18" charset="0"/>
              </a:rPr>
              <a:t>Apolodor iz Damaska (arhitekt foruma, termi i mosta)</a:t>
            </a:r>
          </a:p>
        </p:txBody>
      </p:sp>
      <p:pic>
        <p:nvPicPr>
          <p:cNvPr id="36866" name="Picture 8" descr="Laocoon"/>
          <p:cNvPicPr>
            <a:picLocks noGrp="1" noChangeAspect="1" noChangeArrowheads="1"/>
          </p:cNvPicPr>
          <p:nvPr>
            <p:ph idx="4294967295"/>
          </p:nvPr>
        </p:nvPicPr>
        <p:blipFill>
          <a:blip r:embed="rId4">
            <a:extLst>
              <a:ext uri="{28A0092B-C50C-407E-A947-70E740481C1C}">
                <a14:useLocalDpi xmlns:a14="http://schemas.microsoft.com/office/drawing/2010/main"/>
              </a:ext>
            </a:extLst>
          </a:blip>
          <a:srcRect/>
          <a:stretch>
            <a:fillRect/>
          </a:stretch>
        </p:blipFill>
        <p:spPr>
          <a:xfrm>
            <a:off x="0" y="0"/>
            <a:ext cx="4367213" cy="4953000"/>
          </a:xfr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descr="Pagasus_Roman_Oil_Lamp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12" b="95440" l="6604" r="94811">
                        <a14:foregroundMark x1="25472" y1="89902" x2="45283" y2="90554"/>
                        <a14:foregroundMark x1="32547" y1="95440" x2="42453" y2="93160"/>
                        <a14:foregroundMark x1="8962" y1="48860" x2="6604" y2="31596"/>
                        <a14:foregroundMark x1="6604" y1="31596" x2="9906" y2="25407"/>
                        <a14:foregroundMark x1="28302" y1="9772" x2="52358" y2="3257"/>
                        <a14:foregroundMark x1="52358" y1="3257" x2="75000" y2="9446"/>
                        <a14:foregroundMark x1="75000" y1="9446" x2="77830" y2="11075"/>
                        <a14:foregroundMark x1="40094" y1="5863" x2="61321" y2="5537"/>
                        <a14:foregroundMark x1="89151" y1="50163" x2="94811" y2="33550"/>
                        <a14:foregroundMark x1="94811" y1="33550" x2="89151" y2="23127"/>
                      </a14:backgroundRemoval>
                    </a14:imgEffect>
                  </a14:imgLayer>
                </a14:imgProps>
              </a:ext>
              <a:ext uri="{28A0092B-C50C-407E-A947-70E740481C1C}">
                <a14:useLocalDpi xmlns:a14="http://schemas.microsoft.com/office/drawing/2010/main"/>
              </a:ext>
            </a:extLst>
          </a:blip>
          <a:srcRect/>
          <a:stretch>
            <a:fillRect/>
          </a:stretch>
        </p:blipFill>
        <p:spPr bwMode="auto">
          <a:xfrm>
            <a:off x="86519" y="3955329"/>
            <a:ext cx="2019300" cy="292417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Rectangle 2"/>
          <p:cNvSpPr>
            <a:spLocks noGrp="1" noRot="1" noChangeArrowheads="1"/>
          </p:cNvSpPr>
          <p:nvPr>
            <p:ph type="title"/>
          </p:nvPr>
        </p:nvSpPr>
        <p:spPr>
          <a:xfrm>
            <a:off x="198277" y="651712"/>
            <a:ext cx="5543872" cy="648072"/>
          </a:xfrm>
        </p:spPr>
        <p:txBody>
          <a:bodyPr/>
          <a:lstStyle/>
          <a:p>
            <a:pPr algn="r" eaLnBrk="1" hangingPunct="1">
              <a:defRPr/>
            </a:pPr>
            <a:r>
              <a:rPr lang="hr-HR" sz="3600" dirty="0">
                <a:latin typeface="Palatino Linotype" pitchFamily="18" charset="0"/>
              </a:rPr>
              <a:t>Sitnije umjetničke forme</a:t>
            </a:r>
          </a:p>
        </p:txBody>
      </p:sp>
      <p:sp>
        <p:nvSpPr>
          <p:cNvPr id="159747" name="Rectangle 3"/>
          <p:cNvSpPr>
            <a:spLocks noGrp="1" noRot="1" noChangeArrowheads="1"/>
          </p:cNvSpPr>
          <p:nvPr>
            <p:ph type="body" sz="half" idx="1"/>
          </p:nvPr>
        </p:nvSpPr>
        <p:spPr>
          <a:xfrm>
            <a:off x="0" y="1484784"/>
            <a:ext cx="4918075" cy="2924175"/>
          </a:xfrm>
        </p:spPr>
        <p:txBody>
          <a:bodyPr/>
          <a:lstStyle/>
          <a:p>
            <a:pPr eaLnBrk="1" hangingPunct="1">
              <a:defRPr/>
            </a:pPr>
            <a:r>
              <a:rPr lang="hr-HR" sz="2400" dirty="0" err="1">
                <a:latin typeface="Palatino Linotype" pitchFamily="18" charset="0"/>
              </a:rPr>
              <a:t>Kameje</a:t>
            </a:r>
            <a:r>
              <a:rPr lang="hr-HR" sz="2400" dirty="0">
                <a:latin typeface="Palatino Linotype" pitchFamily="18" charset="0"/>
              </a:rPr>
              <a:t> (</a:t>
            </a:r>
            <a:r>
              <a:rPr lang="hr-HR" sz="2400" i="1" dirty="0" err="1">
                <a:latin typeface="Palatino Linotype" pitchFamily="18" charset="0"/>
              </a:rPr>
              <a:t>Gemma</a:t>
            </a:r>
            <a:r>
              <a:rPr lang="hr-HR" sz="2400" i="1" dirty="0">
                <a:latin typeface="Palatino Linotype" pitchFamily="18" charset="0"/>
              </a:rPr>
              <a:t> </a:t>
            </a:r>
            <a:r>
              <a:rPr lang="hr-HR" sz="2400" i="1" dirty="0" err="1">
                <a:latin typeface="Palatino Linotype" pitchFamily="18" charset="0"/>
              </a:rPr>
              <a:t>Augustea</a:t>
            </a:r>
            <a:r>
              <a:rPr lang="hr-HR" sz="2400" i="1" dirty="0">
                <a:latin typeface="Palatino Linotype" pitchFamily="18" charset="0"/>
              </a:rPr>
              <a:t> &gt;</a:t>
            </a:r>
            <a:r>
              <a:rPr lang="hr-HR" sz="2400" dirty="0">
                <a:latin typeface="Palatino Linotype" pitchFamily="18" charset="0"/>
              </a:rPr>
              <a:t>)</a:t>
            </a:r>
          </a:p>
          <a:p>
            <a:pPr eaLnBrk="1" hangingPunct="1">
              <a:defRPr/>
            </a:pPr>
            <a:r>
              <a:rPr lang="hr-HR" sz="2400" dirty="0">
                <a:latin typeface="Palatino Linotype" pitchFamily="18" charset="0"/>
              </a:rPr>
              <a:t>Staklo</a:t>
            </a:r>
          </a:p>
          <a:p>
            <a:pPr eaLnBrk="1" hangingPunct="1">
              <a:defRPr/>
            </a:pPr>
            <a:r>
              <a:rPr lang="hr-HR" sz="2400" dirty="0">
                <a:latin typeface="Palatino Linotype" pitchFamily="18" charset="0"/>
              </a:rPr>
              <a:t>Keramika (uporabna, svjetiljke, </a:t>
            </a:r>
          </a:p>
          <a:p>
            <a:pPr eaLnBrk="1" hangingPunct="1">
              <a:buFont typeface="Wingdings" pitchFamily="2" charset="2"/>
              <a:buNone/>
              <a:defRPr/>
            </a:pPr>
            <a:r>
              <a:rPr lang="hr-HR" sz="2400" dirty="0">
                <a:latin typeface="Palatino Linotype" pitchFamily="18" charset="0"/>
              </a:rPr>
              <a:t>	figurice ~Etruščani)</a:t>
            </a:r>
          </a:p>
          <a:p>
            <a:pPr eaLnBrk="1" hangingPunct="1">
              <a:defRPr/>
            </a:pPr>
            <a:r>
              <a:rPr lang="hr-HR" sz="2400" dirty="0">
                <a:latin typeface="Palatino Linotype" pitchFamily="18" charset="0"/>
              </a:rPr>
              <a:t>Nakit - </a:t>
            </a:r>
            <a:r>
              <a:rPr lang="hr-HR" sz="2000" dirty="0">
                <a:latin typeface="Palatino Linotype" pitchFamily="18" charset="0"/>
              </a:rPr>
              <a:t>z</a:t>
            </a:r>
            <a:r>
              <a:rPr lang="hr-HR" sz="1800" dirty="0">
                <a:latin typeface="Palatino Linotype" pitchFamily="18" charset="0"/>
              </a:rPr>
              <a:t>l</a:t>
            </a:r>
            <a:r>
              <a:rPr lang="hr-HR" sz="2000" dirty="0">
                <a:latin typeface="Palatino Linotype" pitchFamily="18" charset="0"/>
              </a:rPr>
              <a:t>ato,  srebro, </a:t>
            </a:r>
          </a:p>
          <a:p>
            <a:pPr eaLnBrk="1" hangingPunct="1">
              <a:buFont typeface="Wingdings" pitchFamily="2" charset="2"/>
              <a:buNone/>
              <a:defRPr/>
            </a:pPr>
            <a:r>
              <a:rPr lang="hr-HR" sz="2000" dirty="0">
                <a:latin typeface="Palatino Linotype" pitchFamily="18" charset="0"/>
              </a:rPr>
              <a:t>	bjelokost, drago kamenje…</a:t>
            </a:r>
          </a:p>
          <a:p>
            <a:pPr eaLnBrk="1" hangingPunct="1">
              <a:buFont typeface="Wingdings" pitchFamily="2" charset="2"/>
              <a:buNone/>
              <a:defRPr/>
            </a:pPr>
            <a:endParaRPr lang="hr-HR" sz="2800" dirty="0">
              <a:latin typeface="Palatino Linotype" pitchFamily="18" charset="0"/>
            </a:endParaRPr>
          </a:p>
          <a:p>
            <a:pPr eaLnBrk="1" hangingPunct="1">
              <a:defRPr/>
            </a:pPr>
            <a:endParaRPr lang="hr-HR" sz="2800" dirty="0">
              <a:latin typeface="Palatino Linotype" pitchFamily="18" charset="0"/>
            </a:endParaRPr>
          </a:p>
        </p:txBody>
      </p:sp>
      <p:pic>
        <p:nvPicPr>
          <p:cNvPr id="44038" name="Picture 6" descr="Terracotta_Aeneas_MAN_Naples"/>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6285681" y="3028874"/>
            <a:ext cx="2771800" cy="3829126"/>
          </a:xfrm>
          <a:noFill/>
          <a:effectLst>
            <a:softEdge rad="31750"/>
          </a:effectLst>
          <a:extLst>
            <a:ext uri="{909E8E84-426E-40DD-AFC4-6F175D3DCCD1}">
              <a14:hiddenFill xmlns:a14="http://schemas.microsoft.com/office/drawing/2010/main">
                <a:solidFill>
                  <a:srgbClr val="FFFFFF"/>
                </a:solidFill>
              </a14:hiddenFill>
            </a:ext>
          </a:extLst>
        </p:spPr>
      </p:pic>
      <p:pic>
        <p:nvPicPr>
          <p:cNvPr id="44039" name="Picture 9" descr="Gladiateur_Begram_Guime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60777" y="3186215"/>
            <a:ext cx="2540000" cy="364490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 Box 10"/>
          <p:cNvSpPr txBox="1">
            <a:spLocks noChangeArrowheads="1"/>
          </p:cNvSpPr>
          <p:nvPr/>
        </p:nvSpPr>
        <p:spPr bwMode="auto">
          <a:xfrm>
            <a:off x="1571627" y="6238154"/>
            <a:ext cx="208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accent2"/>
              </a:buClr>
              <a:buFont typeface="Wingdings" pitchFamily="2"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r" eaLnBrk="1" hangingPunct="1">
              <a:spcBef>
                <a:spcPct val="50000"/>
              </a:spcBef>
              <a:buClrTx/>
              <a:buFontTx/>
              <a:buNone/>
            </a:pPr>
            <a:r>
              <a:rPr lang="hr-HR" altLang="en-US" sz="1800" dirty="0">
                <a:latin typeface="Palatino Linotype" pitchFamily="18" charset="0"/>
              </a:rPr>
              <a:t>Gladijator iz Bagrama</a:t>
            </a:r>
          </a:p>
        </p:txBody>
      </p:sp>
      <p:pic>
        <p:nvPicPr>
          <p:cNvPr id="3" name="Picture 2">
            <a:extLst>
              <a:ext uri="{FF2B5EF4-FFF2-40B4-BE49-F238E27FC236}">
                <a16:creationId xmlns:a16="http://schemas.microsoft.com/office/drawing/2014/main" id="{812ECA02-5B6F-4BD4-9968-FDC0DE0500A4}"/>
              </a:ext>
            </a:extLst>
          </p:cNvPr>
          <p:cNvPicPr>
            <a:picLocks noChangeAspect="1"/>
          </p:cNvPicPr>
          <p:nvPr/>
        </p:nvPicPr>
        <p:blipFill>
          <a:blip r:embed="rId7"/>
          <a:stretch>
            <a:fillRect/>
          </a:stretch>
        </p:blipFill>
        <p:spPr>
          <a:xfrm>
            <a:off x="5644927" y="-73378"/>
            <a:ext cx="3499073" cy="3259593"/>
          </a:xfrm>
          <a:prstGeom prst="rect">
            <a:avLst/>
          </a:prstGeom>
          <a:effectLst>
            <a:softEdge rad="127000"/>
          </a:effec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Boscoreale"/>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ackgroundRemoval t="4290" b="93834" l="3200" r="97600">
                        <a14:foregroundMark x1="2600" y1="3753" x2="25000" y2="32172"/>
                        <a14:foregroundMark x1="25000" y1="32172" x2="55600" y2="93834"/>
                        <a14:foregroundMark x1="1200" y1="93566" x2="97400" y2="4290"/>
                        <a14:foregroundMark x1="97400" y1="4290" x2="97600" y2="4290"/>
                        <a14:foregroundMark x1="3200" y1="7239" x2="32200" y2="6434"/>
                        <a14:foregroundMark x1="32200" y1="6434" x2="35800" y2="6971"/>
                        <a14:backgroundMark x1="1200" y1="96515" x2="11000" y2="98928"/>
                      </a14:backgroundRemoval>
                    </a14:imgEffect>
                  </a14:imgLayer>
                </a14:imgProps>
              </a:ext>
              <a:ext uri="{28A0092B-C50C-407E-A947-70E740481C1C}">
                <a14:useLocalDpi xmlns:a14="http://schemas.microsoft.com/office/drawing/2010/main"/>
              </a:ext>
            </a:extLst>
          </a:blip>
          <a:srcRect/>
          <a:stretch>
            <a:fillRect/>
          </a:stretch>
        </p:blipFill>
        <p:spPr>
          <a:xfrm>
            <a:off x="3635896" y="1"/>
            <a:ext cx="5508104" cy="4110316"/>
          </a:xfrm>
          <a:noFill/>
          <a:effectLst/>
          <a:extLst>
            <a:ext uri="{909E8E84-426E-40DD-AFC4-6F175D3DCCD1}">
              <a14:hiddenFill xmlns:a14="http://schemas.microsoft.com/office/drawing/2010/main">
                <a:solidFill>
                  <a:srgbClr val="FFFFFF"/>
                </a:solidFill>
              </a14:hiddenFill>
            </a:ext>
          </a:extLst>
        </p:spPr>
      </p:pic>
      <p:sp>
        <p:nvSpPr>
          <p:cNvPr id="129026" name="Rectangle 2"/>
          <p:cNvSpPr>
            <a:spLocks noGrp="1" noRot="1" noChangeArrowheads="1"/>
          </p:cNvSpPr>
          <p:nvPr>
            <p:ph type="title"/>
          </p:nvPr>
        </p:nvSpPr>
        <p:spPr>
          <a:xfrm>
            <a:off x="6057614" y="4298833"/>
            <a:ext cx="3077443" cy="1185325"/>
          </a:xfrm>
        </p:spPr>
        <p:txBody>
          <a:bodyPr>
            <a:normAutofit fontScale="90000"/>
          </a:bodyPr>
          <a:lstStyle/>
          <a:p>
            <a:pPr algn="ctr" eaLnBrk="1" hangingPunct="1">
              <a:defRPr/>
            </a:pPr>
            <a:r>
              <a:rPr lang="hr-HR" sz="4400" dirty="0">
                <a:latin typeface="Palatino Linotype" pitchFamily="18" charset="0"/>
              </a:rPr>
              <a:t>Zidno </a:t>
            </a:r>
            <a:br>
              <a:rPr lang="hr-HR" sz="4400" dirty="0">
                <a:latin typeface="Palatino Linotype" pitchFamily="18" charset="0"/>
              </a:rPr>
            </a:br>
            <a:r>
              <a:rPr lang="hr-HR" sz="4400" dirty="0">
                <a:latin typeface="Palatino Linotype" pitchFamily="18" charset="0"/>
              </a:rPr>
              <a:t>slikarstvo</a:t>
            </a:r>
          </a:p>
        </p:txBody>
      </p:sp>
      <p:sp>
        <p:nvSpPr>
          <p:cNvPr id="129027" name="Rectangle 3"/>
          <p:cNvSpPr>
            <a:spLocks noGrp="1" noRot="1" noChangeArrowheads="1"/>
          </p:cNvSpPr>
          <p:nvPr>
            <p:ph type="body" sz="half" idx="1"/>
          </p:nvPr>
        </p:nvSpPr>
        <p:spPr>
          <a:xfrm>
            <a:off x="8943" y="1052736"/>
            <a:ext cx="6435265" cy="5805264"/>
          </a:xfrm>
        </p:spPr>
        <p:txBody>
          <a:bodyPr>
            <a:normAutofit lnSpcReduction="10000"/>
          </a:bodyPr>
          <a:lstStyle/>
          <a:p>
            <a:pPr eaLnBrk="1" hangingPunct="1">
              <a:lnSpc>
                <a:spcPct val="80000"/>
              </a:lnSpc>
              <a:defRPr/>
            </a:pPr>
            <a:r>
              <a:rPr lang="hr-HR" sz="2400" i="1" dirty="0">
                <a:latin typeface="Palatino Linotype" pitchFamily="18" charset="0"/>
              </a:rPr>
              <a:t>Secco </a:t>
            </a:r>
            <a:r>
              <a:rPr lang="hr-HR" sz="2400" dirty="0">
                <a:latin typeface="Palatino Linotype" pitchFamily="18" charset="0"/>
              </a:rPr>
              <a:t>i</a:t>
            </a:r>
            <a:r>
              <a:rPr lang="hr-HR" sz="2400" i="1" dirty="0">
                <a:latin typeface="Palatino Linotype" pitchFamily="18" charset="0"/>
              </a:rPr>
              <a:t> fresco</a:t>
            </a:r>
          </a:p>
          <a:p>
            <a:pPr eaLnBrk="1" hangingPunct="1">
              <a:lnSpc>
                <a:spcPct val="80000"/>
              </a:lnSpc>
              <a:defRPr/>
            </a:pPr>
            <a:r>
              <a:rPr lang="hr-HR" sz="2400" dirty="0">
                <a:latin typeface="Palatino Linotype" pitchFamily="18" charset="0"/>
              </a:rPr>
              <a:t>Najviše očuvano</a:t>
            </a:r>
          </a:p>
          <a:p>
            <a:pPr eaLnBrk="1" hangingPunct="1">
              <a:lnSpc>
                <a:spcPct val="80000"/>
              </a:lnSpc>
              <a:buFont typeface="Wingdings" pitchFamily="2" charset="2"/>
              <a:buNone/>
              <a:defRPr/>
            </a:pPr>
            <a:r>
              <a:rPr lang="hr-HR" sz="2400" dirty="0">
                <a:latin typeface="Palatino Linotype" pitchFamily="18" charset="0"/>
              </a:rPr>
              <a:t>	  u Pompejima</a:t>
            </a:r>
          </a:p>
          <a:p>
            <a:pPr eaLnBrk="1" hangingPunct="1">
              <a:lnSpc>
                <a:spcPct val="80000"/>
              </a:lnSpc>
              <a:defRPr/>
            </a:pPr>
            <a:r>
              <a:rPr lang="hr-HR" sz="2800" dirty="0">
                <a:latin typeface="Palatino Linotype" pitchFamily="18" charset="0"/>
              </a:rPr>
              <a:t>  4 stila </a:t>
            </a:r>
          </a:p>
          <a:p>
            <a:pPr lvl="1" eaLnBrk="1" hangingPunct="1">
              <a:lnSpc>
                <a:spcPct val="80000"/>
              </a:lnSpc>
              <a:defRPr/>
            </a:pPr>
            <a:r>
              <a:rPr lang="hr-HR" sz="2400" dirty="0">
                <a:latin typeface="Palatino Linotype" pitchFamily="18" charset="0"/>
              </a:rPr>
              <a:t>Prvi - najjednostavniji, </a:t>
            </a:r>
          </a:p>
          <a:p>
            <a:pPr lvl="1" eaLnBrk="1" hangingPunct="1">
              <a:lnSpc>
                <a:spcPct val="80000"/>
              </a:lnSpc>
              <a:buFont typeface="Wingdings" pitchFamily="2" charset="2"/>
              <a:buNone/>
              <a:defRPr/>
            </a:pPr>
            <a:r>
              <a:rPr lang="hr-HR" sz="2400" dirty="0">
                <a:latin typeface="Palatino Linotype" pitchFamily="18" charset="0"/>
              </a:rPr>
              <a:t>imitacija mramornih </a:t>
            </a:r>
          </a:p>
          <a:p>
            <a:pPr lvl="1" eaLnBrk="1" hangingPunct="1">
              <a:lnSpc>
                <a:spcPct val="80000"/>
              </a:lnSpc>
              <a:buFont typeface="Wingdings" pitchFamily="2" charset="2"/>
              <a:buNone/>
              <a:defRPr/>
            </a:pPr>
            <a:r>
              <a:rPr lang="hr-HR" sz="2400" dirty="0">
                <a:latin typeface="Palatino Linotype" pitchFamily="18" charset="0"/>
              </a:rPr>
              <a:t>blokova</a:t>
            </a:r>
          </a:p>
          <a:p>
            <a:pPr lvl="1" eaLnBrk="1" hangingPunct="1">
              <a:lnSpc>
                <a:spcPct val="80000"/>
              </a:lnSpc>
              <a:defRPr/>
            </a:pPr>
            <a:r>
              <a:rPr lang="hr-HR" sz="2400" dirty="0">
                <a:latin typeface="Palatino Linotype" pitchFamily="18" charset="0"/>
              </a:rPr>
              <a:t>Drugi od 1.st.pr.Kr. </a:t>
            </a:r>
          </a:p>
          <a:p>
            <a:pPr lvl="1" eaLnBrk="1" hangingPunct="1">
              <a:lnSpc>
                <a:spcPct val="80000"/>
              </a:lnSpc>
              <a:buFont typeface="Wingdings" pitchFamily="2" charset="2"/>
              <a:buNone/>
              <a:defRPr/>
            </a:pPr>
            <a:r>
              <a:rPr lang="hr-HR" dirty="0">
                <a:latin typeface="Palatino Linotype" pitchFamily="18" charset="0"/>
              </a:rPr>
              <a:t>	</a:t>
            </a:r>
            <a:r>
              <a:rPr lang="hr-HR" sz="2400" dirty="0">
                <a:latin typeface="Palatino Linotype" pitchFamily="18" charset="0"/>
              </a:rPr>
              <a:t>- utjecaj kazališta, </a:t>
            </a:r>
          </a:p>
          <a:p>
            <a:pPr lvl="1" eaLnBrk="1" hangingPunct="1">
              <a:lnSpc>
                <a:spcPct val="80000"/>
              </a:lnSpc>
              <a:buFont typeface="Wingdings" pitchFamily="2" charset="2"/>
              <a:buNone/>
              <a:defRPr/>
            </a:pPr>
            <a:r>
              <a:rPr lang="hr-HR" sz="2400" dirty="0">
                <a:solidFill>
                  <a:schemeClr val="tx2"/>
                </a:solidFill>
                <a:latin typeface="Palatino Linotype" pitchFamily="18" charset="0"/>
              </a:rPr>
              <a:t>	</a:t>
            </a:r>
            <a:r>
              <a:rPr lang="hr-HR" sz="2400" dirty="0">
                <a:latin typeface="Palatino Linotype" pitchFamily="18" charset="0"/>
              </a:rPr>
              <a:t>perspektiva </a:t>
            </a:r>
          </a:p>
          <a:p>
            <a:pPr lvl="1" eaLnBrk="1" hangingPunct="1">
              <a:lnSpc>
                <a:spcPct val="80000"/>
              </a:lnSpc>
              <a:defRPr/>
            </a:pPr>
            <a:r>
              <a:rPr lang="hr-HR" sz="2400" dirty="0">
                <a:latin typeface="Palatino Linotype" pitchFamily="18" charset="0"/>
              </a:rPr>
              <a:t>Treći u doba Augusta</a:t>
            </a:r>
            <a:r>
              <a:rPr lang="hr-HR" dirty="0">
                <a:latin typeface="Palatino Linotype" pitchFamily="18" charset="0"/>
              </a:rPr>
              <a:t> </a:t>
            </a:r>
          </a:p>
          <a:p>
            <a:pPr lvl="1" eaLnBrk="1" hangingPunct="1">
              <a:lnSpc>
                <a:spcPct val="80000"/>
              </a:lnSpc>
              <a:buFont typeface="Wingdings" pitchFamily="2" charset="2"/>
              <a:buNone/>
              <a:defRPr/>
            </a:pPr>
            <a:r>
              <a:rPr lang="hr-HR" sz="2400" dirty="0">
                <a:latin typeface="Palatino Linotype" pitchFamily="18" charset="0"/>
              </a:rPr>
              <a:t>	- “idilične” slike, utjecaj Egipta</a:t>
            </a:r>
          </a:p>
          <a:p>
            <a:pPr lvl="1" eaLnBrk="1" hangingPunct="1">
              <a:lnSpc>
                <a:spcPct val="80000"/>
              </a:lnSpc>
              <a:buFont typeface="Wingdings" pitchFamily="2" charset="2"/>
              <a:buNone/>
              <a:defRPr/>
            </a:pPr>
            <a:r>
              <a:rPr lang="hr-HR" sz="2400" dirty="0">
                <a:latin typeface="Palatino Linotype" pitchFamily="18" charset="0"/>
              </a:rPr>
              <a:t>   - slikar Studije (krajolici, ljudi u svakodnevici)</a:t>
            </a:r>
            <a:endParaRPr lang="hr-HR" dirty="0">
              <a:latin typeface="Palatino Linotype" pitchFamily="18" charset="0"/>
            </a:endParaRPr>
          </a:p>
          <a:p>
            <a:pPr lvl="1" eaLnBrk="1" hangingPunct="1">
              <a:lnSpc>
                <a:spcPct val="80000"/>
              </a:lnSpc>
              <a:defRPr/>
            </a:pPr>
            <a:r>
              <a:rPr lang="hr-HR" sz="2400" dirty="0">
                <a:latin typeface="Palatino Linotype" pitchFamily="18" charset="0"/>
              </a:rPr>
              <a:t>Četvrti od sredine 1.st.n.e.</a:t>
            </a:r>
          </a:p>
          <a:p>
            <a:pPr lvl="2" eaLnBrk="1" hangingPunct="1">
              <a:lnSpc>
                <a:spcPct val="80000"/>
              </a:lnSpc>
              <a:buFont typeface="Wingdings" pitchFamily="2" charset="2"/>
              <a:buNone/>
              <a:defRPr/>
            </a:pPr>
            <a:r>
              <a:rPr lang="hr-HR" dirty="0">
                <a:latin typeface="Palatino Linotype" pitchFamily="18" charset="0"/>
              </a:rPr>
              <a:t>- otvaranje prostora u dubinu, fantastične slike, bijela pozadina, “najkičastiji”</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7" name="Rectangle 5"/>
          <p:cNvSpPr>
            <a:spLocks noGrp="1" noRot="1" noChangeArrowheads="1"/>
          </p:cNvSpPr>
          <p:nvPr>
            <p:ph type="title"/>
          </p:nvPr>
        </p:nvSpPr>
        <p:spPr>
          <a:xfrm>
            <a:off x="6012160" y="336550"/>
            <a:ext cx="2736304" cy="1724298"/>
          </a:xfrm>
        </p:spPr>
        <p:txBody>
          <a:bodyPr>
            <a:normAutofit/>
          </a:bodyPr>
          <a:lstStyle/>
          <a:p>
            <a:pPr eaLnBrk="1" hangingPunct="1">
              <a:defRPr/>
            </a:pPr>
            <a:r>
              <a:rPr lang="hr-HR" sz="2400" b="1" dirty="0">
                <a:solidFill>
                  <a:schemeClr val="tx1"/>
                </a:solidFill>
                <a:latin typeface="Palatino Linotype" pitchFamily="18" charset="0"/>
              </a:rPr>
              <a:t>Egipatska scena iz “crne sobe” vile u Boscotrecaseu </a:t>
            </a:r>
            <a:endParaRPr lang="hr-HR" sz="4000" b="1" dirty="0">
              <a:solidFill>
                <a:schemeClr val="tx1"/>
              </a:solidFill>
            </a:endParaRPr>
          </a:p>
        </p:txBody>
      </p:sp>
      <p:pic>
        <p:nvPicPr>
          <p:cNvPr id="38915" name="Picture 4" descr="egipatska scena Boscotrecas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0"/>
            <a:ext cx="5867400" cy="4387850"/>
          </a:xfrm>
          <a:noFill/>
          <a:extLst>
            <a:ext uri="{909E8E84-426E-40DD-AFC4-6F175D3DCCD1}">
              <a14:hiddenFill xmlns:a14="http://schemas.microsoft.com/office/drawing/2010/main">
                <a:solidFill>
                  <a:srgbClr val="FFFFFF"/>
                </a:solidFill>
              </a14:hiddenFill>
            </a:ext>
          </a:extLst>
        </p:spPr>
      </p:pic>
      <p:sp>
        <p:nvSpPr>
          <p:cNvPr id="136199" name="Text Box 7"/>
          <p:cNvSpPr txBox="1">
            <a:spLocks noChangeArrowheads="1"/>
          </p:cNvSpPr>
          <p:nvPr/>
        </p:nvSpPr>
        <p:spPr bwMode="auto">
          <a:xfrm>
            <a:off x="0" y="0"/>
            <a:ext cx="5508625" cy="336550"/>
          </a:xfrm>
          <a:prstGeom prst="rect">
            <a:avLst/>
          </a:prstGeom>
          <a:noFill/>
          <a:ln w="9525">
            <a:noFill/>
            <a:miter lim="800000"/>
            <a:headEnd/>
            <a:tailEnd/>
          </a:ln>
          <a:effectLst/>
        </p:spPr>
        <p:txBody>
          <a:bodyPr>
            <a:spAutoFit/>
          </a:bodyPr>
          <a:lstStyle/>
          <a:p>
            <a:pPr>
              <a:spcBef>
                <a:spcPct val="50000"/>
              </a:spcBef>
              <a:defRPr/>
            </a:pPr>
            <a:r>
              <a:rPr lang="hr-HR" sz="1600">
                <a:solidFill>
                  <a:schemeClr val="bg1"/>
                </a:solidFill>
                <a:effectLst>
                  <a:outerShdw blurRad="38100" dist="38100" dir="2700000" algn="tl">
                    <a:srgbClr val="000000"/>
                  </a:outerShdw>
                </a:effectLst>
              </a:rPr>
              <a:t>http://www.metmuseum.org/toah/hd/bsco/hd_bsco.htm</a:t>
            </a:r>
          </a:p>
        </p:txBody>
      </p:sp>
      <p:sp>
        <p:nvSpPr>
          <p:cNvPr id="136202" name="Text Box 10"/>
          <p:cNvSpPr txBox="1">
            <a:spLocks noChangeArrowheads="1"/>
          </p:cNvSpPr>
          <p:nvPr/>
        </p:nvSpPr>
        <p:spPr bwMode="auto">
          <a:xfrm>
            <a:off x="900113" y="5013325"/>
            <a:ext cx="2663825" cy="1004888"/>
          </a:xfrm>
          <a:prstGeom prst="rect">
            <a:avLst/>
          </a:prstGeom>
          <a:noFill/>
          <a:ln w="9525">
            <a:noFill/>
            <a:miter lim="800000"/>
            <a:headEnd/>
            <a:tailEnd/>
          </a:ln>
          <a:effectLst/>
        </p:spPr>
        <p:txBody>
          <a:bodyPr>
            <a:spAutoFit/>
          </a:bodyPr>
          <a:lstStyle/>
          <a:p>
            <a:pPr algn="r">
              <a:spcBef>
                <a:spcPct val="50000"/>
              </a:spcBef>
              <a:defRPr/>
            </a:pPr>
            <a:r>
              <a:rPr lang="hr-HR" sz="2400" b="1" i="1" dirty="0">
                <a:effectLst>
                  <a:outerShdw blurRad="38100" dist="38100" dir="2700000" algn="tl">
                    <a:srgbClr val="FFFFFF"/>
                  </a:outerShdw>
                </a:effectLst>
              </a:rPr>
              <a:t>Domus Aurea</a:t>
            </a:r>
            <a:r>
              <a:rPr lang="hr-HR" dirty="0"/>
              <a:t> </a:t>
            </a:r>
          </a:p>
          <a:p>
            <a:pPr algn="r">
              <a:spcBef>
                <a:spcPct val="50000"/>
              </a:spcBef>
              <a:defRPr/>
            </a:pPr>
            <a:r>
              <a:rPr lang="hr-HR" sz="2400" b="1" dirty="0">
                <a:effectLst>
                  <a:outerShdw blurRad="38100" dist="38100" dir="2700000" algn="tl">
                    <a:srgbClr val="FFFFFF"/>
                  </a:outerShdw>
                </a:effectLst>
              </a:rPr>
              <a:t>u Rimu</a:t>
            </a:r>
          </a:p>
        </p:txBody>
      </p:sp>
      <p:pic>
        <p:nvPicPr>
          <p:cNvPr id="2" name="Picture 1">
            <a:extLst>
              <a:ext uri="{FF2B5EF4-FFF2-40B4-BE49-F238E27FC236}">
                <a16:creationId xmlns:a16="http://schemas.microsoft.com/office/drawing/2014/main" id="{67FE78C4-0FDA-4D6A-B746-E4128DCB7DE0}"/>
              </a:ext>
            </a:extLst>
          </p:cNvPr>
          <p:cNvPicPr>
            <a:picLocks noChangeAspect="1"/>
          </p:cNvPicPr>
          <p:nvPr/>
        </p:nvPicPr>
        <p:blipFill>
          <a:blip r:embed="rId4"/>
          <a:stretch>
            <a:fillRect/>
          </a:stretch>
        </p:blipFill>
        <p:spPr>
          <a:xfrm>
            <a:off x="3750813" y="2708920"/>
            <a:ext cx="5393187" cy="4169248"/>
          </a:xfrm>
          <a:prstGeom prst="rect">
            <a:avLst/>
          </a:prstGeom>
          <a:effectLst>
            <a:softEdge rad="63500"/>
          </a:effec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mikenski bodez"/>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4610100"/>
            <a:ext cx="9144000" cy="2247900"/>
          </a:xfrm>
          <a:noFill/>
          <a:extLst>
            <a:ext uri="{909E8E84-426E-40DD-AFC4-6F175D3DCCD1}">
              <a14:hiddenFill xmlns:a14="http://schemas.microsoft.com/office/drawing/2010/main">
                <a:solidFill>
                  <a:srgbClr val="FFFFFF"/>
                </a:solidFill>
              </a14:hiddenFill>
            </a:ext>
          </a:extLst>
        </p:spPr>
      </p:pic>
      <p:sp>
        <p:nvSpPr>
          <p:cNvPr id="28674" name="Rectangle 2"/>
          <p:cNvSpPr>
            <a:spLocks noGrp="1" noRot="1" noChangeArrowheads="1"/>
          </p:cNvSpPr>
          <p:nvPr>
            <p:ph type="title"/>
          </p:nvPr>
        </p:nvSpPr>
        <p:spPr>
          <a:xfrm>
            <a:off x="755576" y="244475"/>
            <a:ext cx="8086799" cy="1313020"/>
          </a:xfrm>
        </p:spPr>
        <p:txBody>
          <a:bodyPr/>
          <a:lstStyle/>
          <a:p>
            <a:pPr eaLnBrk="1" hangingPunct="1">
              <a:defRPr/>
            </a:pPr>
            <a:r>
              <a:rPr lang="hr-HR" dirty="0">
                <a:latin typeface="Palatino Linotype" pitchFamily="18" charset="0"/>
              </a:rPr>
              <a:t>Istočni utjecaj</a:t>
            </a:r>
          </a:p>
        </p:txBody>
      </p:sp>
      <p:sp>
        <p:nvSpPr>
          <p:cNvPr id="28675" name="Rectangle 3"/>
          <p:cNvSpPr>
            <a:spLocks noGrp="1" noRot="1" noChangeArrowheads="1"/>
          </p:cNvSpPr>
          <p:nvPr>
            <p:ph type="body" sz="half" idx="1"/>
          </p:nvPr>
        </p:nvSpPr>
        <p:spPr>
          <a:xfrm>
            <a:off x="251520" y="1752600"/>
            <a:ext cx="8352730" cy="3621088"/>
          </a:xfrm>
        </p:spPr>
        <p:txBody>
          <a:bodyPr/>
          <a:lstStyle/>
          <a:p>
            <a:pPr eaLnBrk="1" hangingPunct="1">
              <a:defRPr/>
            </a:pPr>
            <a:r>
              <a:rPr lang="hr-HR" sz="2800" dirty="0">
                <a:latin typeface="Palatino Linotype" pitchFamily="18" charset="0"/>
              </a:rPr>
              <a:t>Frizovi životinja</a:t>
            </a:r>
          </a:p>
          <a:p>
            <a:pPr eaLnBrk="1" hangingPunct="1">
              <a:defRPr/>
            </a:pPr>
            <a:r>
              <a:rPr lang="hr-HR" sz="2800" dirty="0">
                <a:latin typeface="Palatino Linotype" pitchFamily="18" charset="0"/>
              </a:rPr>
              <a:t>Okrugli kotlovi sa životinjskim glavama</a:t>
            </a:r>
          </a:p>
          <a:p>
            <a:pPr eaLnBrk="1" hangingPunct="1">
              <a:defRPr/>
            </a:pPr>
            <a:r>
              <a:rPr lang="hr-HR" sz="2800" dirty="0">
                <a:latin typeface="Palatino Linotype" pitchFamily="18" charset="0"/>
              </a:rPr>
              <a:t>Frontalni tip kipa u arhajskom razdoblju </a:t>
            </a:r>
          </a:p>
          <a:p>
            <a:pPr lvl="1">
              <a:defRPr/>
            </a:pPr>
            <a:r>
              <a:rPr lang="hr-HR" sz="2600" dirty="0">
                <a:latin typeface="Palatino Linotype" pitchFamily="18" charset="0"/>
              </a:rPr>
              <a:t>Egipat</a:t>
            </a:r>
          </a:p>
          <a:p>
            <a:pPr eaLnBrk="1" hangingPunct="1">
              <a:defRPr/>
            </a:pPr>
            <a:r>
              <a:rPr lang="hr-HR" sz="2800" dirty="0">
                <a:latin typeface="Palatino Linotype" pitchFamily="18" charset="0"/>
              </a:rPr>
              <a:t>Urezivanje silueta figura </a:t>
            </a:r>
          </a:p>
          <a:p>
            <a:pPr lvl="1">
              <a:defRPr/>
            </a:pPr>
            <a:r>
              <a:rPr lang="hr-HR" sz="2600" dirty="0">
                <a:latin typeface="Palatino Linotype" pitchFamily="18" charset="0"/>
              </a:rPr>
              <a:t>na oružje i na vaze</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11ED38-8933-40C3-8C38-411FA6F8D63C}"/>
              </a:ext>
            </a:extLst>
          </p:cNvPr>
          <p:cNvPicPr>
            <a:picLocks noChangeAspect="1"/>
          </p:cNvPicPr>
          <p:nvPr/>
        </p:nvPicPr>
        <p:blipFill>
          <a:blip r:embed="rId3"/>
          <a:stretch>
            <a:fillRect/>
          </a:stretch>
        </p:blipFill>
        <p:spPr>
          <a:xfrm>
            <a:off x="-2858" y="0"/>
            <a:ext cx="4577003" cy="5373216"/>
          </a:xfrm>
          <a:prstGeom prst="rect">
            <a:avLst/>
          </a:prstGeom>
        </p:spPr>
      </p:pic>
      <p:sp>
        <p:nvSpPr>
          <p:cNvPr id="152581" name="Rectangle 5"/>
          <p:cNvSpPr>
            <a:spLocks noGrp="1" noRot="1" noChangeArrowheads="1"/>
          </p:cNvSpPr>
          <p:nvPr>
            <p:ph type="title"/>
          </p:nvPr>
        </p:nvSpPr>
        <p:spPr>
          <a:xfrm>
            <a:off x="4643438" y="244475"/>
            <a:ext cx="4198937" cy="1431925"/>
          </a:xfrm>
        </p:spPr>
        <p:txBody>
          <a:bodyPr>
            <a:normAutofit/>
          </a:bodyPr>
          <a:lstStyle/>
          <a:p>
            <a:pPr eaLnBrk="1" hangingPunct="1">
              <a:defRPr/>
            </a:pPr>
            <a:r>
              <a:rPr lang="hr-HR" sz="2400" b="1" dirty="0">
                <a:solidFill>
                  <a:schemeClr val="tx1"/>
                </a:solidFill>
                <a:latin typeface="Palatino Linotype" pitchFamily="18" charset="0"/>
              </a:rPr>
              <a:t>Krajolik iz Boscotrecasea</a:t>
            </a:r>
            <a:r>
              <a:rPr lang="hr-HR" sz="2400" dirty="0">
                <a:solidFill>
                  <a:schemeClr val="tx1"/>
                </a:solidFill>
                <a:latin typeface="Palatino Linotype" pitchFamily="18" charset="0"/>
              </a:rPr>
              <a:t>, </a:t>
            </a:r>
            <a:br>
              <a:rPr lang="hr-HR" sz="2400" dirty="0">
                <a:solidFill>
                  <a:schemeClr val="tx1"/>
                </a:solidFill>
                <a:latin typeface="Palatino Linotype" pitchFamily="18" charset="0"/>
              </a:rPr>
            </a:br>
            <a:r>
              <a:rPr lang="hr-HR" sz="2400" dirty="0">
                <a:solidFill>
                  <a:schemeClr val="tx1"/>
                </a:solidFill>
                <a:latin typeface="Palatino Linotype" pitchFamily="18" charset="0"/>
              </a:rPr>
              <a:t>Treći stil</a:t>
            </a:r>
          </a:p>
        </p:txBody>
      </p:sp>
      <p:sp>
        <p:nvSpPr>
          <p:cNvPr id="152583" name="Rectangle 7"/>
          <p:cNvSpPr>
            <a:spLocks noGrp="1" noRot="1" noChangeArrowheads="1"/>
          </p:cNvSpPr>
          <p:nvPr>
            <p:ph type="body" idx="4294967295"/>
          </p:nvPr>
        </p:nvSpPr>
        <p:spPr>
          <a:xfrm>
            <a:off x="56432" y="5661248"/>
            <a:ext cx="4502707" cy="1484784"/>
          </a:xfrm>
        </p:spPr>
        <p:txBody>
          <a:bodyPr/>
          <a:lstStyle/>
          <a:p>
            <a:pPr marL="0" indent="0" algn="r" eaLnBrk="1" hangingPunct="1">
              <a:buNone/>
              <a:defRPr/>
            </a:pPr>
            <a:r>
              <a:rPr lang="hr-HR" sz="2400" b="1" dirty="0">
                <a:latin typeface="Palatino Linotype" pitchFamily="18" charset="0"/>
              </a:rPr>
              <a:t>Vila Publija Fanija Sinistora</a:t>
            </a:r>
          </a:p>
          <a:p>
            <a:pPr algn="r" eaLnBrk="1" hangingPunct="1">
              <a:buFont typeface="Wingdings" pitchFamily="2" charset="2"/>
              <a:buNone/>
              <a:defRPr/>
            </a:pPr>
            <a:r>
              <a:rPr lang="hr-HR" sz="2400" dirty="0">
                <a:latin typeface="Palatino Linotype" pitchFamily="18" charset="0"/>
              </a:rPr>
              <a:t> - pompejansko crvena</a:t>
            </a:r>
          </a:p>
        </p:txBody>
      </p:sp>
      <p:pic>
        <p:nvPicPr>
          <p:cNvPr id="39941" name="Picture 8" descr="Villa-of-Publius-Fannius-Synistor-hall"/>
          <p:cNvPicPr>
            <a:picLocks noGrp="1" noChangeAspect="1" noChangeArrowheads="1"/>
          </p:cNvPicPr>
          <p:nvPr>
            <p:ph sz="half" idx="4294967295"/>
          </p:nvPr>
        </p:nvPicPr>
        <p:blipFill>
          <a:blip r:embed="rId4">
            <a:extLst>
              <a:ext uri="{28A0092B-C50C-407E-A947-70E740481C1C}">
                <a14:useLocalDpi xmlns:a14="http://schemas.microsoft.com/office/drawing/2010/main"/>
              </a:ext>
            </a:extLst>
          </a:blip>
          <a:srcRect/>
          <a:stretch>
            <a:fillRect/>
          </a:stretch>
        </p:blipFill>
        <p:spPr>
          <a:xfrm>
            <a:off x="4572000" y="2382838"/>
            <a:ext cx="4572000" cy="4495800"/>
          </a:xfr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4" name="Rectangle 10"/>
          <p:cNvSpPr>
            <a:spLocks noGrp="1" noRot="1" noChangeArrowheads="1"/>
          </p:cNvSpPr>
          <p:nvPr>
            <p:ph type="title"/>
          </p:nvPr>
        </p:nvSpPr>
        <p:spPr>
          <a:xfrm>
            <a:off x="4932363" y="244475"/>
            <a:ext cx="4208530" cy="1431925"/>
          </a:xfrm>
        </p:spPr>
        <p:txBody>
          <a:bodyPr>
            <a:normAutofit/>
          </a:bodyPr>
          <a:lstStyle/>
          <a:p>
            <a:pPr eaLnBrk="1" hangingPunct="1">
              <a:defRPr/>
            </a:pPr>
            <a:r>
              <a:rPr lang="hr-HR" sz="2400" b="1" dirty="0">
                <a:solidFill>
                  <a:schemeClr val="tx1"/>
                </a:solidFill>
                <a:latin typeface="Palatino Linotype" pitchFamily="18" charset="0"/>
              </a:rPr>
              <a:t>Mozaik s Odisejem i sirenama</a:t>
            </a:r>
            <a:r>
              <a:rPr lang="hr-HR" sz="2400" b="0" dirty="0">
                <a:solidFill>
                  <a:schemeClr val="tx1"/>
                </a:solidFill>
                <a:latin typeface="Palatino Linotype" pitchFamily="18" charset="0"/>
              </a:rPr>
              <a:t>, Kartaga</a:t>
            </a:r>
          </a:p>
        </p:txBody>
      </p:sp>
      <p:sp>
        <p:nvSpPr>
          <p:cNvPr id="149507" name="Rectangle 3"/>
          <p:cNvSpPr>
            <a:spLocks noGrp="1" noRot="1" noChangeArrowheads="1"/>
          </p:cNvSpPr>
          <p:nvPr>
            <p:ph type="body" sz="half" idx="1"/>
          </p:nvPr>
        </p:nvSpPr>
        <p:spPr>
          <a:xfrm>
            <a:off x="611188" y="2636838"/>
            <a:ext cx="7345362" cy="3459162"/>
          </a:xfrm>
        </p:spPr>
        <p:txBody>
          <a:bodyPr/>
          <a:lstStyle/>
          <a:p>
            <a:pPr eaLnBrk="1" hangingPunct="1">
              <a:defRPr/>
            </a:pPr>
            <a:r>
              <a:rPr lang="hr-HR" sz="2800" dirty="0">
                <a:latin typeface="Palatino Linotype" pitchFamily="18" charset="0"/>
              </a:rPr>
              <a:t>Mozaici doživljavaju procvat u 2.st.n.e. </a:t>
            </a:r>
          </a:p>
          <a:p>
            <a:pPr eaLnBrk="1" hangingPunct="1">
              <a:buFont typeface="Wingdings" pitchFamily="2" charset="2"/>
              <a:buNone/>
              <a:defRPr/>
            </a:pPr>
            <a:r>
              <a:rPr lang="hr-HR" sz="2800" dirty="0">
                <a:latin typeface="Palatino Linotype" pitchFamily="18" charset="0"/>
              </a:rPr>
              <a:t>	(pa do 4.st.)</a:t>
            </a:r>
          </a:p>
          <a:p>
            <a:pPr eaLnBrk="1" hangingPunct="1">
              <a:buFont typeface="Wingdings" pitchFamily="2" charset="2"/>
              <a:buNone/>
              <a:defRPr/>
            </a:pPr>
            <a:endParaRPr lang="hr-HR" sz="2800" dirty="0">
              <a:latin typeface="Palatino Linotype" pitchFamily="18" charset="0"/>
            </a:endParaRPr>
          </a:p>
          <a:p>
            <a:pPr lvl="1" eaLnBrk="1" hangingPunct="1">
              <a:defRPr/>
            </a:pPr>
            <a:r>
              <a:rPr lang="hr-HR" sz="2400" dirty="0">
                <a:latin typeface="Palatino Linotype" pitchFamily="18" charset="0"/>
              </a:rPr>
              <a:t>Crno-bijeli </a:t>
            </a:r>
          </a:p>
          <a:p>
            <a:pPr lvl="1" eaLnBrk="1" hangingPunct="1">
              <a:buFont typeface="Wingdings" pitchFamily="2" charset="2"/>
              <a:buNone/>
              <a:defRPr/>
            </a:pPr>
            <a:r>
              <a:rPr lang="hr-HR" sz="2400" dirty="0">
                <a:latin typeface="Palatino Linotype" pitchFamily="18" charset="0"/>
              </a:rPr>
              <a:t>	i u boji</a:t>
            </a:r>
          </a:p>
        </p:txBody>
      </p:sp>
      <p:pic>
        <p:nvPicPr>
          <p:cNvPr id="40964" name="Picture 4" descr="terme 7 mudraca Ostia"/>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3348038" y="3035300"/>
            <a:ext cx="5795962" cy="3822700"/>
          </a:xfrm>
          <a:noFill/>
          <a:effectLst>
            <a:softEdge rad="63500"/>
          </a:effectLst>
          <a:extLst>
            <a:ext uri="{909E8E84-426E-40DD-AFC4-6F175D3DCCD1}">
              <a14:hiddenFill xmlns:a14="http://schemas.microsoft.com/office/drawing/2010/main">
                <a:solidFill>
                  <a:srgbClr val="FFFFFF"/>
                </a:solidFill>
              </a14:hiddenFill>
            </a:ext>
          </a:extLst>
        </p:spPr>
      </p:pic>
      <p:pic>
        <p:nvPicPr>
          <p:cNvPr id="40967" name="Picture 9" descr="Mosaique_d'Ulysse_et_les_sirènes"/>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0" y="0"/>
            <a:ext cx="4859338" cy="2651125"/>
          </a:xfrm>
          <a:noFill/>
          <a:effectLst>
            <a:softEdge rad="31750"/>
          </a:effectLst>
          <a:extLst>
            <a:ext uri="{909E8E84-426E-40DD-AFC4-6F175D3DCCD1}">
              <a14:hiddenFill xmlns:a14="http://schemas.microsoft.com/office/drawing/2010/main">
                <a:solidFill>
                  <a:srgbClr val="FFFFFF"/>
                </a:solidFill>
              </a14:hiddenFill>
            </a:ext>
          </a:extLst>
        </p:spPr>
      </p:pic>
      <p:sp>
        <p:nvSpPr>
          <p:cNvPr id="149511" name="Text Box 7"/>
          <p:cNvSpPr txBox="1">
            <a:spLocks noChangeArrowheads="1"/>
          </p:cNvSpPr>
          <p:nvPr/>
        </p:nvSpPr>
        <p:spPr bwMode="auto">
          <a:xfrm>
            <a:off x="12488" y="5842337"/>
            <a:ext cx="3419475" cy="1015663"/>
          </a:xfrm>
          <a:prstGeom prst="rect">
            <a:avLst/>
          </a:prstGeom>
          <a:noFill/>
          <a:ln w="9525">
            <a:noFill/>
            <a:miter lim="800000"/>
            <a:headEnd/>
            <a:tailEnd/>
          </a:ln>
          <a:effectLst/>
        </p:spPr>
        <p:txBody>
          <a:bodyPr wrap="square">
            <a:spAutoFit/>
          </a:bodyPr>
          <a:lstStyle/>
          <a:p>
            <a:pPr algn="r">
              <a:spcBef>
                <a:spcPct val="50000"/>
              </a:spcBef>
              <a:defRPr/>
            </a:pPr>
            <a:r>
              <a:rPr lang="hr-HR" sz="2400" b="1" dirty="0">
                <a:effectLst>
                  <a:outerShdw blurRad="38100" dist="38100" dir="2700000" algn="tl">
                    <a:srgbClr val="FFFFFF"/>
                  </a:outerShdw>
                </a:effectLst>
              </a:rPr>
              <a:t>Terme 7 mudraca</a:t>
            </a:r>
            <a:r>
              <a:rPr lang="hr-HR" sz="2400" dirty="0">
                <a:effectLst>
                  <a:outerShdw blurRad="38100" dist="38100" dir="2700000" algn="tl">
                    <a:srgbClr val="FFFFFF"/>
                  </a:outerShdw>
                </a:effectLst>
              </a:rPr>
              <a:t>, </a:t>
            </a:r>
          </a:p>
          <a:p>
            <a:pPr algn="r">
              <a:spcBef>
                <a:spcPct val="50000"/>
              </a:spcBef>
              <a:defRPr/>
            </a:pPr>
            <a:r>
              <a:rPr lang="hr-HR" sz="2400" dirty="0">
                <a:effectLst>
                  <a:outerShdw blurRad="38100" dist="38100" dir="2700000" algn="tl">
                    <a:srgbClr val="FFFFFF"/>
                  </a:outerShdw>
                </a:effectLst>
              </a:rPr>
              <a:t>Ostija</a:t>
            </a:r>
          </a:p>
        </p:txBody>
      </p:sp>
      <p:sp>
        <p:nvSpPr>
          <p:cNvPr id="40966" name="Text Box 8"/>
          <p:cNvSpPr txBox="1">
            <a:spLocks noChangeArrowheads="1"/>
          </p:cNvSpPr>
          <p:nvPr/>
        </p:nvSpPr>
        <p:spPr bwMode="auto">
          <a:xfrm>
            <a:off x="3344757" y="3068960"/>
            <a:ext cx="5796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Font typeface="Wingdings" pitchFamily="2" charset="2"/>
              <a:buChar char="§"/>
              <a:defRPr sz="3200">
                <a:solidFill>
                  <a:schemeClr val="tx1"/>
                </a:solidFill>
                <a:latin typeface="Arial" charset="0"/>
              </a:defRPr>
            </a:lvl1pPr>
            <a:lvl2pPr marL="742950" indent="-285750" eaLnBrk="0" hangingPunct="0">
              <a:spcBef>
                <a:spcPct val="20000"/>
              </a:spcBef>
              <a:buClr>
                <a:schemeClr val="accent2"/>
              </a:buClr>
              <a:buFont typeface="Wingdings" pitchFamily="2" charset="2"/>
              <a:buChar char="§"/>
              <a:defRPr sz="2800">
                <a:solidFill>
                  <a:schemeClr val="tx1"/>
                </a:solidFill>
                <a:latin typeface="Arial"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charset="0"/>
              </a:defRPr>
            </a:lvl3pPr>
            <a:lvl4pPr marL="1600200" indent="-228600" eaLnBrk="0" hangingPunct="0">
              <a:spcBef>
                <a:spcPct val="20000"/>
              </a:spcBef>
              <a:buClr>
                <a:schemeClr val="accent2"/>
              </a:buClr>
              <a:buFont typeface="Wingdings" pitchFamily="2" charset="2"/>
              <a:buChar char="§"/>
              <a:defRPr sz="2000">
                <a:solidFill>
                  <a:schemeClr val="tx1"/>
                </a:solidFill>
                <a:latin typeface="Arial"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eaLnBrk="1" hangingPunct="1">
              <a:spcBef>
                <a:spcPct val="50000"/>
              </a:spcBef>
              <a:buClrTx/>
              <a:buFontTx/>
              <a:buNone/>
            </a:pPr>
            <a:r>
              <a:rPr lang="hr-HR" altLang="en-US" sz="1200" dirty="0">
                <a:solidFill>
                  <a:schemeClr val="accent6">
                    <a:lumMod val="60000"/>
                    <a:lumOff val="40000"/>
                  </a:schemeClr>
                </a:solidFill>
                <a:latin typeface="Palatino Linotype" pitchFamily="18" charset="0"/>
              </a:rPr>
              <a:t>http://wings.buffalo.edu/AandS/Maecenas/italy_except_rome_and_sicily/ostia/ac741001.html</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467544" y="116632"/>
            <a:ext cx="8385175" cy="1431925"/>
          </a:xfrm>
        </p:spPr>
        <p:txBody>
          <a:bodyPr/>
          <a:lstStyle/>
          <a:p>
            <a:pPr eaLnBrk="1" hangingPunct="1">
              <a:defRPr/>
            </a:pPr>
            <a:r>
              <a:rPr lang="hr-HR" dirty="0">
                <a:latin typeface="Palatino Linotype" pitchFamily="18" charset="0"/>
              </a:rPr>
              <a:t>Arhitektura</a:t>
            </a:r>
          </a:p>
        </p:txBody>
      </p:sp>
      <p:sp>
        <p:nvSpPr>
          <p:cNvPr id="132099" name="Rectangle 3"/>
          <p:cNvSpPr>
            <a:spLocks noGrp="1" noRot="1" noChangeArrowheads="1"/>
          </p:cNvSpPr>
          <p:nvPr>
            <p:ph type="body" sz="half" idx="1"/>
          </p:nvPr>
        </p:nvSpPr>
        <p:spPr>
          <a:xfrm>
            <a:off x="0" y="2060848"/>
            <a:ext cx="9144000" cy="4797152"/>
          </a:xfrm>
        </p:spPr>
        <p:txBody>
          <a:bodyPr/>
          <a:lstStyle/>
          <a:p>
            <a:pPr eaLnBrk="1" hangingPunct="1">
              <a:defRPr/>
            </a:pPr>
            <a:r>
              <a:rPr lang="hr-HR" sz="2800" dirty="0">
                <a:latin typeface="Palatino Linotype" pitchFamily="18" charset="0"/>
              </a:rPr>
              <a:t>Prevladavaju grčki </a:t>
            </a:r>
          </a:p>
          <a:p>
            <a:pPr eaLnBrk="1" hangingPunct="1">
              <a:buFont typeface="Wingdings" pitchFamily="2" charset="2"/>
              <a:buNone/>
              <a:defRPr/>
            </a:pPr>
            <a:r>
              <a:rPr lang="hr-HR" sz="2800" dirty="0">
                <a:latin typeface="Palatino Linotype" pitchFamily="18" charset="0"/>
              </a:rPr>
              <a:t>	utjecaji</a:t>
            </a:r>
          </a:p>
          <a:p>
            <a:pPr eaLnBrk="1" hangingPunct="1">
              <a:defRPr/>
            </a:pPr>
            <a:r>
              <a:rPr lang="hr-HR" sz="2800" dirty="0">
                <a:latin typeface="Palatino Linotype" pitchFamily="18" charset="0"/>
              </a:rPr>
              <a:t>Carski forumi </a:t>
            </a:r>
          </a:p>
          <a:p>
            <a:pPr lvl="1" eaLnBrk="1" hangingPunct="1">
              <a:defRPr/>
            </a:pPr>
            <a:r>
              <a:rPr lang="hr-HR" sz="2400" dirty="0">
                <a:latin typeface="Palatino Linotype" pitchFamily="18" charset="0"/>
              </a:rPr>
              <a:t>Kombinacija rimske praktičnosti i grčkog stila</a:t>
            </a:r>
          </a:p>
          <a:p>
            <a:pPr eaLnBrk="1" hangingPunct="1">
              <a:defRPr/>
            </a:pPr>
            <a:r>
              <a:rPr lang="hr-HR" sz="2800" dirty="0">
                <a:latin typeface="Palatino Linotype" pitchFamily="18" charset="0"/>
              </a:rPr>
              <a:t>Nova tehnika gradnje: beton </a:t>
            </a:r>
          </a:p>
          <a:p>
            <a:pPr lvl="1" eaLnBrk="1" hangingPunct="1">
              <a:defRPr/>
            </a:pPr>
            <a:r>
              <a:rPr lang="hr-HR" sz="2400" dirty="0">
                <a:latin typeface="Palatino Linotype" pitchFamily="18" charset="0"/>
              </a:rPr>
              <a:t>od Augusta intenzivno se koriste i pečena opeka i mramor</a:t>
            </a:r>
          </a:p>
          <a:p>
            <a:pPr eaLnBrk="1" hangingPunct="1">
              <a:defRPr/>
            </a:pPr>
            <a:r>
              <a:rPr lang="hr-HR" sz="2800" dirty="0">
                <a:latin typeface="Palatino Linotype" pitchFamily="18" charset="0"/>
              </a:rPr>
              <a:t>Novi arhitektonski element: luk</a:t>
            </a:r>
          </a:p>
          <a:p>
            <a:pPr lvl="1" eaLnBrk="1" hangingPunct="1">
              <a:defRPr/>
            </a:pPr>
            <a:r>
              <a:rPr lang="hr-HR" sz="2400" dirty="0">
                <a:latin typeface="Palatino Linotype" pitchFamily="18" charset="0"/>
              </a:rPr>
              <a:t>Grci su ga izumili, ali ga nisu puno koristili</a:t>
            </a:r>
          </a:p>
          <a:p>
            <a:pPr lvl="1" eaLnBrk="1" hangingPunct="1">
              <a:defRPr/>
            </a:pPr>
            <a:r>
              <a:rPr lang="hr-HR" sz="2400" dirty="0">
                <a:latin typeface="Palatino Linotype" pitchFamily="18" charset="0"/>
              </a:rPr>
              <a:t>Slavoluci, </a:t>
            </a:r>
            <a:r>
              <a:rPr lang="hr-HR" sz="2400" dirty="0" err="1">
                <a:latin typeface="Palatino Linotype" pitchFamily="18" charset="0"/>
              </a:rPr>
              <a:t>akvedukti</a:t>
            </a:r>
            <a:r>
              <a:rPr lang="hr-HR" sz="2400" dirty="0">
                <a:latin typeface="Palatino Linotype" pitchFamily="18" charset="0"/>
              </a:rPr>
              <a:t>, terme, </a:t>
            </a:r>
            <a:r>
              <a:rPr lang="hr-HR" sz="2400" dirty="0" err="1">
                <a:latin typeface="Palatino Linotype" pitchFamily="18" charset="0"/>
              </a:rPr>
              <a:t>portici</a:t>
            </a:r>
            <a:r>
              <a:rPr lang="hr-HR" sz="2400" dirty="0">
                <a:latin typeface="Palatino Linotype" pitchFamily="18" charset="0"/>
              </a:rPr>
              <a:t>, velika svetišta i spremišta ...</a:t>
            </a:r>
          </a:p>
        </p:txBody>
      </p:sp>
      <p:pic>
        <p:nvPicPr>
          <p:cNvPr id="41986" name="Picture 4" descr="Dioklecijanov akvadukt Spli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995738" y="0"/>
            <a:ext cx="5148262" cy="3379788"/>
          </a:xfr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a:xfrm>
            <a:off x="4845101" y="1196752"/>
            <a:ext cx="4198937" cy="1431925"/>
          </a:xfrm>
        </p:spPr>
        <p:txBody>
          <a:bodyPr>
            <a:normAutofit fontScale="90000"/>
          </a:bodyPr>
          <a:lstStyle/>
          <a:p>
            <a:pPr eaLnBrk="1" hangingPunct="1">
              <a:defRPr/>
            </a:pPr>
            <a:r>
              <a:rPr lang="hr-HR" i="1" dirty="0">
                <a:latin typeface="Palatino Linotype" pitchFamily="18" charset="0"/>
              </a:rPr>
              <a:t>Pantheon</a:t>
            </a:r>
            <a:br>
              <a:rPr lang="hr-HR" i="1" dirty="0">
                <a:latin typeface="Palatino Linotype" pitchFamily="18" charset="0"/>
              </a:rPr>
            </a:br>
            <a:r>
              <a:rPr lang="hr-HR" i="1" dirty="0">
                <a:latin typeface="Palatino Linotype" pitchFamily="18" charset="0"/>
              </a:rPr>
              <a:t>- </a:t>
            </a:r>
            <a:r>
              <a:rPr lang="hr-HR" sz="3600" dirty="0">
                <a:latin typeface="Palatino Linotype" pitchFamily="18" charset="0"/>
              </a:rPr>
              <a:t>doba Hadrijana</a:t>
            </a:r>
            <a:endParaRPr lang="hr-HR" sz="3600" i="1" dirty="0">
              <a:latin typeface="Palatino Linotype" pitchFamily="18" charset="0"/>
            </a:endParaRPr>
          </a:p>
        </p:txBody>
      </p:sp>
      <p:pic>
        <p:nvPicPr>
          <p:cNvPr id="43012" name="Picture 4" descr="Pantheon_Rom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560888" cy="6858000"/>
          </a:xfrm>
          <a:noFill/>
          <a:extLst>
            <a:ext uri="{909E8E84-426E-40DD-AFC4-6F175D3DCCD1}">
              <a14:hiddenFill xmlns:a14="http://schemas.microsoft.com/office/drawing/2010/main">
                <a:solidFill>
                  <a:srgbClr val="FFFFFF"/>
                </a:solidFill>
              </a14:hiddenFill>
            </a:ext>
          </a:extLst>
        </p:spPr>
      </p:pic>
      <p:sp>
        <p:nvSpPr>
          <p:cNvPr id="145414" name="Rectangle 6"/>
          <p:cNvSpPr>
            <a:spLocks noGrp="1" noRot="1" noChangeArrowheads="1"/>
          </p:cNvSpPr>
          <p:nvPr>
            <p:ph type="body" idx="4294967295"/>
          </p:nvPr>
        </p:nvSpPr>
        <p:spPr>
          <a:xfrm>
            <a:off x="4870450" y="3212976"/>
            <a:ext cx="4273550" cy="5084762"/>
          </a:xfrm>
        </p:spPr>
        <p:txBody>
          <a:bodyPr>
            <a:normAutofit/>
          </a:bodyPr>
          <a:lstStyle/>
          <a:p>
            <a:pPr eaLnBrk="1" hangingPunct="1">
              <a:defRPr/>
            </a:pPr>
            <a:r>
              <a:rPr lang="hr-HR" sz="2400" dirty="0">
                <a:latin typeface="Palatino Linotype" pitchFamily="18" charset="0"/>
              </a:rPr>
              <a:t>Promjer kupole je 42,5m, jednak visini &gt; teži prema gore</a:t>
            </a:r>
          </a:p>
          <a:p>
            <a:pPr eaLnBrk="1" hangingPunct="1">
              <a:defRPr/>
            </a:pPr>
            <a:r>
              <a:rPr lang="hr-HR" sz="2400" dirty="0">
                <a:latin typeface="Palatino Linotype" pitchFamily="18" charset="0"/>
              </a:rPr>
              <a:t>Stupovi, ukrasi na zidu i pod od šarenog mramora</a:t>
            </a:r>
          </a:p>
          <a:p>
            <a:pPr eaLnBrk="1" hangingPunct="1">
              <a:defRPr/>
            </a:pPr>
            <a:r>
              <a:rPr lang="hr-HR" sz="2400" dirty="0">
                <a:latin typeface="Palatino Linotype" pitchFamily="18" charset="0"/>
              </a:rPr>
              <a:t>Mnoštvo lukova</a:t>
            </a:r>
          </a:p>
          <a:p>
            <a:pPr eaLnBrk="1" hangingPunct="1">
              <a:defRPr/>
            </a:pPr>
            <a:r>
              <a:rPr lang="hr-HR" sz="2400" dirty="0">
                <a:latin typeface="Palatino Linotype" pitchFamily="18" charset="0"/>
              </a:rPr>
              <a:t>Odlično riješeno osvjetljenje</a:t>
            </a:r>
          </a:p>
          <a:p>
            <a:pPr eaLnBrk="1" hangingPunct="1">
              <a:defRPr/>
            </a:pPr>
            <a:r>
              <a:rPr lang="hr-HR" sz="2400" dirty="0">
                <a:latin typeface="Palatino Linotype" pitchFamily="18" charset="0"/>
              </a:rPr>
              <a:t>Unutrašnjost je važnija</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geom vaza sprovod"/>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ackgroundRemoval t="2294" b="97401" l="4374" r="95229">
                        <a14:foregroundMark x1="8151" y1="6881" x2="14115" y2="14220"/>
                        <a14:foregroundMark x1="14115" y1="14220" x2="14314" y2="19266"/>
                        <a14:foregroundMark x1="15308" y1="3976" x2="36978" y2="2905"/>
                        <a14:foregroundMark x1="36978" y1="2905" x2="41551" y2="3211"/>
                        <a14:foregroundMark x1="7555" y1="35474" x2="4374" y2="18502"/>
                        <a14:foregroundMark x1="4374" y1="18502" x2="8151" y2="13609"/>
                        <a14:foregroundMark x1="95825" y1="14526" x2="94036" y2="20795"/>
                        <a14:foregroundMark x1="36581" y1="2294" x2="58648" y2="3670"/>
                        <a14:foregroundMark x1="58648" y1="3670" x2="65606" y2="2446"/>
                        <a14:foregroundMark x1="30219" y1="95719" x2="37177" y2="89755"/>
                        <a14:foregroundMark x1="37177" y1="89755" x2="37575" y2="87768"/>
                        <a14:foregroundMark x1="30616" y1="97401" x2="73750" y2="93272"/>
                        <a14:backgroundMark x1="74950" y1="93119" x2="74950" y2="93272"/>
                        <a14:backgroundMark x1="73757" y1="93272" x2="73757" y2="93272"/>
                      </a14:backgroundRemoval>
                    </a14:imgEffect>
                  </a14:imgLayer>
                </a14:imgProps>
              </a:ext>
              <a:ext uri="{28A0092B-C50C-407E-A947-70E740481C1C}">
                <a14:useLocalDpi xmlns:a14="http://schemas.microsoft.com/office/drawing/2010/main"/>
              </a:ext>
            </a:extLst>
          </a:blip>
          <a:srcRect/>
          <a:stretch>
            <a:fillRect/>
          </a:stretch>
        </p:blipFill>
        <p:spPr>
          <a:xfrm>
            <a:off x="14231" y="0"/>
            <a:ext cx="4989817" cy="6485276"/>
          </a:xfrm>
          <a:noFill/>
          <a:effectLst/>
          <a:extLst>
            <a:ext uri="{909E8E84-426E-40DD-AFC4-6F175D3DCCD1}">
              <a14:hiddenFill xmlns:a14="http://schemas.microsoft.com/office/drawing/2010/main">
                <a:solidFill>
                  <a:srgbClr val="FFFFFF"/>
                </a:solidFill>
              </a14:hiddenFill>
            </a:ext>
          </a:extLst>
        </p:spPr>
      </p:pic>
      <p:sp>
        <p:nvSpPr>
          <p:cNvPr id="26626" name="Rectangle 2"/>
          <p:cNvSpPr>
            <a:spLocks noGrp="1" noRot="1" noChangeArrowheads="1"/>
          </p:cNvSpPr>
          <p:nvPr>
            <p:ph type="title"/>
          </p:nvPr>
        </p:nvSpPr>
        <p:spPr>
          <a:xfrm>
            <a:off x="5220072" y="244475"/>
            <a:ext cx="3622303" cy="1240309"/>
          </a:xfrm>
        </p:spPr>
        <p:txBody>
          <a:bodyPr/>
          <a:lstStyle/>
          <a:p>
            <a:pPr algn="ctr" eaLnBrk="1" hangingPunct="1">
              <a:defRPr/>
            </a:pPr>
            <a:r>
              <a:rPr lang="hr-HR" dirty="0">
                <a:latin typeface="Palatino Linotype" pitchFamily="18" charset="0"/>
              </a:rPr>
              <a:t>Razdoblja</a:t>
            </a:r>
          </a:p>
        </p:txBody>
      </p:sp>
      <p:sp>
        <p:nvSpPr>
          <p:cNvPr id="26627" name="Rectangle 3"/>
          <p:cNvSpPr>
            <a:spLocks noGrp="1" noRot="1" noChangeArrowheads="1"/>
          </p:cNvSpPr>
          <p:nvPr>
            <p:ph type="body" sz="half" idx="1"/>
          </p:nvPr>
        </p:nvSpPr>
        <p:spPr>
          <a:xfrm>
            <a:off x="4499992" y="1988840"/>
            <a:ext cx="4644008" cy="4869160"/>
          </a:xfrm>
        </p:spPr>
        <p:txBody>
          <a:bodyPr/>
          <a:lstStyle/>
          <a:p>
            <a:pPr eaLnBrk="1" hangingPunct="1">
              <a:lnSpc>
                <a:spcPct val="90000"/>
              </a:lnSpc>
              <a:defRPr/>
            </a:pPr>
            <a:r>
              <a:rPr lang="hr-HR" b="1" dirty="0">
                <a:latin typeface="Palatino Linotype" pitchFamily="18" charset="0"/>
              </a:rPr>
              <a:t>Mikensko</a:t>
            </a:r>
            <a:r>
              <a:rPr lang="hr-HR" dirty="0">
                <a:latin typeface="Palatino Linotype" pitchFamily="18" charset="0"/>
              </a:rPr>
              <a:t> – 17. - kraj 12.st. 			pr.Kr. </a:t>
            </a:r>
          </a:p>
          <a:p>
            <a:pPr lvl="1" eaLnBrk="1" hangingPunct="1">
              <a:lnSpc>
                <a:spcPct val="90000"/>
              </a:lnSpc>
              <a:defRPr/>
            </a:pPr>
            <a:r>
              <a:rPr lang="hr-HR" dirty="0">
                <a:latin typeface="Palatino Linotype" pitchFamily="18" charset="0"/>
              </a:rPr>
              <a:t>jak utjecaj Krete</a:t>
            </a:r>
          </a:p>
          <a:p>
            <a:pPr lvl="1" eaLnBrk="1" hangingPunct="1">
              <a:lnSpc>
                <a:spcPct val="90000"/>
              </a:lnSpc>
              <a:defRPr/>
            </a:pPr>
            <a:endParaRPr lang="hr-HR" dirty="0">
              <a:latin typeface="Palatino Linotype" pitchFamily="18" charset="0"/>
            </a:endParaRPr>
          </a:p>
          <a:p>
            <a:pPr eaLnBrk="1" hangingPunct="1">
              <a:lnSpc>
                <a:spcPct val="90000"/>
              </a:lnSpc>
              <a:defRPr/>
            </a:pPr>
            <a:r>
              <a:rPr lang="hr-HR" b="1" dirty="0">
                <a:latin typeface="Palatino Linotype" pitchFamily="18" charset="0"/>
              </a:rPr>
              <a:t>Geometrijsko</a:t>
            </a:r>
            <a:r>
              <a:rPr lang="hr-HR" dirty="0">
                <a:latin typeface="Palatino Linotype" pitchFamily="18" charset="0"/>
              </a:rPr>
              <a:t> – od 10.st. 			pr.Kr. </a:t>
            </a:r>
          </a:p>
          <a:p>
            <a:pPr lvl="1" eaLnBrk="1" hangingPunct="1">
              <a:lnSpc>
                <a:spcPct val="90000"/>
              </a:lnSpc>
              <a:defRPr/>
            </a:pPr>
            <a:r>
              <a:rPr lang="hr-HR" dirty="0">
                <a:latin typeface="Palatino Linotype" pitchFamily="18" charset="0"/>
              </a:rPr>
              <a:t>kružni oblici (protogeom.)</a:t>
            </a:r>
          </a:p>
          <a:p>
            <a:pPr lvl="1" eaLnBrk="1" hangingPunct="1">
              <a:lnSpc>
                <a:spcPct val="90000"/>
              </a:lnSpc>
              <a:defRPr/>
            </a:pPr>
            <a:r>
              <a:rPr lang="hr-HR" dirty="0">
                <a:latin typeface="Palatino Linotype" pitchFamily="18" charset="0"/>
              </a:rPr>
              <a:t>zatim meandar, cik-cak, svastika (9/8.st.) </a:t>
            </a:r>
          </a:p>
          <a:p>
            <a:pPr lvl="1" eaLnBrk="1" hangingPunct="1">
              <a:lnSpc>
                <a:spcPct val="90000"/>
              </a:lnSpc>
              <a:defRPr/>
            </a:pPr>
            <a:r>
              <a:rPr lang="hr-HR" dirty="0">
                <a:latin typeface="Palatino Linotype" pitchFamily="18" charset="0"/>
              </a:rPr>
              <a:t>jednostavne figure (čovjek, konj), prizori iz života </a:t>
            </a:r>
          </a:p>
        </p:txBody>
      </p:sp>
      <p:sp>
        <p:nvSpPr>
          <p:cNvPr id="26630" name="Text Box 6"/>
          <p:cNvSpPr txBox="1">
            <a:spLocks noChangeArrowheads="1"/>
          </p:cNvSpPr>
          <p:nvPr/>
        </p:nvSpPr>
        <p:spPr bwMode="auto">
          <a:xfrm>
            <a:off x="14231" y="6430443"/>
            <a:ext cx="5220072" cy="400110"/>
          </a:xfrm>
          <a:prstGeom prst="rect">
            <a:avLst/>
          </a:prstGeom>
          <a:noFill/>
          <a:ln w="9525">
            <a:noFill/>
            <a:miter lim="800000"/>
            <a:headEnd/>
            <a:tailEnd/>
          </a:ln>
          <a:effectLst/>
        </p:spPr>
        <p:txBody>
          <a:bodyPr wrap="square">
            <a:spAutoFit/>
          </a:bodyPr>
          <a:lstStyle/>
          <a:p>
            <a:pPr algn="ctr">
              <a:spcBef>
                <a:spcPct val="50000"/>
              </a:spcBef>
              <a:defRPr/>
            </a:pPr>
            <a:r>
              <a:rPr lang="hr-HR" sz="2000" b="1" dirty="0">
                <a:effectLst>
                  <a:outerShdw blurRad="38100" dist="38100" dir="2700000" algn="tl">
                    <a:srgbClr val="FFFFFF"/>
                  </a:outerShdw>
                </a:effectLst>
              </a:rPr>
              <a:t>Geometrijska vaza s prikazom sprovoda</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kritios"/>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5403959" y="1916832"/>
            <a:ext cx="3698972" cy="4931962"/>
          </a:xfrm>
          <a:noFill/>
          <a:effectLst>
            <a:softEdge rad="63500"/>
          </a:effectLst>
          <a:extLst>
            <a:ext uri="{909E8E84-426E-40DD-AFC4-6F175D3DCCD1}">
              <a14:hiddenFill xmlns:a14="http://schemas.microsoft.com/office/drawing/2010/main">
                <a:solidFill>
                  <a:srgbClr val="FFFFFF"/>
                </a:solidFill>
              </a14:hiddenFill>
            </a:ext>
          </a:extLst>
        </p:spPr>
      </p:pic>
      <p:sp>
        <p:nvSpPr>
          <p:cNvPr id="34818" name="Rectangle 2"/>
          <p:cNvSpPr>
            <a:spLocks noGrp="1" noRot="1" noChangeArrowheads="1"/>
          </p:cNvSpPr>
          <p:nvPr>
            <p:ph type="title"/>
          </p:nvPr>
        </p:nvSpPr>
        <p:spPr>
          <a:xfrm>
            <a:off x="1388035" y="332656"/>
            <a:ext cx="7510735" cy="1431925"/>
          </a:xfrm>
        </p:spPr>
        <p:txBody>
          <a:bodyPr/>
          <a:lstStyle/>
          <a:p>
            <a:pPr eaLnBrk="1" hangingPunct="1">
              <a:defRPr/>
            </a:pPr>
            <a:r>
              <a:rPr lang="hr-HR" sz="4000" dirty="0">
                <a:solidFill>
                  <a:schemeClr val="tx1"/>
                </a:solidFill>
                <a:latin typeface="Palatino Linotype" pitchFamily="18" charset="0"/>
              </a:rPr>
              <a:t>Arhajsko </a:t>
            </a:r>
            <a:br>
              <a:rPr lang="hr-HR" sz="4000" dirty="0">
                <a:solidFill>
                  <a:schemeClr val="tx1"/>
                </a:solidFill>
                <a:latin typeface="Palatino Linotype" pitchFamily="18" charset="0"/>
              </a:rPr>
            </a:br>
            <a:r>
              <a:rPr lang="hr-HR" sz="4000" dirty="0">
                <a:solidFill>
                  <a:schemeClr val="tx1"/>
                </a:solidFill>
                <a:latin typeface="Palatino Linotype" pitchFamily="18" charset="0"/>
              </a:rPr>
              <a:t>– otprilike od 8. do 5.st.pr.Kr.</a:t>
            </a:r>
          </a:p>
        </p:txBody>
      </p:sp>
      <p:sp>
        <p:nvSpPr>
          <p:cNvPr id="34819" name="Rectangle 3"/>
          <p:cNvSpPr>
            <a:spLocks noGrp="1" noRot="1" noChangeArrowheads="1"/>
          </p:cNvSpPr>
          <p:nvPr>
            <p:ph type="body" sz="half" idx="1"/>
          </p:nvPr>
        </p:nvSpPr>
        <p:spPr>
          <a:xfrm>
            <a:off x="251520" y="2276872"/>
            <a:ext cx="6625530" cy="4581128"/>
          </a:xfrm>
        </p:spPr>
        <p:txBody>
          <a:bodyPr/>
          <a:lstStyle/>
          <a:p>
            <a:pPr eaLnBrk="1" hangingPunct="1">
              <a:defRPr/>
            </a:pPr>
            <a:r>
              <a:rPr lang="hr-HR" dirty="0">
                <a:latin typeface="Palatino Linotype" pitchFamily="18" charset="0"/>
              </a:rPr>
              <a:t>Od c.700.g.pr.Kr. umjetnici se potpisuju, ali ne redovito</a:t>
            </a:r>
          </a:p>
          <a:p>
            <a:pPr eaLnBrk="1" hangingPunct="1">
              <a:defRPr/>
            </a:pPr>
            <a:r>
              <a:rPr lang="hr-HR" dirty="0">
                <a:latin typeface="Palatino Linotype" pitchFamily="18" charset="0"/>
              </a:rPr>
              <a:t>Stilovi se razlikuju od grada do grada</a:t>
            </a:r>
          </a:p>
          <a:p>
            <a:pPr eaLnBrk="1" hangingPunct="1">
              <a:defRPr/>
            </a:pPr>
            <a:endParaRPr lang="hr-HR" dirty="0">
              <a:latin typeface="Palatino Linotype" pitchFamily="18" charset="0"/>
            </a:endParaRPr>
          </a:p>
          <a:p>
            <a:pPr eaLnBrk="1" hangingPunct="1">
              <a:buFont typeface="Wingdings" pitchFamily="2" charset="2"/>
              <a:buNone/>
              <a:defRPr/>
            </a:pPr>
            <a:r>
              <a:rPr lang="hr-HR" sz="4000" b="1" dirty="0">
                <a:latin typeface="Palatino Linotype" pitchFamily="18" charset="0"/>
              </a:rPr>
              <a:t>Klasično</a:t>
            </a:r>
          </a:p>
          <a:p>
            <a:pPr eaLnBrk="1" hangingPunct="1">
              <a:buFont typeface="Wingdings" pitchFamily="2" charset="2"/>
              <a:buNone/>
              <a:defRPr/>
            </a:pPr>
            <a:r>
              <a:rPr lang="hr-HR" sz="4000" b="1" dirty="0">
                <a:latin typeface="Palatino Linotype" pitchFamily="18" charset="0"/>
              </a:rPr>
              <a:t>- 5. i 4.st.pr.Kr.</a:t>
            </a:r>
          </a:p>
          <a:p>
            <a:pPr eaLnBrk="1" hangingPunct="1">
              <a:defRPr/>
            </a:pPr>
            <a:r>
              <a:rPr lang="hr-HR" dirty="0">
                <a:latin typeface="Palatino Linotype" pitchFamily="18" charset="0"/>
              </a:rPr>
              <a:t>U Ateni počinje Kritijinim “dečkom” </a:t>
            </a:r>
          </a:p>
          <a:p>
            <a:pPr eaLnBrk="1" hangingPunct="1">
              <a:defRPr/>
            </a:pPr>
            <a:r>
              <a:rPr lang="hr-HR" dirty="0">
                <a:latin typeface="Palatino Linotype" pitchFamily="18" charset="0"/>
              </a:rPr>
              <a:t>Životnost i individualnost</a:t>
            </a:r>
          </a:p>
        </p:txBody>
      </p:sp>
      <p:sp>
        <p:nvSpPr>
          <p:cNvPr id="34822" name="Text Box 6"/>
          <p:cNvSpPr txBox="1">
            <a:spLocks noChangeArrowheads="1"/>
          </p:cNvSpPr>
          <p:nvPr/>
        </p:nvSpPr>
        <p:spPr bwMode="auto">
          <a:xfrm>
            <a:off x="5362890" y="6448684"/>
            <a:ext cx="2266950" cy="400110"/>
          </a:xfrm>
          <a:prstGeom prst="rect">
            <a:avLst/>
          </a:prstGeom>
          <a:noFill/>
          <a:ln w="9525">
            <a:noFill/>
            <a:miter lim="800000"/>
            <a:headEnd/>
            <a:tailEnd/>
          </a:ln>
          <a:effectLst/>
        </p:spPr>
        <p:txBody>
          <a:bodyPr wrap="square">
            <a:spAutoFit/>
          </a:bodyPr>
          <a:lstStyle/>
          <a:p>
            <a:pPr algn="ctr">
              <a:spcBef>
                <a:spcPct val="50000"/>
              </a:spcBef>
              <a:defRPr/>
            </a:pPr>
            <a:r>
              <a:rPr lang="hr-HR" sz="2000" dirty="0">
                <a:solidFill>
                  <a:schemeClr val="accent3">
                    <a:lumMod val="25000"/>
                  </a:schemeClr>
                </a:solidFill>
                <a:effectLst>
                  <a:outerShdw blurRad="38100" dist="38100" dir="2700000" algn="tl">
                    <a:srgbClr val="FFFFFF"/>
                  </a:outerShdw>
                </a:effectLst>
                <a:latin typeface="Bookman Old Style" panose="02050604050505020204" pitchFamily="18" charset="0"/>
              </a:rPr>
              <a:t>Kritijin </a:t>
            </a:r>
            <a:r>
              <a:rPr lang="hr-HR" sz="2000" i="1" dirty="0">
                <a:solidFill>
                  <a:schemeClr val="accent3">
                    <a:lumMod val="25000"/>
                  </a:schemeClr>
                </a:solidFill>
                <a:effectLst>
                  <a:outerShdw blurRad="38100" dist="38100" dir="2700000" algn="tl">
                    <a:srgbClr val="FFFFFF"/>
                  </a:outerShdw>
                </a:effectLst>
                <a:latin typeface="Bookman Old Style" panose="02050604050505020204" pitchFamily="18" charset="0"/>
              </a:rPr>
              <a:t>kouros</a:t>
            </a:r>
            <a:endParaRPr lang="hr-HR" sz="2000" dirty="0">
              <a:solidFill>
                <a:schemeClr val="accent3">
                  <a:lumMod val="25000"/>
                </a:schemeClr>
              </a:solidFill>
              <a:effectLst>
                <a:outerShdw blurRad="38100" dist="38100" dir="2700000" algn="tl">
                  <a:srgbClr val="FFFFFF"/>
                </a:outerShdw>
              </a:effectLst>
              <a:latin typeface="Bookman Old Style" panose="02050604050505020204" pitchFamily="18" charset="0"/>
            </a:endParaRP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1115616" y="704088"/>
            <a:ext cx="7571184" cy="1143000"/>
          </a:xfrm>
        </p:spPr>
        <p:txBody>
          <a:bodyPr>
            <a:normAutofit fontScale="90000"/>
          </a:bodyPr>
          <a:lstStyle/>
          <a:p>
            <a:pPr eaLnBrk="1" hangingPunct="1">
              <a:defRPr/>
            </a:pPr>
            <a:r>
              <a:rPr lang="hr-HR" dirty="0">
                <a:solidFill>
                  <a:schemeClr val="tx1"/>
                </a:solidFill>
                <a:latin typeface="Palatino Linotype" pitchFamily="18" charset="0"/>
              </a:rPr>
              <a:t>Helenističko</a:t>
            </a:r>
            <a:br>
              <a:rPr lang="hr-HR" dirty="0">
                <a:solidFill>
                  <a:schemeClr val="tx1"/>
                </a:solidFill>
                <a:latin typeface="Palatino Linotype" pitchFamily="18" charset="0"/>
              </a:rPr>
            </a:br>
            <a:r>
              <a:rPr lang="hr-HR" sz="3600" b="0" dirty="0">
                <a:solidFill>
                  <a:schemeClr val="tx1"/>
                </a:solidFill>
                <a:latin typeface="Palatino Linotype" pitchFamily="18" charset="0"/>
              </a:rPr>
              <a:t>- računa se od 323.–31.pr.Kr.</a:t>
            </a:r>
          </a:p>
        </p:txBody>
      </p:sp>
      <p:sp>
        <p:nvSpPr>
          <p:cNvPr id="57347" name="Rectangle 3"/>
          <p:cNvSpPr>
            <a:spLocks noGrp="1" noRot="1" noChangeArrowheads="1"/>
          </p:cNvSpPr>
          <p:nvPr>
            <p:ph idx="1"/>
          </p:nvPr>
        </p:nvSpPr>
        <p:spPr>
          <a:xfrm>
            <a:off x="179512" y="2204864"/>
            <a:ext cx="8784976" cy="4653136"/>
          </a:xfrm>
        </p:spPr>
        <p:txBody>
          <a:bodyPr/>
          <a:lstStyle/>
          <a:p>
            <a:pPr eaLnBrk="1" hangingPunct="1">
              <a:lnSpc>
                <a:spcPct val="120000"/>
              </a:lnSpc>
            </a:pPr>
            <a:r>
              <a:rPr lang="hr-HR" altLang="en-US" dirty="0">
                <a:latin typeface="Palatino Linotype" pitchFamily="18" charset="0"/>
              </a:rPr>
              <a:t>Grčka kultura dolazi u kontakt s mnoštvom drugih tradicija i postoji na prostoru prevelikom za stalnu povezanost &gt; varijacije</a:t>
            </a:r>
          </a:p>
          <a:p>
            <a:pPr eaLnBrk="1" hangingPunct="1">
              <a:lnSpc>
                <a:spcPct val="120000"/>
              </a:lnSpc>
            </a:pPr>
            <a:r>
              <a:rPr lang="hr-HR" altLang="en-US" dirty="0">
                <a:latin typeface="Palatino Linotype" pitchFamily="18" charset="0"/>
              </a:rPr>
              <a:t>Glavna su središta:</a:t>
            </a:r>
          </a:p>
          <a:p>
            <a:pPr lvl="1">
              <a:lnSpc>
                <a:spcPct val="120000"/>
              </a:lnSpc>
            </a:pPr>
            <a:r>
              <a:rPr lang="hr-HR" altLang="en-US" b="1" dirty="0">
                <a:latin typeface="Palatino Linotype" pitchFamily="18" charset="0"/>
              </a:rPr>
              <a:t>Pergam, Rod, Antiohija i Aleksandrija</a:t>
            </a:r>
          </a:p>
          <a:p>
            <a:pPr eaLnBrk="1" hangingPunct="1">
              <a:lnSpc>
                <a:spcPct val="120000"/>
              </a:lnSpc>
            </a:pPr>
            <a:r>
              <a:rPr lang="hr-HR" altLang="en-US" dirty="0">
                <a:latin typeface="Palatino Linotype" pitchFamily="18" charset="0"/>
              </a:rPr>
              <a:t>Djela sad naručuju moćni vladari i bogataši, nema građanskih ideala:</a:t>
            </a:r>
          </a:p>
          <a:p>
            <a:pPr lvl="1" eaLnBrk="1" hangingPunct="1">
              <a:lnSpc>
                <a:spcPct val="120000"/>
              </a:lnSpc>
            </a:pPr>
            <a:r>
              <a:rPr lang="hr-HR" altLang="en-US" dirty="0">
                <a:latin typeface="Palatino Linotype" pitchFamily="18" charset="0"/>
              </a:rPr>
              <a:t>Više tema, sekularizacija (zabava važnija od oplemenjivanja)</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stilovi"/>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b="4312"/>
          <a:stretch/>
        </p:blipFill>
        <p:spPr>
          <a:xfrm>
            <a:off x="0" y="812800"/>
            <a:ext cx="9144000" cy="6045200"/>
          </a:xfrm>
          <a:noFill/>
          <a:extLst>
            <a:ext uri="{909E8E84-426E-40DD-AFC4-6F175D3DCCD1}">
              <a14:hiddenFill xmlns:a14="http://schemas.microsoft.com/office/drawing/2010/main">
                <a:solidFill>
                  <a:srgbClr val="FFFFFF"/>
                </a:solidFill>
              </a14:hiddenFill>
            </a:ext>
          </a:extLst>
        </p:spPr>
      </p:pic>
      <p:sp>
        <p:nvSpPr>
          <p:cNvPr id="11268" name="Rectangle 4"/>
          <p:cNvSpPr>
            <a:spLocks noGrp="1" noRot="1" noChangeArrowheads="1"/>
          </p:cNvSpPr>
          <p:nvPr>
            <p:ph type="title"/>
          </p:nvPr>
        </p:nvSpPr>
        <p:spPr>
          <a:xfrm>
            <a:off x="2087612" y="-3858"/>
            <a:ext cx="4968776" cy="699156"/>
          </a:xfrm>
        </p:spPr>
        <p:txBody>
          <a:bodyPr>
            <a:normAutofit/>
          </a:bodyPr>
          <a:lstStyle/>
          <a:p>
            <a:pPr algn="ctr" eaLnBrk="1" hangingPunct="1">
              <a:defRPr/>
            </a:pPr>
            <a:r>
              <a:rPr lang="hr-HR" sz="4000" dirty="0">
                <a:solidFill>
                  <a:schemeClr val="tx2">
                    <a:lumMod val="50000"/>
                  </a:schemeClr>
                </a:solidFill>
                <a:effectLst>
                  <a:outerShdw blurRad="38100" dist="38100" dir="2700000" algn="tl">
                    <a:srgbClr val="000000">
                      <a:alpha val="43137"/>
                    </a:srgbClr>
                  </a:outerShdw>
                </a:effectLst>
                <a:latin typeface="Palatino Linotype" pitchFamily="18" charset="0"/>
              </a:rPr>
              <a:t>ARHITEKTURA</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457200" y="704088"/>
            <a:ext cx="8229600" cy="924712"/>
          </a:xfrm>
        </p:spPr>
        <p:txBody>
          <a:bodyPr/>
          <a:lstStyle/>
          <a:p>
            <a:pPr eaLnBrk="1" hangingPunct="1">
              <a:defRPr/>
            </a:pPr>
            <a:r>
              <a:rPr lang="hr-HR" dirty="0">
                <a:latin typeface="Palatino Linotype" pitchFamily="18" charset="0"/>
              </a:rPr>
              <a:t>Arhitekturalni stilovi</a:t>
            </a:r>
          </a:p>
        </p:txBody>
      </p:sp>
      <p:sp>
        <p:nvSpPr>
          <p:cNvPr id="77827" name="Rectangle 3"/>
          <p:cNvSpPr>
            <a:spLocks noGrp="1" noRot="1" noChangeArrowheads="1"/>
          </p:cNvSpPr>
          <p:nvPr>
            <p:ph idx="1"/>
          </p:nvPr>
        </p:nvSpPr>
        <p:spPr>
          <a:xfrm>
            <a:off x="467544" y="1905000"/>
            <a:ext cx="8136706" cy="4692650"/>
          </a:xfrm>
        </p:spPr>
        <p:txBody>
          <a:bodyPr/>
          <a:lstStyle/>
          <a:p>
            <a:pPr eaLnBrk="1" hangingPunct="1">
              <a:lnSpc>
                <a:spcPct val="90000"/>
              </a:lnSpc>
              <a:defRPr/>
            </a:pPr>
            <a:r>
              <a:rPr lang="hr-HR" sz="2800" b="1" dirty="0">
                <a:latin typeface="Palatino Linotype" pitchFamily="18" charset="0"/>
              </a:rPr>
              <a:t>Dorski red</a:t>
            </a:r>
            <a:r>
              <a:rPr lang="hr-HR" sz="2800" dirty="0">
                <a:latin typeface="Palatino Linotype" pitchFamily="18" charset="0"/>
              </a:rPr>
              <a:t> </a:t>
            </a:r>
          </a:p>
          <a:p>
            <a:pPr lvl="1" eaLnBrk="1" hangingPunct="1">
              <a:lnSpc>
                <a:spcPct val="90000"/>
              </a:lnSpc>
              <a:defRPr/>
            </a:pPr>
            <a:r>
              <a:rPr lang="hr-HR" sz="2400" dirty="0">
                <a:latin typeface="Palatino Linotype" pitchFamily="18" charset="0"/>
              </a:rPr>
              <a:t>stup se sužava prema vrhu, nema baze, na kapitelu ima kružnu i kvadratnu ploču </a:t>
            </a:r>
          </a:p>
          <a:p>
            <a:pPr lvl="1" eaLnBrk="1" hangingPunct="1">
              <a:lnSpc>
                <a:spcPct val="90000"/>
              </a:lnSpc>
              <a:defRPr/>
            </a:pPr>
            <a:r>
              <a:rPr lang="hr-HR" sz="2400" dirty="0">
                <a:latin typeface="Palatino Linotype" pitchFamily="18" charset="0"/>
              </a:rPr>
              <a:t>na frizu su metope i triglifi</a:t>
            </a:r>
          </a:p>
          <a:p>
            <a:pPr eaLnBrk="1" hangingPunct="1">
              <a:lnSpc>
                <a:spcPct val="90000"/>
              </a:lnSpc>
              <a:defRPr/>
            </a:pPr>
            <a:r>
              <a:rPr lang="hr-HR" sz="2800" b="1" dirty="0">
                <a:latin typeface="Palatino Linotype" pitchFamily="18" charset="0"/>
              </a:rPr>
              <a:t>Jonski red</a:t>
            </a:r>
            <a:r>
              <a:rPr lang="hr-HR" sz="2800" dirty="0">
                <a:latin typeface="Palatino Linotype" pitchFamily="18" charset="0"/>
              </a:rPr>
              <a:t> </a:t>
            </a:r>
          </a:p>
          <a:p>
            <a:pPr lvl="1" eaLnBrk="1" hangingPunct="1">
              <a:lnSpc>
                <a:spcPct val="90000"/>
              </a:lnSpc>
              <a:defRPr/>
            </a:pPr>
            <a:r>
              <a:rPr lang="hr-HR" sz="2400" dirty="0">
                <a:latin typeface="Palatino Linotype" pitchFamily="18" charset="0"/>
              </a:rPr>
              <a:t>uži stup, ima bazu tvorenu od krugova, na kapitelu zavinuti ukras</a:t>
            </a:r>
          </a:p>
          <a:p>
            <a:pPr eaLnBrk="1" hangingPunct="1">
              <a:lnSpc>
                <a:spcPct val="90000"/>
              </a:lnSpc>
              <a:defRPr/>
            </a:pPr>
            <a:r>
              <a:rPr lang="hr-HR" sz="2800" b="1" dirty="0">
                <a:latin typeface="Palatino Linotype" pitchFamily="18" charset="0"/>
              </a:rPr>
              <a:t>Korintski red</a:t>
            </a:r>
            <a:r>
              <a:rPr lang="hr-HR" sz="2800" dirty="0">
                <a:latin typeface="Palatino Linotype" pitchFamily="18" charset="0"/>
              </a:rPr>
              <a:t> </a:t>
            </a:r>
          </a:p>
          <a:p>
            <a:pPr lvl="1" eaLnBrk="1" hangingPunct="1">
              <a:lnSpc>
                <a:spcPct val="90000"/>
              </a:lnSpc>
              <a:defRPr/>
            </a:pPr>
            <a:r>
              <a:rPr lang="hr-HR" sz="2400" dirty="0">
                <a:latin typeface="Palatino Linotype" pitchFamily="18" charset="0"/>
              </a:rPr>
              <a:t>tek u helenizmu </a:t>
            </a:r>
          </a:p>
          <a:p>
            <a:pPr lvl="1" eaLnBrk="1" hangingPunct="1">
              <a:lnSpc>
                <a:spcPct val="90000"/>
              </a:lnSpc>
              <a:defRPr/>
            </a:pPr>
            <a:r>
              <a:rPr lang="hr-HR" sz="2400" dirty="0">
                <a:latin typeface="Palatino Linotype" pitchFamily="18" charset="0"/>
              </a:rPr>
              <a:t>stup kao jonski, na kapitelu cvjetni ukrasi (lišće akanta) </a:t>
            </a:r>
          </a:p>
        </p:txBody>
      </p:sp>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2168</TotalTime>
  <Words>2174</Words>
  <Application>Microsoft Office PowerPoint</Application>
  <PresentationFormat>On-screen Show (4:3)</PresentationFormat>
  <Paragraphs>311</Paragraphs>
  <Slides>43</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Bookman Old Style</vt:lpstr>
      <vt:lpstr>Calibri</vt:lpstr>
      <vt:lpstr>Constantia</vt:lpstr>
      <vt:lpstr>Palatino Linotype</vt:lpstr>
      <vt:lpstr>Wingdings</vt:lpstr>
      <vt:lpstr>Wingdings 2</vt:lpstr>
      <vt:lpstr>Flow</vt:lpstr>
      <vt:lpstr>Grčka umjetnost</vt:lpstr>
      <vt:lpstr>PowerPoint Presentation</vt:lpstr>
      <vt:lpstr>PowerPoint Presentation</vt:lpstr>
      <vt:lpstr>Istočni utjecaj</vt:lpstr>
      <vt:lpstr>Razdoblja</vt:lpstr>
      <vt:lpstr>Arhajsko  – otprilike od 8. do 5.st.pr.Kr.</vt:lpstr>
      <vt:lpstr>Helenističko - računa se od 323.–31.pr.Kr.</vt:lpstr>
      <vt:lpstr>ARHITEKTURA</vt:lpstr>
      <vt:lpstr>Arhitekturalni stilovi</vt:lpstr>
      <vt:lpstr>PowerPoint Presentation</vt:lpstr>
      <vt:lpstr>Razvoj hramova</vt:lpstr>
      <vt:lpstr>Tipovi hramova</vt:lpstr>
      <vt:lpstr>i  Erekhtheion   na atenskoj  Akropoli</vt:lpstr>
      <vt:lpstr>Akropola</vt:lpstr>
      <vt:lpstr>Rekonstrukcija Akropole u Ateni</vt:lpstr>
      <vt:lpstr>PowerPoint Presentation</vt:lpstr>
      <vt:lpstr>PowerPoint Presentation</vt:lpstr>
      <vt:lpstr>KIPARSTVO</vt:lpstr>
      <vt:lpstr>&lt;  Korē s Tere   Kleobis i Biton iz Tebe   &gt;</vt:lpstr>
      <vt:lpstr>https://www.theacropolismuseum.gr/sites/default/files/30.jpg https://www.facebook.com/AncientGreekCivilizationArchaiaEllas/photos/a.1790866610947918/2774108395957063/?type=3&amp;theater </vt:lpstr>
      <vt:lpstr>Poliklet (Polykleitos)</vt:lpstr>
      <vt:lpstr>&lt; Rekonstrukcija Atene Parthenos (Fidija)   Polikletov Diadoumenos  </vt:lpstr>
      <vt:lpstr>4.st.pr.Kr.  Praksitel iz Atene</vt:lpstr>
      <vt:lpstr> &lt; Knidska  Afrodita  (Praksitel)   Apoxyomenos (Lizip) &gt;  </vt:lpstr>
      <vt:lpstr>Helenizam</vt:lpstr>
      <vt:lpstr>Tzv. “Gal Ludovisi”, kopija sa Zeusovog oltara u Pergamu </vt:lpstr>
      <vt:lpstr>Gigantomahija s oltara u Pergamu</vt:lpstr>
      <vt:lpstr>SLIKARSTVO</vt:lpstr>
      <vt:lpstr>Dijeli se na vazno i zidno slikarstvo</vt:lpstr>
      <vt:lpstr>Ahilej ubija Pentesileju, 2.pol.6.st., Atena,  keramičar i slikar Eksekija</vt:lpstr>
      <vt:lpstr>Polignot</vt:lpstr>
      <vt:lpstr>Apel (Aleksandrov dvorski slikar) i Zeuksip</vt:lpstr>
      <vt:lpstr>Helenizam</vt:lpstr>
      <vt:lpstr>RIMSKA UMJETNOST</vt:lpstr>
      <vt:lpstr>Skulptura</vt:lpstr>
      <vt:lpstr>Laokoont(ova skupina)  Plinije Stariji skulpturu pripisuje 3 rodskih kipara: Hagesandru, Atanadoru i Polidoru - Augustovo razdoblje</vt:lpstr>
      <vt:lpstr>Sitnije umjetničke forme</vt:lpstr>
      <vt:lpstr>Zidno  slikarstvo</vt:lpstr>
      <vt:lpstr>Egipatska scena iz “crne sobe” vile u Boscotrecaseu </vt:lpstr>
      <vt:lpstr>Krajolik iz Boscotrecasea,  Treći stil</vt:lpstr>
      <vt:lpstr>Mozaik s Odisejem i sirenama, Kartaga</vt:lpstr>
      <vt:lpstr>Arhitektura</vt:lpstr>
      <vt:lpstr>Pantheon - doba Hadrijana</vt:lpstr>
    </vt:vector>
  </TitlesOfParts>
  <Company>HIZP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Grčka umjetnost</dc:title>
  <dc:creator>Maja Matasović</dc:creator>
  <cp:lastModifiedBy>mrmat</cp:lastModifiedBy>
  <cp:revision>131</cp:revision>
  <dcterms:created xsi:type="dcterms:W3CDTF">2008-01-15T09:09:48Z</dcterms:created>
  <dcterms:modified xsi:type="dcterms:W3CDTF">2022-10-19T16:45:58Z</dcterms:modified>
</cp:coreProperties>
</file>