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91" r:id="rId2"/>
    <p:sldId id="292" r:id="rId3"/>
    <p:sldId id="316" r:id="rId4"/>
    <p:sldId id="345" r:id="rId5"/>
    <p:sldId id="293" r:id="rId6"/>
    <p:sldId id="331" r:id="rId7"/>
    <p:sldId id="332" r:id="rId8"/>
    <p:sldId id="333" r:id="rId9"/>
    <p:sldId id="297" r:id="rId10"/>
    <p:sldId id="294" r:id="rId11"/>
    <p:sldId id="312" r:id="rId12"/>
    <p:sldId id="315" r:id="rId13"/>
    <p:sldId id="303" r:id="rId14"/>
    <p:sldId id="305" r:id="rId15"/>
    <p:sldId id="335" r:id="rId16"/>
    <p:sldId id="308" r:id="rId17"/>
    <p:sldId id="309" r:id="rId18"/>
    <p:sldId id="318" r:id="rId19"/>
    <p:sldId id="317" r:id="rId20"/>
    <p:sldId id="320" r:id="rId21"/>
    <p:sldId id="337" r:id="rId22"/>
    <p:sldId id="338" r:id="rId23"/>
    <p:sldId id="339" r:id="rId24"/>
    <p:sldId id="340" r:id="rId25"/>
    <p:sldId id="341" r:id="rId26"/>
    <p:sldId id="343" r:id="rId27"/>
    <p:sldId id="344" r:id="rId28"/>
    <p:sldId id="342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64" d="100"/>
          <a:sy n="64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871E4A-F7D2-4DF4-BEF4-7103607F16F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720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11B0BE0-7771-4BBD-A2CC-663F265A875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525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69690-0281-43E7-801A-6C133E4CDC7D}" type="slidenum">
              <a:rPr lang="hr-HR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CA10-CE92-4DBB-A37E-8AC8A448A936}" type="slidenum">
              <a:rPr lang="hr-HR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BDAAA-E748-4444-9716-EFE17BF61377}" type="slidenum">
              <a:rPr lang="hr-HR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1ACF0-5933-4A91-8F3C-96A949081DA6}" type="slidenum">
              <a:rPr lang="hr-HR" altLang="sr-Latn-R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562EA-910F-4D9D-8EFC-345A632CA190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A3C296-6D7F-49B3-A384-CD95F5DEFCA0}" type="slidenum">
              <a:rPr lang="hr-HR" altLang="sr-Latn-R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98D27-CA54-4138-8D06-28B55677CB83}" type="slidenum">
              <a:rPr lang="hr-HR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1DE518-52C5-4F9E-A136-332A9844AEAF}" type="slidenum">
              <a:rPr lang="hr-HR" altLang="sr-Latn-RS" smtClean="0"/>
              <a:pPr eaLnBrk="1" hangingPunct="1">
                <a:spcBef>
                  <a:spcPct val="0"/>
                </a:spcBef>
              </a:pPr>
              <a:t>20</a:t>
            </a:fld>
            <a:endParaRPr lang="hr-HR" altLang="sr-Latn-R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057AB5-4BE1-4072-AD2E-D4DC946F26C5}" type="slidenum">
              <a:rPr lang="hr-HR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1569E0-9185-405E-B741-6FF41F14CDEE}" type="slidenum">
              <a:rPr lang="hr-HR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F164C2-7BE4-4761-A9DC-1D7754E4A8D2}" type="slidenum">
              <a:rPr lang="hr-HR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BAA38-59FF-420E-940A-309761C26951}" type="slidenum">
              <a:rPr lang="hr-HR" altLang="sr-Latn-RS" smtClean="0"/>
              <a:pPr eaLnBrk="1" hangingPunct="1"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7B3B57-A144-4874-8D06-0D352F21894A}" type="slidenum">
              <a:rPr lang="hr-HR" altLang="sr-Latn-RS" smtClean="0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310378-89FC-4177-BD96-11BF80E79287}" type="slidenum">
              <a:rPr lang="hr-HR" altLang="sr-Latn-RS" smtClean="0"/>
              <a:pPr eaLnBrk="1" hangingPunct="1">
                <a:spcBef>
                  <a:spcPct val="0"/>
                </a:spcBef>
              </a:pPr>
              <a:t>25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018C3-5535-4BA1-9E3D-354512B7B121}" type="slidenum">
              <a:rPr lang="hr-HR" altLang="en-US"/>
              <a:pPr/>
              <a:t>27</a:t>
            </a:fld>
            <a:endParaRPr lang="hr-HR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8B222F-DC53-4143-92B6-BEEB4443B2A0}" type="slidenum">
              <a:rPr lang="hr-HR" altLang="sr-Latn-RS" smtClean="0"/>
              <a:pPr eaLnBrk="1" hangingPunct="1">
                <a:spcBef>
                  <a:spcPct val="0"/>
                </a:spcBef>
              </a:pPr>
              <a:t>28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D75D1C-B892-4417-A8BA-8551BEB36C7C}" type="slidenum">
              <a:rPr lang="hr-HR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C72EE-40F1-479D-859E-2C23FEE967A2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B0D6D-19AA-4BED-A8F5-02D33D26E304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F6DAD-C31B-4CCB-BB43-D0B37CF08649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69886D-2385-4F47-87C5-9E5D87786EF8}" type="slidenum">
              <a:rPr lang="hr-HR" altLang="sr-Latn-RS" smtClean="0"/>
              <a:pPr eaLnBrk="1" hangingPunct="1"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D70144-D0DD-4DC0-A697-B2FC4CE9FA83}" type="slidenum">
              <a:rPr lang="hr-HR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A22036-802F-40BC-B26D-B9AC6EE54797}" type="slidenum">
              <a:rPr lang="hr-HR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B724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415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1415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0801-62FA-44EC-97FE-69A0CA0007B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06875939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170A-1DAC-4B8A-8627-E357EBF992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9501462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FDC2-6879-49DF-8E18-4D36903D7E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3718073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1AFE-1EF3-41C1-BE23-54530746FBC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7329663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ADFA8-CE99-4D8F-83EA-8582EB20A9A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5699792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5F64-9715-473F-9265-9853F2E9E68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4893109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4476-BB19-4652-BBDC-4E942091487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47252609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EF6B3-EC58-4D5D-9AE9-64809275F6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238731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1FA4-8A85-4CCE-9BF3-61F3F6CC71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80765063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1D34-1D3E-43E0-AA7D-A89BC8DDE8C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62905123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042B-5515-44EA-97B6-2982215C763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4587004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0D21-CF34-446A-B3DC-CA7D7DDE984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438616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F558-5EA0-45EC-BB1C-D021AAFB6A2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6756106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756D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02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4050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439CDE0-86C1-4DE9-9037-2F4D35C2BE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4050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050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050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4051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776" y="28418"/>
            <a:ext cx="6480720" cy="17367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6600" dirty="0">
                <a:solidFill>
                  <a:srgbClr val="2E01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POLITIKA</a:t>
            </a:r>
            <a:endParaRPr lang="en-GB" altLang="sr-Latn-RS" dirty="0">
              <a:solidFill>
                <a:srgbClr val="2E01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3" y="2060848"/>
            <a:ext cx="7322985" cy="47836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567544"/>
            <a:ext cx="9027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Michelle, Edwards, 2006; 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http://schools.yrdsb.ca/markville.ss/projects/classof2007/16chong/edwards/pplandeventspolis.html</a:t>
            </a:r>
          </a:p>
        </p:txBody>
      </p:sp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09025" cy="836613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Građani Atene</a:t>
            </a:r>
            <a:endParaRPr lang="en-GB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513"/>
            <a:ext cx="8892480" cy="5805487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Odrasli muškarci, rođeni u zakonitom braku Atenjanina 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i Atenjanke - od Perikla 451.g.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Odrasta se: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 18 godina (upis u demu i vojni popis)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 20 godina (upis među građane, sudjelovanje u skupštini)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 30 godina (pravo da se bude biran u Vijeće)</a:t>
            </a:r>
            <a:endParaRPr lang="en-GB" altLang="sr-Latn-RS" sz="24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Dijele se u pet razreda po imovini: </a:t>
            </a:r>
          </a:p>
          <a:p>
            <a:pPr marL="0" indent="0" eaLnBrk="1" hangingPunct="1">
              <a:buNone/>
            </a:pP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u="none" dirty="0">
                <a:latin typeface="Times New Roman" pitchFamily="18" charset="0"/>
                <a:cs typeface="Times New Roman" panose="02020603050405020304" pitchFamily="18" charset="0"/>
              </a:rPr>
              <a:t>pentakosiomedimni, konjanici, jarmaši, nadničari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samo prva dva razreda imaju pravo na sve državne službe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Postoje primljeni građani (po odluci narodne skupštine)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ne mogu biti arhonti ni svećenici</a:t>
            </a:r>
          </a:p>
        </p:txBody>
      </p:sp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88413" cy="120650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Leitourgiai – 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obaveze građana Atene</a:t>
            </a:r>
            <a:endParaRPr lang="en-GB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125538"/>
            <a:ext cx="8884096" cy="57324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Trijerarhija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obaveza opremanja ratnog broda (vesla, posada – 40-60 mina), treba ih 400 godišnje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vraća ga neoštećenog nakon godine dana</a:t>
            </a:r>
          </a:p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Koregija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oprema i uvježbavanje kora za natjecanje u kazalištu</a:t>
            </a:r>
          </a:p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Gimnazijarhija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oprema i uvježbavanje natjecatelja za neke svetkovine</a:t>
            </a:r>
          </a:p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Hestijaza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čašćenje (gozbom) članova file za neke svetkovine</a:t>
            </a:r>
            <a:endParaRPr lang="en-GB" altLang="sr-Latn-RS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Atenske institucije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4211960" cy="59492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Vijeće pet stotina (</a:t>
            </a:r>
            <a:r>
              <a:rPr lang="hr-HR" altLang="sr-Latn-RS" sz="3200" i="1" dirty="0">
                <a:latin typeface="Times New Roman" pitchFamily="18" charset="0"/>
                <a:cs typeface="Times New Roman" panose="02020603050405020304" pitchFamily="18" charset="0"/>
              </a:rPr>
              <a:t>boul</a:t>
            </a:r>
            <a:r>
              <a:rPr lang="en-US" altLang="sr-Latn-RS" sz="3200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) = upravna vlast Atene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Predlažu poslove narodnoj skupštini, izvršavaju odluke, posluju s drugim državama, nadziru službenike, financije, mornaricu i konjaništvo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Članove se bira ždrebanjem, po 50 iz svake file i bilo kojeg staleža; najviše 2x u životu, ne zaredom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Od Perikla se plaća 5 obola na dan, sjednica svaki dan</a:t>
            </a:r>
            <a:r>
              <a:rPr lang="hr-HR" altLang="sr-Latn-RS" sz="23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908718"/>
            <a:ext cx="5292080" cy="594928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Skupština (</a:t>
            </a:r>
            <a:r>
              <a:rPr lang="hr-HR" altLang="sr-Latn-RS" sz="3200" i="1" dirty="0">
                <a:latin typeface="Times New Roman" pitchFamily="18" charset="0"/>
                <a:cs typeface="Times New Roman" panose="02020603050405020304" pitchFamily="18" charset="0"/>
              </a:rPr>
              <a:t>ekklēsia</a:t>
            </a: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en-GB" altLang="sr-Latn-R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Odlučuje o vanjskoj politici i unutrašnjoj upravi, mijenja zakone, ponekad i sudi (drž. pitanja)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Sudjeluju svi punopravni građani (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symbolon</a:t>
            </a: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4x na mjesec na brdu 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Pnyx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Za nesudjelovanje se plaća globa, a plaća iznosi c. 3 obola 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svatko može govoriti samo 1x</a:t>
            </a:r>
            <a:endParaRPr lang="hr-HR" altLang="sr-Latn-RS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 zakone o pojedincu treba bar 6000 ljudi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Glasa se dizanjem ruku ili kamenčićima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Prekida se u slučaju oluje, potresa i pomrčine sunca</a:t>
            </a:r>
          </a:p>
        </p:txBody>
      </p:sp>
    </p:spTree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pnyx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5963" cy="384175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338" name="Picture 5" descr="ostra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1" y="0"/>
            <a:ext cx="3491880" cy="3342868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3501008"/>
            <a:ext cx="4283967" cy="31680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itchFamily="18" charset="0"/>
                <a:cs typeface="Times New Roman" panose="02020603050405020304" pitchFamily="18" charset="0"/>
              </a:rPr>
              <a:t>Ostracizam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= u slučajevima političke napetosti, jedan od vođa koji se čini najopasnijim, progoni se na 10 godina (uz zadržavanje građ. prava)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Imena nisu određena unaprijed, prognalo se onog koji dobije većinu glasova</a:t>
            </a:r>
            <a:endParaRPr lang="hr-HR" altLang="sr-Latn-RS" sz="24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43425"/>
            <a:ext cx="5413147" cy="36471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525344"/>
            <a:ext cx="586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https://commons.wikimedia.org/wiki/File:AGMA_Ostrakon_Th%C3%A9mistocle_3.jpg</a:t>
            </a:r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4563" cy="83661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>
                <a:latin typeface="Times New Roman" pitchFamily="18" charset="0"/>
                <a:cs typeface="Times New Roman" panose="02020603050405020304" pitchFamily="18" charset="0"/>
              </a:rPr>
              <a:t>Državni službenici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40775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Svi prije službe prolaze dokimasiju, a poslije pružaju račun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u="sng" dirty="0">
                <a:latin typeface="Times New Roman" pitchFamily="18" charset="0"/>
                <a:cs typeface="Times New Roman" panose="02020603050405020304" pitchFamily="18" charset="0"/>
              </a:rPr>
              <a:t>Zbor arhonata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= sudstvo i sakralni poslovi;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biraju se ždrijebom na 1 godinu (djedovi s obje strane građani)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Arhont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eponim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upravlja svetkovinama i iznosi parnice za nasljedno i običajno pravo</a:t>
            </a:r>
            <a:endParaRPr lang="hr-HR" altLang="sr-Latn-RS" sz="2400" u="sng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(Arhont) basilej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parnice sakralnog prava i ubojstvo, Leneje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(Arhont) polemarh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parnice za strance, žrtve ratnim božanstvima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Tezmoteti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6 čuvara zakona + tajnik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u="sng" dirty="0">
                <a:latin typeface="Times New Roman" pitchFamily="18" charset="0"/>
                <a:cs typeface="Times New Roman" panose="02020603050405020304" pitchFamily="18" charset="0"/>
              </a:rPr>
              <a:t>Stratezi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– 10 vojnih zapovjednika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moraju biti oženjeni i imati posjed u Atici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bira ih Skupština iz svake file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mogu biti u službi više puta</a:t>
            </a:r>
          </a:p>
        </p:txBody>
      </p:sp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605"/>
            <a:ext cx="4788024" cy="35910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627437" cy="1206500"/>
          </a:xfrm>
        </p:spPr>
        <p:txBody>
          <a:bodyPr/>
          <a:lstStyle/>
          <a:p>
            <a:pPr algn="ctr"/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Areopag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2204864"/>
            <a:ext cx="8892480" cy="4653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Sastavljen od arhonata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nakon službe 					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aristokrati: plemstvo i bogati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Kažnjava građane i službenike, nadgleda niže službenike, vodi državne financije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462.g.pr.Kr. ostaje mu samo suđenje za ubojstvo (s predumišljajem)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Osim Areopaga postoji još nekoliko vrsta sudova, ovisno o vrsti ubojstva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0720" y="3212976"/>
            <a:ext cx="280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https://bleon1.wordpress.com/2011/01/</a:t>
            </a:r>
          </a:p>
        </p:txBody>
      </p:sp>
    </p:spTree>
    <p:extLst>
      <p:ext uri="{BB962C8B-B14F-4D97-AF65-F5344CB8AC3E}">
        <p14:creationId xmlns:p14="http://schemas.microsoft.com/office/powerpoint/2010/main" val="3064278325"/>
      </p:ext>
    </p:extLst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36893" cy="12065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liaia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- sud</a:t>
            </a:r>
            <a:endParaRPr lang="en-US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0729"/>
            <a:ext cx="9144000" cy="5877272"/>
          </a:xfrm>
        </p:spPr>
        <p:txBody>
          <a:bodyPr/>
          <a:lstStyle/>
          <a:p>
            <a:pPr eaLnBrk="1" hangingPunct="1"/>
            <a:r>
              <a:rPr lang="hr-HR" altLang="sr-Latn-RS" sz="2600" dirty="0">
                <a:latin typeface="Times New Roman" pitchFamily="18" charset="0"/>
                <a:cs typeface="Times New Roman" panose="02020603050405020304" pitchFamily="18" charset="0"/>
              </a:rPr>
              <a:t>Od prijavljenih građana (preko 30 godina) bira se 5000 porotnika i 1000 zamjenika u 10 odjela 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 javne parnice treba 501 – polažu zakletvu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Plaća je 3 obola</a:t>
            </a:r>
          </a:p>
          <a:p>
            <a:pPr eaLnBrk="1" hangingPunct="1">
              <a:spcBef>
                <a:spcPts val="0"/>
              </a:spcBef>
            </a:pP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Privatnu tužbu može podnijeti samo oštećeni (koji provodi i kaznu), javnu svaki građanin (kaznu izvršava vlast)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Vrijeme govora je određeno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klepsydra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Suci/porotnici ne vijećaju prije glasanja; ako kazne nema u zakonu, oni je određuju</a:t>
            </a:r>
          </a:p>
          <a:p>
            <a:pPr lvl="1"/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Smrtne kazne provode Jedanaestorica (= nadzornici policije):</a:t>
            </a:r>
          </a:p>
          <a:p>
            <a:pPr lvl="2"/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Bacanje u ponor (</a:t>
            </a:r>
            <a:r>
              <a:rPr lang="hr-HR" altLang="en-US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Barathron</a:t>
            </a:r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hr-HR" altLang="en-US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Apotympanismos:</a:t>
            </a:r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prikivanje za stup, odsjecanje glave, batinanje na smrt ?</a:t>
            </a:r>
          </a:p>
          <a:p>
            <a:pPr lvl="2"/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Otrov od kukute</a:t>
            </a:r>
          </a:p>
          <a:p>
            <a:pPr lvl="1"/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Tko je osuđen na globu, u zatvoru je dok je ne plati</a:t>
            </a:r>
          </a:p>
        </p:txBody>
      </p:sp>
    </p:spTree>
  </p:cSld>
  <p:clrMapOvr>
    <a:masterClrMapping/>
  </p:clrMapOvr>
  <p:transition spd="med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404813"/>
            <a:ext cx="5795962" cy="134143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Kl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ō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rion</a:t>
            </a:r>
            <a:endParaRPr lang="en-US" altLang="sr-Latn-RS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4005263"/>
            <a:ext cx="5003800" cy="1727200"/>
          </a:xfrm>
        </p:spPr>
        <p:txBody>
          <a:bodyPr/>
          <a:lstStyle/>
          <a:p>
            <a:pPr eaLnBrk="1" hangingPunct="1">
              <a:defRPr/>
            </a:pPr>
            <a:endParaRPr lang="hr-HR" altLang="sr-Latn-RS">
              <a:latin typeface="Times New Roman" pitchFamily="18" charset="0"/>
            </a:endParaRPr>
          </a:p>
        </p:txBody>
      </p:sp>
      <p:pic>
        <p:nvPicPr>
          <p:cNvPr id="17412" name="Picture 4" descr="kleroter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565400"/>
            <a:ext cx="5651500" cy="429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klerot_05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62413" cy="443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5842337"/>
            <a:ext cx="392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David Gill, 2003.; http://www.davidgill.co.uk/attica/kleroterion.htm</a:t>
            </a:r>
          </a:p>
          <a:p>
            <a:pPr algn="r"/>
            <a:endParaRPr lang="hr-HR" sz="1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endParaRPr lang="hr-HR" sz="1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http://clairecox.org/greece2005_1/20050227-113631.htm</a:t>
            </a:r>
          </a:p>
        </p:txBody>
      </p:sp>
    </p:spTree>
  </p:cSld>
  <p:clrMapOvr>
    <a:masterClrMapping/>
  </p:clrMapOvr>
  <p:transition spd="med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POLITIČKI USTROJ SPARTE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9851"/>
            <a:ext cx="4968552" cy="50182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525344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http://www.mrdowling.com/701-sparta.html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264" y="11247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©</a:t>
            </a:r>
            <a:r>
              <a:rPr lang="hr-HR" sz="2400" dirty="0">
                <a:latin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Likurg</a:t>
            </a:r>
            <a:endParaRPr lang="en-GB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Staleži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1075"/>
            <a:ext cx="8928546" cy="5761038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Heloti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heil</a:t>
            </a:r>
            <a:r>
              <a:rPr lang="en-US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ō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tes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pokoreni starosjedioci (Grci) okolnih krajeva (državni robovi) </a:t>
            </a:r>
          </a:p>
          <a:p>
            <a:pPr lvl="2" eaLnBrk="1" hangingPunct="1"/>
            <a:r>
              <a:rPr lang="hr-HR" altLang="sr-Latn-RS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 kod drugih Grka robovi su uvijek barbari!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rade sve poslove (obrađivanje zemlje, briga za kuću...)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 ratu su laka pješadija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Perijeci 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(perioikoi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Pokoreni stanovnici okolnih gradova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trgovina i obrtništvo; u ratu teški oružanici</a:t>
            </a:r>
            <a:endParaRPr lang="en-GB" altLang="sr-Latn-RS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Spartanci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Spartiatai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 ili Lakedemonjani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Lakedaimonioi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Dorski osvajači, potomci Heraklovi</a:t>
            </a:r>
            <a:endParaRPr lang="en-US" altLang="sr-Latn-RS" sz="2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24863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 cap="small" dirty="0">
                <a:solidFill>
                  <a:schemeClr val="accent1"/>
                </a:solidFill>
                <a:latin typeface="Times New Roman" pitchFamily="18" charset="0"/>
                <a:cs typeface="Times New Roman" panose="02020603050405020304" pitchFamily="18" charset="0"/>
              </a:rPr>
              <a:t>Polis</a:t>
            </a:r>
            <a:endParaRPr lang="en-GB" altLang="sr-Latn-RS" b="1" i="1" cap="small" dirty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812088" cy="5760639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“grad-država; 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zajednica građana, građana bez političkih prava i negrađana; određeno tijelo na određenom području pod određenim ustavom, nezavisno od vanjske vlasti; s jednim vjerskim, političkim i administrativnim središtem”</a:t>
            </a:r>
          </a:p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“potpuno nezavisna, vjerom utvrđena i zakonima vođena zajednica građana, nadređena svim svojim pripadnicima; (ne nužno odredivih granica, bitni su ljudi)”</a:t>
            </a:r>
          </a:p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Polis može imati razne političke ustroje 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kraljevina, oligarhija, demokracija...</a:t>
            </a:r>
            <a:endParaRPr lang="en-GB" altLang="sr-Latn-RS" sz="24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Akropola (</a:t>
            </a:r>
            <a:r>
              <a:rPr lang="hr-HR" altLang="sr-Latn-RS" sz="28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akropolis</a:t>
            </a:r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Utvrđeni dio grada, na uzvisini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Obrana od neprijatelja, riznica, svetišta, ...</a:t>
            </a:r>
          </a:p>
        </p:txBody>
      </p:sp>
    </p:spTree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43888" y="-10031413"/>
            <a:ext cx="504825" cy="8131175"/>
          </a:xfrm>
        </p:spPr>
        <p:txBody>
          <a:bodyPr/>
          <a:lstStyle/>
          <a:p>
            <a:pPr eaLnBrk="1" hangingPunct="1">
              <a:defRPr/>
            </a:pPr>
            <a:endParaRPr lang="sr-Latn-RS" altLang="sr-Latn-R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02335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2 </a:t>
            </a:r>
            <a:r>
              <a:rPr lang="hr-HR" altLang="sr-Latn-RS" b="1" u="sng" dirty="0">
                <a:latin typeface="Times New Roman" pitchFamily="18" charset="0"/>
                <a:cs typeface="Times New Roman" panose="02020603050405020304" pitchFamily="18" charset="0"/>
              </a:rPr>
              <a:t>kralja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Jedan iz obitelji Agijada, drugi iz Euripontida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nasljeđuje prvi sin rođen nakon što je otac postao kralj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Svećenička i ratna služba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5 </a:t>
            </a:r>
            <a:r>
              <a:rPr lang="hr-HR" altLang="sr-Latn-RS" b="1" u="sng" dirty="0">
                <a:latin typeface="Times New Roman" pitchFamily="18" charset="0"/>
                <a:cs typeface="Times New Roman" panose="02020603050405020304" pitchFamily="18" charset="0"/>
              </a:rPr>
              <a:t>efora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Birani na godinu dana; nadziru kraljeve, održavanje zakona i financije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 u="sng" dirty="0">
                <a:latin typeface="Times New Roman" pitchFamily="18" charset="0"/>
                <a:cs typeface="Times New Roman" panose="02020603050405020304" pitchFamily="18" charset="0"/>
              </a:rPr>
              <a:t>Gerousia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“Vijeće staraca” – kraljevi + 28 starijih od 60 g. koje doživotno izabire narodna skupština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Predlažu zakone apeli i mogu joj poništiti odluke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 u="sng" dirty="0">
                <a:latin typeface="Times New Roman" pitchFamily="18" charset="0"/>
                <a:cs typeface="Times New Roman" panose="02020603050405020304" pitchFamily="18" charset="0"/>
              </a:rPr>
              <a:t>Apella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narodna skupština, sazivaju efori o uštapu, govore samo “starci” i činovnici; glasa se vikanjem</a:t>
            </a:r>
          </a:p>
        </p:txBody>
      </p:sp>
    </p:spTree>
  </p:cSld>
  <p:clrMapOvr>
    <a:masterClrMapping/>
  </p:clrMapOvr>
  <p:transition spd="med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764704"/>
            <a:ext cx="2651125" cy="762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VOJSKA</a:t>
            </a:r>
          </a:p>
        </p:txBody>
      </p:sp>
      <p:pic>
        <p:nvPicPr>
          <p:cNvPr id="3075" name="Picture 3" descr="zapovjedn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717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81001"/>
            <a:ext cx="313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http://www.sikyon.com/sparta/Art/mandias.jpg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8970" y="6040693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"Cratère de Vix 0011 cropped" by Michael Greenhalgh - cropped by Jastrow from „Cratère de Vix 0022.jpg” by Michael Greenhalgh. </a:t>
            </a:r>
          </a:p>
          <a:p>
            <a:pPr algn="r"/>
            <a:r>
              <a:rPr lang="hr-H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Licensed under CC BY-SA 2.5 via Commons - https://commons.wikimedia.org/wiki/File:Crat%C3%A8re_de_Vix_0011_cropped.jpg#/media/File:Crat%C3%A8re_de_Vix_0011_cropped.jpg</a:t>
            </a:r>
            <a:endParaRPr lang="hr-HR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00837"/>
      </p:ext>
    </p:extLst>
  </p:cSld>
  <p:clrMapOvr>
    <a:masterClrMapping/>
  </p:clrMapOvr>
  <p:transition spd="med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76" y="116632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Hoplit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hoplit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en-US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36050" cy="57912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Teški oružanik, u Ateni mu je plaća 2 obola na dan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Oklop – koža s metalnim pločama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Nazuvci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Kaciga – mjedena ili kožna (korintska je najzatvorenija)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Štit – okrugli, od okovanog drveta </a:t>
            </a:r>
          </a:p>
          <a:p>
            <a:pPr lvl="2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Spartanci imaju </a:t>
            </a:r>
            <a:r>
              <a:rPr lang="el-G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Λ</a:t>
            </a: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, Atenjani sovu, ...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Mač – spartanski je kraći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Koplje – dugo c. 3m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Spartanci se odlikuju po tome što im je kabanica / plašt grimizna</a:t>
            </a:r>
            <a:endParaRPr lang="el-GR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2171700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34970"/>
      </p:ext>
    </p:extLst>
  </p:cSld>
  <p:clrMapOvr>
    <a:masterClrMapping/>
  </p:clrMapOvr>
  <p:transition spd="med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0213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44675"/>
            <a:ext cx="8555038" cy="49085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Peltasti – laki oružanici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laki štit, kraća koplja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uvijek siromašniji staleži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Gimneti – bez oklopa i štita: praćari i strijelci 	(Krećani)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Konjanici – lagan ili nikakav štit, nose 2 kraća koplja i mač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konj nema stremen ni sedlo, ali ga kasnije štite metalne ploče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http://stefanosskarmintzos.wordpres</a:t>
            </a:r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s.com/2013/03/11/questioning-two-myths-about-ancient-greek-cavalry/</a:t>
            </a:r>
          </a:p>
        </p:txBody>
      </p:sp>
    </p:spTree>
    <p:extLst>
      <p:ext uri="{BB962C8B-B14F-4D97-AF65-F5344CB8AC3E}">
        <p14:creationId xmlns:p14="http://schemas.microsoft.com/office/powerpoint/2010/main" val="3069508420"/>
      </p:ext>
    </p:extLst>
  </p:cSld>
  <p:clrMapOvr>
    <a:masterClrMapping/>
  </p:clrMapOvr>
  <p:transition spd="med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Maja\My Documents\Downloads\chigi_phalan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1" b="97625" l="800" r="97800">
                        <a14:foregroundMark x1="20000" y1="2111" x2="800" y2="60422"/>
                        <a14:foregroundMark x1="20400" y1="2902" x2="42400" y2="15303"/>
                        <a14:foregroundMark x1="42400" y1="15303" x2="52600" y2="15831"/>
                        <a14:foregroundMark x1="52600" y1="15831" x2="64600" y2="15567"/>
                        <a14:foregroundMark x1="64600" y1="15567" x2="82800" y2="2902"/>
                        <a14:foregroundMark x1="37200" y1="4222" x2="68000" y2="6332"/>
                        <a14:foregroundMark x1="21400" y1="9763" x2="47800" y2="29288"/>
                        <a14:foregroundMark x1="47800" y1="29288" x2="49800" y2="30079"/>
                        <a14:foregroundMark x1="92800" y1="26121" x2="97800" y2="39842"/>
                        <a14:foregroundMark x1="97600" y1="68865" x2="90200" y2="97625"/>
                        <a14:foregroundMark x1="10800" y1="86807" x2="42200" y2="88127"/>
                        <a14:foregroundMark x1="42200" y1="88127" x2="70400" y2="85752"/>
                        <a14:foregroundMark x1="70400" y1="85752" x2="81600" y2="85752"/>
                        <a14:foregroundMark x1="81600" y1="85752" x2="85000" y2="85224"/>
                        <a14:foregroundMark x1="31600" y1="58839" x2="35400" y2="45119"/>
                        <a14:foregroundMark x1="35400" y1="45119" x2="30400" y2="65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"/>
            <a:ext cx="5076056" cy="384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-11998325"/>
            <a:ext cx="184150" cy="12150725"/>
          </a:xfrm>
        </p:spPr>
        <p:txBody>
          <a:bodyPr/>
          <a:lstStyle/>
          <a:p>
            <a:pPr eaLnBrk="1" hangingPunct="1">
              <a:defRPr/>
            </a:pPr>
            <a:endParaRPr lang="sr-Latn-RS" altLang="sr-Latn-R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450"/>
            <a:ext cx="8991600" cy="681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Karakteristični je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bojni red falanga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phalanx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 = 8x30 ljudi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povezani štitovima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Spartanci hodaju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polako, sređeni, uz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svirku </a:t>
            </a:r>
            <a:r>
              <a:rPr lang="hr-HR" altLang="sr-Latn-RS" dirty="0">
                <a:solidFill>
                  <a:srgbClr val="FF9D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/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Atenjani trče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Prije sukoba izdaje se lozinka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Ratuje se tako da se neprijatelju nanese što veća šteta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paljenje usjeva, razaranje gradova, ubijanje stanovništva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Poraz se priznaje slanjem glasnika po primirje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zakletva; pokapanje poginulih</a:t>
            </a:r>
          </a:p>
        </p:txBody>
      </p:sp>
    </p:spTree>
    <p:extLst>
      <p:ext uri="{BB962C8B-B14F-4D97-AF65-F5344CB8AC3E}">
        <p14:creationId xmlns:p14="http://schemas.microsoft.com/office/powerpoint/2010/main" val="300616365"/>
      </p:ext>
    </p:extLst>
  </p:cSld>
  <p:clrMapOvr>
    <a:masterClrMapping/>
  </p:clrMapOvr>
  <p:transition spd="med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7938"/>
            <a:ext cx="6853237" cy="2908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2505075" cy="15843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Atenska vojska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2852936"/>
            <a:ext cx="9123362" cy="3887589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Svaki Atenjanin služi vojni rok od 18.-20.g.</a:t>
            </a:r>
          </a:p>
          <a:p>
            <a:pPr lvl="1" eaLnBrk="1" hangingPunct="1">
              <a:defRPr/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služba traje od 20.- 60.g.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Meteci i ljudi od 50-60 g. služe samo za obranu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Zapovjednici su stratezi (iz svake file po 1) i arhont polemarh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Konjanika u 5.st.pr.Kr. ima 1000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975" y="115888"/>
            <a:ext cx="51847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http://swordsandals.blogspot.com/2010/09/design-of-troy.html</a:t>
            </a:r>
          </a:p>
        </p:txBody>
      </p:sp>
    </p:spTree>
    <p:extLst>
      <p:ext uri="{BB962C8B-B14F-4D97-AF65-F5344CB8AC3E}">
        <p14:creationId xmlns:p14="http://schemas.microsoft.com/office/powerpoint/2010/main" val="2751935590"/>
      </p:ext>
    </p:extLst>
  </p:cSld>
  <p:clrMapOvr>
    <a:masterClrMapping/>
  </p:clrMapOvr>
  <p:transition spd="med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388"/>
            <a:ext cx="4415408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Najjača im je 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mornarica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72816"/>
            <a:ext cx="8586787" cy="4856584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Dugi, uski, pokretni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	brodovi s okovanim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	kljunom </a:t>
            </a:r>
          </a:p>
          <a:p>
            <a:pPr lvl="1" eaLnBrk="1" hangingPunct="1"/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najčešće 3 reda vesala (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tri</a:t>
            </a:r>
            <a:r>
              <a:rPr lang="en-US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), zapovjednik trijerarh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 5.st.pr.Kr. imaju 300 redovitih i 100 pričuvnih </a:t>
            </a:r>
            <a:r>
              <a:rPr lang="hr-HR" altLang="sr-Latn-R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trijera</a:t>
            </a:r>
            <a:endParaRPr lang="hr-HR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 luci Pirej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Može ih se slagati u falangu; ratuju manevrima (ne prelaze na tuđu palubu)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Documents and Settings\Maja\My Documents\Downloads\Relief_Lenorm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57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60031" y="2946661"/>
            <a:ext cx="408320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Reljef </a:t>
            </a:r>
            <a:r>
              <a:rPr lang="hr-HR" altLang="sr-Latn-RS" sz="20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Lenormant </a:t>
            </a:r>
            <a:r>
              <a:rPr lang="hr-HR" altLang="sr-Latn-R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 atenske akropole</a:t>
            </a:r>
            <a:endParaRPr lang="en-GB" altLang="sr-Latn-R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7838" y="3368675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http://www.users.globalnet.co.uk/~loxias/trireme.htm</a:t>
            </a:r>
          </a:p>
        </p:txBody>
      </p:sp>
    </p:spTree>
    <p:extLst>
      <p:ext uri="{BB962C8B-B14F-4D97-AF65-F5344CB8AC3E}">
        <p14:creationId xmlns:p14="http://schemas.microsoft.com/office/powerpoint/2010/main" val="1385155572"/>
      </p:ext>
    </p:extLst>
  </p:cSld>
  <p:clrMapOvr>
    <a:masterClrMapping/>
  </p:clrMapOvr>
  <p:transition spd="med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91"/>
            <a:ext cx="9144000" cy="64252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692696"/>
          </a:xfrm>
        </p:spPr>
        <p:txBody>
          <a:bodyPr/>
          <a:lstStyle/>
          <a:p>
            <a:r>
              <a:rPr lang="hr-HR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Trirema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9633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https://books.google.gr/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J. S. Morrison,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J. F. Coates,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N. B. Rankov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The Athenian Trireme: The History and Reconstruction of an Ancient Greek Warship</a:t>
            </a:r>
            <a:r>
              <a:rPr lang="hr-HR" sz="1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(CUP, 2000)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-10048"/>
            <a:ext cx="4211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http://www.triremetrust.org.uk/index.asp?page=image&amp;mwsquery=%7BIdentity%20number%7D=%7BPlan%20%20GA1%7D</a:t>
            </a:r>
          </a:p>
        </p:txBody>
      </p:sp>
    </p:spTree>
    <p:extLst>
      <p:ext uri="{BB962C8B-B14F-4D97-AF65-F5344CB8AC3E}">
        <p14:creationId xmlns:p14="http://schemas.microsoft.com/office/powerpoint/2010/main" val="2368704325"/>
      </p:ext>
    </p:extLst>
  </p:cSld>
  <p:clrMapOvr>
    <a:masterClrMapping/>
  </p:clrMapOvr>
  <p:transition spd="med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0"/>
            <a:ext cx="6169025" cy="2762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8100"/>
            <a:ext cx="3024188" cy="144621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Spartanska vojska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76872"/>
            <a:ext cx="8857108" cy="4536504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Služe svi od 20-60 g., osnova 30-45 g.</a:t>
            </a:r>
          </a:p>
          <a:p>
            <a:pPr lvl="1" eaLnBrk="1" hangingPunct="1"/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5 000 Spartanaca s 35 000 helota</a:t>
            </a:r>
          </a:p>
          <a:p>
            <a:pPr lvl="1" eaLnBrk="1" hangingPunct="1"/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5 000 perijeka s 5 000 helota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Osnovna je jedinica loh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lokhos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 – 300 ljudi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Konjanice nema do 424.pr.Kr.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Značajna mornarica također ne postoji (najviše 25 brodova) 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Jedini rade pravilne (okrugle) logore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3224" y="9525"/>
            <a:ext cx="3284959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http://www.mlahanas.de/Greeks/WarTech.htm</a:t>
            </a:r>
          </a:p>
        </p:txBody>
      </p:sp>
    </p:spTree>
    <p:extLst>
      <p:ext uri="{BB962C8B-B14F-4D97-AF65-F5344CB8AC3E}">
        <p14:creationId xmlns:p14="http://schemas.microsoft.com/office/powerpoint/2010/main" val="168160228"/>
      </p:ext>
    </p:extLst>
  </p:cSld>
  <p:clrMapOvr>
    <a:masterClrMapping/>
  </p:clrMapOvr>
  <p:transition spd="med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93332"/>
          </a:xfrm>
        </p:spPr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Ujedinjavaju ih: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Običaji (Olimpijske igre, npr.)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Religija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1" y="2492896"/>
            <a:ext cx="6824127" cy="41814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9285" y="6581001"/>
            <a:ext cx="5683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http://www.mlahanas.de/Greeks/Greeks.htm</a:t>
            </a:r>
          </a:p>
        </p:txBody>
      </p:sp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hens | History, Population, Landmarks, &amp;amp; Facts | Britannica">
            <a:extLst>
              <a:ext uri="{FF2B5EF4-FFF2-40B4-BE49-F238E27FC236}">
                <a16:creationId xmlns:a16="http://schemas.microsoft.com/office/drawing/2014/main" id="{F93879D4-D2C8-433D-80CB-13DFAC7FB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" y="980728"/>
            <a:ext cx="9092893" cy="46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1D5EC-137C-4027-ADCC-41241F06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87991"/>
          </a:xfrm>
        </p:spPr>
        <p:txBody>
          <a:bodyPr/>
          <a:lstStyle/>
          <a:p>
            <a:r>
              <a:rPr lang="el-GR" sz="54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Ἀθῆναι</a:t>
            </a:r>
            <a:endParaRPr lang="en-GB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4660A-0524-4116-957F-D06411680EE4}"/>
              </a:ext>
            </a:extLst>
          </p:cNvPr>
          <p:cNvSpPr txBox="1"/>
          <p:nvPr/>
        </p:nvSpPr>
        <p:spPr>
          <a:xfrm>
            <a:off x="2627784" y="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https://cdn.britannica.com/66/102266-050-FBDEFCA1/acropolis-city-state-Greece-Athens.jpg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0DE81-DD86-53CE-0750-5629102A64A4}"/>
              </a:ext>
            </a:extLst>
          </p:cNvPr>
          <p:cNvSpPr txBox="1"/>
          <p:nvPr/>
        </p:nvSpPr>
        <p:spPr>
          <a:xfrm>
            <a:off x="0" y="5595371"/>
            <a:ext cx="9113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2400" b="1" dirty="0">
                <a:latin typeface="Times New Roman" pitchFamily="18" charset="0"/>
              </a:rPr>
              <a:t>Demokracija</a:t>
            </a:r>
            <a:r>
              <a:rPr lang="hr-HR" altLang="sr-Latn-RS" sz="2400" dirty="0">
                <a:latin typeface="Times New Roman" pitchFamily="18" charset="0"/>
              </a:rPr>
              <a:t>, osim u doba Pizistratove tiranije (kulturni procvat 546-527.g.pr.Kr.) i dva navrata nakon poraza u Peloponeskom ratu (oligarhija 400 411./410.g. te Lisandar i Tridesetorica 404./403.g.pr.Kr.)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65325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Glavni atenski zakonodavci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u="sng" dirty="0">
                <a:latin typeface="Times New Roman" pitchFamily="18" charset="0"/>
                <a:cs typeface="Times New Roman" panose="02020603050405020304" pitchFamily="18" charset="0"/>
              </a:rPr>
              <a:t>Drakont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– 621.g.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postavio vijeće četiri stotine i jednog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dao politička prava bogatijima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postavio zakone o ubojstvu i krvno sudstvo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u="sng" dirty="0">
                <a:latin typeface="Times New Roman" pitchFamily="18" charset="0"/>
                <a:cs typeface="Times New Roman" panose="02020603050405020304" pitchFamily="18" charset="0"/>
              </a:rPr>
              <a:t>Solon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– mudrac i pjesnik, 594.g.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ukinuo dužničko ropstvo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reformirao diobu građana po staležima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vijeću dao članstvo ravnomjerno po filama i uspostavio porotni sud (</a:t>
            </a:r>
            <a:r>
              <a:rPr lang="hr-HR" altLang="sr-Latn-RS" sz="24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altLang="sr-Latn-RS" sz="24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24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liaia</a:t>
            </a: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u="sng" dirty="0">
                <a:latin typeface="Times New Roman" pitchFamily="18" charset="0"/>
                <a:cs typeface="Times New Roman" panose="02020603050405020304" pitchFamily="18" charset="0"/>
              </a:rPr>
              <a:t>Klisten 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– 508.g.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građansko pravo svim slobodnim stanovnicima Atike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nov sustav fila, reforma vijeća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uveo ostracizam</a:t>
            </a:r>
          </a:p>
        </p:txBody>
      </p:sp>
      <p:pic>
        <p:nvPicPr>
          <p:cNvPr id="6148" name="Picture 4" descr="So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4975" y="0"/>
            <a:ext cx="2359025" cy="306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019925" y="3068638"/>
            <a:ext cx="1905000" cy="523220"/>
          </a:xfrm>
          <a:prstGeom prst="rect">
            <a:avLst/>
          </a:prstGeom>
          <a:noFill/>
          <a:ln w="38100" cap="sq" cmpd="dbl">
            <a:solidFill>
              <a:srgbClr val="00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altLang="sr-Latn-R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Solon</a:t>
            </a:r>
            <a:endParaRPr lang="en-GB" altLang="sr-Latn-R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300192" cy="692696"/>
          </a:xfrm>
        </p:spPr>
        <p:txBody>
          <a:bodyPr/>
          <a:lstStyle/>
          <a:p>
            <a:pPr algn="ctr"/>
            <a:r>
              <a:rPr lang="hr-H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Određenje Atenjanina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836712"/>
            <a:ext cx="6524625" cy="602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Ime (po djedu tj. baki), sin X, iz deme Y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Pripadnosti jednog Atenjanina: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Polis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</a:t>
            </a:r>
            <a:r>
              <a:rPr lang="en-US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zajednica građana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politička jedinica (ostatak plemenskog ustroja; od Klistena 10)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glasačka i vojna jedinica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Fratrija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bratovština s vlastitim zaštitnicima, Zeusom i Atenom</a:t>
            </a:r>
          </a:p>
          <a:p>
            <a:pPr lvl="2">
              <a:lnSpc>
                <a:spcPct val="90000"/>
              </a:lnSpc>
            </a:pPr>
            <a:r>
              <a:rPr lang="hr-HR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sudjeluju u prvom žrtvovanju, rezanju kose pri obredu muževnosti, zarukama, gozbi nakon prve bračne noći; pomažu u nevolji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Religijska i slična udruženja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za pojedine bogove i junake; gozbe i međusobno pomaganje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genos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240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634FDC10-50BB-CFA8-8876-0A7A251AF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707361"/>
              </p:ext>
            </p:extLst>
          </p:nvPr>
        </p:nvGraphicFramePr>
        <p:xfrm>
          <a:off x="6524625" y="261141"/>
          <a:ext cx="2619375" cy="6335717"/>
        </p:xfrm>
        <a:graphic>
          <a:graphicData uri="http://schemas.openxmlformats.org/drawingml/2006/table">
            <a:tbl>
              <a:tblPr/>
              <a:tblGrid>
                <a:gridCol w="26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Ἐρεχθηίς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Αἰγηίς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Πανδιονίς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Λεοντίς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Vusillus"/>
                        </a:rPr>
                        <a:t>Ἀ</a:t>
                      </a:r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καμαντίς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Οἰνηίς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Κεκροπίς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Ἱπποθωντίς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Αἰαντίς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Vusillus"/>
                        </a:rPr>
                        <a:t>Ἀ</a:t>
                      </a:r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ντιοχίς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84158"/>
      </p:ext>
    </p:ext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6" b="98276" l="5257" r="94385">
                        <a14:foregroundMark x1="6571" y1="16301" x2="39904" y2="8229"/>
                        <a14:foregroundMark x1="39904" y1="8229" x2="48148" y2="1646"/>
                        <a14:foregroundMark x1="53524" y1="4702" x2="68100" y2="4781"/>
                        <a14:foregroundMark x1="68100" y1="4781" x2="80884" y2="9639"/>
                        <a14:foregroundMark x1="80884" y1="9639" x2="85663" y2="13166"/>
                        <a14:foregroundMark x1="86858" y1="20925" x2="87336" y2="22962"/>
                        <a14:foregroundMark x1="89247" y1="38871" x2="88411" y2="57915"/>
                        <a14:foregroundMark x1="94385" y1="97257" x2="86499" y2="82132"/>
                        <a14:foregroundMark x1="91159" y1="56113" x2="91637" y2="51254"/>
                        <a14:foregroundMark x1="86141" y1="21160" x2="84588" y2="17790"/>
                        <a14:foregroundMark x1="5376" y1="97806" x2="17921" y2="84169"/>
                        <a14:foregroundMark x1="10872" y1="96238" x2="31661" y2="98276"/>
                        <a14:foregroundMark x1="31661" y1="98276" x2="79570" y2="96238"/>
                        <a14:foregroundMark x1="79570" y1="96238" x2="90800" y2="96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6643"/>
            <a:ext cx="3707904" cy="565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6084168" cy="5445224"/>
          </a:xfrm>
        </p:spPr>
        <p:txBody>
          <a:bodyPr/>
          <a:lstStyle/>
          <a:p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Muž, žena i djeca + kućanstvo</a:t>
            </a:r>
          </a:p>
          <a:p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Izvor novih građana, prenošenje obiteljskog imena, vrijednosti, vjerovanja i nasljedstva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Imanje dijele svi sinovi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Štovanje predaka (heroji)</a:t>
            </a:r>
          </a:p>
          <a:p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Postoji mogućnost posvajanja koje odobrava skupština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6474821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http://resourcesforhistoryteachers.wikispaces.com/7.27</a:t>
            </a:r>
          </a:p>
        </p:txBody>
      </p:sp>
    </p:spTree>
    <p:extLst>
      <p:ext uri="{BB962C8B-B14F-4D97-AF65-F5344CB8AC3E}">
        <p14:creationId xmlns:p14="http://schemas.microsoft.com/office/powerpoint/2010/main" val="437455488"/>
      </p:ext>
    </p:extLst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206500"/>
          </a:xfrm>
        </p:spPr>
        <p:txBody>
          <a:bodyPr/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Građani bez prava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1438"/>
            <a:ext cx="8884096" cy="5211762"/>
          </a:xfrm>
        </p:spPr>
        <p:txBody>
          <a:bodyPr/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Žene i djeca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Građani koji su pretrpjeli </a:t>
            </a:r>
            <a:r>
              <a:rPr lang="hr-HR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atimiju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vrijedi doživotno</a:t>
            </a:r>
          </a:p>
          <a:p>
            <a:pPr lvl="1"/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atimia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obeščašćenost</a:t>
            </a:r>
            <a:endParaRPr lang="hr-HR" alt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Zbog poročnog života 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Zbog neobavljanja građanskih dužnosti</a:t>
            </a:r>
            <a:endParaRPr lang="en-GB" alt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Potpuna atimija podrazumijeva zabranu dolaska na trg, ulaženja u svetinje i podnošenja tužbi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Zbog primanja mita, pronevjere, kukavičluka u ratu, krivog svjedočenja, ...</a:t>
            </a:r>
          </a:p>
        </p:txBody>
      </p:sp>
    </p:spTree>
    <p:extLst>
      <p:ext uri="{BB962C8B-B14F-4D97-AF65-F5344CB8AC3E}">
        <p14:creationId xmlns:p14="http://schemas.microsoft.com/office/powerpoint/2010/main" val="1904928425"/>
      </p:ext>
    </p:extLst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72400" cy="12065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Negrađani</a:t>
            </a:r>
            <a:endParaRPr lang="en-GB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6775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Robovi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Meteci (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metoikoi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stranci u stalnom boravištu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svatko je imao svog zastupnika među građanima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služe u vojsci, plaćaju ratni porez, liturgije (trijerarhiju ne) i </a:t>
            </a:r>
            <a:r>
              <a:rPr lang="hr-HR" altLang="sr-Latn-RS" sz="32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metoikion</a:t>
            </a: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12 drahmi za muškarce, 6 za žene; zaslužnima se može oprostiti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trgovci i obrtnici; glasnici, javni liječnici...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oko trećine stanovništva Atene</a:t>
            </a:r>
            <a:endParaRPr lang="en-GB" altLang="sr-Latn-RS" sz="32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Digital Dots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1550</TotalTime>
  <Words>2048</Words>
  <Application>Microsoft Office PowerPoint</Application>
  <PresentationFormat>On-screen Show (4:3)</PresentationFormat>
  <Paragraphs>267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Palatino Linotype</vt:lpstr>
      <vt:lpstr>Symbol</vt:lpstr>
      <vt:lpstr>Times New Roman</vt:lpstr>
      <vt:lpstr>Wingdings</vt:lpstr>
      <vt:lpstr>Digital Dots</vt:lpstr>
      <vt:lpstr>POLITIKA</vt:lpstr>
      <vt:lpstr>Polis</vt:lpstr>
      <vt:lpstr>Heleni</vt:lpstr>
      <vt:lpstr>Ἀθῆναι</vt:lpstr>
      <vt:lpstr>Glavni atenski zakonodavci</vt:lpstr>
      <vt:lpstr>Određenje Atenjanina</vt:lpstr>
      <vt:lpstr>Obitelj </vt:lpstr>
      <vt:lpstr>Građani bez prava</vt:lpstr>
      <vt:lpstr>Negrađani</vt:lpstr>
      <vt:lpstr>Građani Atene</vt:lpstr>
      <vt:lpstr>Leitourgiai – obaveze građana Atene</vt:lpstr>
      <vt:lpstr>Atenske institucije </vt:lpstr>
      <vt:lpstr>PowerPoint Presentation</vt:lpstr>
      <vt:lpstr>Državni službenici</vt:lpstr>
      <vt:lpstr>Areopag</vt:lpstr>
      <vt:lpstr>Hēliaia - sud</vt:lpstr>
      <vt:lpstr>Klērōtērion</vt:lpstr>
      <vt:lpstr>POLITIČKI USTROJ SPARTE</vt:lpstr>
      <vt:lpstr>Staleži</vt:lpstr>
      <vt:lpstr>PowerPoint Presentation</vt:lpstr>
      <vt:lpstr>VOJSKA</vt:lpstr>
      <vt:lpstr>Hoplit (hoplitēs)</vt:lpstr>
      <vt:lpstr>PowerPoint Presentation</vt:lpstr>
      <vt:lpstr>PowerPoint Presentation</vt:lpstr>
      <vt:lpstr>Atenska vojska</vt:lpstr>
      <vt:lpstr>Najjača im je mornarica</vt:lpstr>
      <vt:lpstr>Trirema</vt:lpstr>
      <vt:lpstr>Spartanska vojska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DUŽNOSTI ODRASLOG RIMLJANINA</dc:title>
  <dc:creator>Maja</dc:creator>
  <cp:lastModifiedBy>mrmat</cp:lastModifiedBy>
  <cp:revision>87</cp:revision>
  <dcterms:created xsi:type="dcterms:W3CDTF">2006-10-31T21:43:11Z</dcterms:created>
  <dcterms:modified xsi:type="dcterms:W3CDTF">2022-10-19T16:45:31Z</dcterms:modified>
</cp:coreProperties>
</file>