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256" r:id="rId2"/>
    <p:sldId id="258" r:id="rId3"/>
    <p:sldId id="260" r:id="rId4"/>
    <p:sldId id="294" r:id="rId5"/>
    <p:sldId id="273" r:id="rId6"/>
    <p:sldId id="262" r:id="rId7"/>
    <p:sldId id="295" r:id="rId8"/>
    <p:sldId id="261" r:id="rId9"/>
    <p:sldId id="257" r:id="rId10"/>
    <p:sldId id="259" r:id="rId11"/>
    <p:sldId id="296" r:id="rId12"/>
    <p:sldId id="300" r:id="rId13"/>
    <p:sldId id="292" r:id="rId14"/>
    <p:sldId id="293" r:id="rId15"/>
    <p:sldId id="301" r:id="rId16"/>
    <p:sldId id="302" r:id="rId17"/>
    <p:sldId id="298" r:id="rId18"/>
    <p:sldId id="303" r:id="rId19"/>
    <p:sldId id="304" r:id="rId20"/>
    <p:sldId id="305" r:id="rId21"/>
    <p:sldId id="263" r:id="rId22"/>
    <p:sldId id="297" r:id="rId23"/>
    <p:sldId id="29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51" autoAdjust="0"/>
  </p:normalViewPr>
  <p:slideViewPr>
    <p:cSldViewPr>
      <p:cViewPr varScale="1">
        <p:scale>
          <a:sx n="67" d="100"/>
          <a:sy n="67" d="100"/>
        </p:scale>
        <p:origin x="11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31743A5-815E-4C8F-8B39-EE64F942E98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2C620-E73B-47BD-A89A-6B2182F1CE93}" type="slidenum">
              <a:rPr lang="hr-HR" altLang="sr-Latn-RS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E24382-FC9E-48C3-A12C-9D928AEE604E}" type="slidenum">
              <a:rPr lang="hr-HR" altLang="sr-Latn-RS"/>
              <a:pPr eaLnBrk="1" hangingPunct="1"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r-Latn-RS" altLang="sr-Latn-RS" dirty="0">
                <a:latin typeface="Arial" panose="020B0604020202020204" pitchFamily="34" charset="0"/>
              </a:rPr>
              <a:t>Hig. </a:t>
            </a:r>
            <a:r>
              <a:rPr lang="sr-Latn-RS" altLang="sr-Latn-RS" i="1" dirty="0">
                <a:latin typeface="Arial" panose="020B0604020202020204" pitchFamily="34" charset="0"/>
              </a:rPr>
              <a:t>Astronomica </a:t>
            </a:r>
            <a:r>
              <a:rPr lang="sr-Latn-RS" altLang="sr-Latn-RS" i="0" dirty="0">
                <a:latin typeface="Arial" panose="020B0604020202020204" pitchFamily="34" charset="0"/>
              </a:rPr>
              <a:t>možda prema Eratostenovom (?) </a:t>
            </a:r>
            <a:r>
              <a:rPr lang="sr-Latn-RS" altLang="sr-Latn-RS" i="1" dirty="0">
                <a:latin typeface="Arial" panose="020B0604020202020204" pitchFamily="34" charset="0"/>
              </a:rPr>
              <a:t>Katasterismoi </a:t>
            </a:r>
            <a:r>
              <a:rPr lang="sr-Latn-RS" altLang="sr-Latn-RS" i="0" dirty="0">
                <a:latin typeface="Arial" panose="020B0604020202020204" pitchFamily="34" charset="0"/>
              </a:rPr>
              <a:t>(katalog – karta zvijezda)</a:t>
            </a:r>
            <a:endParaRPr lang="sr-Latn-RS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EB5DD-DEFC-4E1A-8118-A45E5D795A35}" type="slidenum">
              <a:rPr lang="hr-HR" altLang="sr-Latn-RS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B7019-8D64-4945-872C-DBEFD833733E}" type="slidenum">
              <a:rPr lang="hr-HR" altLang="sr-Latn-RS"/>
              <a:pPr/>
              <a:t>15</a:t>
            </a:fld>
            <a:endParaRPr lang="hr-HR" altLang="sr-Latn-R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338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0CADF-E22D-42C4-8B16-0ED8B889532E}" type="slidenum">
              <a:rPr lang="hr-HR" altLang="sr-Latn-RS"/>
              <a:pPr/>
              <a:t>16</a:t>
            </a:fld>
            <a:endParaRPr lang="hr-HR" altLang="sr-Latn-R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7324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229B5-E1D9-4BA1-87B8-DF4FC378EB05}" type="slidenum">
              <a:rPr lang="hr-HR" altLang="sr-Latn-RS"/>
              <a:pPr/>
              <a:t>18</a:t>
            </a:fld>
            <a:endParaRPr lang="hr-HR" altLang="sr-Latn-R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47999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D03D1-4229-4CDC-96BC-CD1D92ADF4BD}" type="slidenum">
              <a:rPr lang="hr-HR" altLang="sr-Latn-RS"/>
              <a:pPr/>
              <a:t>19</a:t>
            </a:fld>
            <a:endParaRPr lang="hr-HR" altLang="sr-Latn-R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1122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E67EE-CBE7-4CAE-99EF-7A6E24BFEE94}" type="slidenum">
              <a:rPr lang="hr-HR" altLang="sr-Latn-RS"/>
              <a:pPr/>
              <a:t>20</a:t>
            </a:fld>
            <a:endParaRPr lang="hr-HR" altLang="sr-Latn-R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4573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029386-B949-4750-9FCD-510CAFDE5F5F}" type="slidenum">
              <a:rPr lang="hr-HR" altLang="sr-Latn-RS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934F32-7A72-4A39-9DA4-D98029C60689}" type="slidenum">
              <a:rPr lang="hr-HR" altLang="sr-Latn-RS"/>
              <a:pPr eaLnBrk="1" hangingPunct="1"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AF2052-4AF9-4A54-90E5-7AB609AD19D3}" type="slidenum">
              <a:rPr lang="hr-HR" altLang="sr-Latn-RS"/>
              <a:pPr eaLnBrk="1" hangingPunct="1"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3AEC59-54F0-42CC-B13D-EC728D75A658}" type="slidenum">
              <a:rPr lang="hr-HR" altLang="sr-Latn-RS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A369BC-CF35-47FD-A46D-0A247821DDB1}" type="slidenum">
              <a:rPr lang="en-GB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sr-Latn-R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43B980-DB4B-450D-B8F5-EC8C477296AC}" type="slidenum">
              <a:rPr lang="hr-HR" altLang="sr-Latn-RS"/>
              <a:pPr eaLnBrk="1" hangingPunct="1"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47D3F1-2505-49B8-AB1A-088AA9B6B2A7}" type="slidenum">
              <a:rPr lang="hr-HR" altLang="sr-Latn-RS"/>
              <a:pPr eaLnBrk="1" hangingPunct="1">
                <a:spcBef>
                  <a:spcPct val="0"/>
                </a:spcBef>
              </a:pPr>
              <a:t>8</a:t>
            </a:fld>
            <a:endParaRPr lang="hr-HR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3910F3-6188-4530-BF6E-61ACF7044A31}" type="slidenum">
              <a:rPr lang="hr-HR" altLang="sr-Latn-RS"/>
              <a:pPr eaLnBrk="1" hangingPunct="1"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546E47-957B-41E4-97F6-640E32CF973C}" type="slidenum">
              <a:rPr lang="hr-HR" altLang="sr-Latn-RS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Možda je prema njemu izrađen mehanizam iz Antikitere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743A5-815E-4C8F-8B39-EE64F942E983}" type="slidenum">
              <a:rPr lang="hr-HR" altLang="sr-Latn-RS" smtClean="0"/>
              <a:pPr/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69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C5A3313-E295-4080-992F-284A044514E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373998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416357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4874006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2874882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44829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188404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20428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B9EB-4AA4-462C-9C2E-53230F98121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74242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C29A-44BE-4F9E-8911-AA2A401BBBD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9271405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441BA-5939-4DD9-9B86-6FDAAF2812B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739909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E8A77C0-320C-411A-B303-8088D988BB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957581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D26D-234A-4589-BCEF-635DECC5D85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80440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976-C20B-40F5-9D9C-E1124CA030B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2959745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0D41-94B4-4A2E-9911-41F6270B3A7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394197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FD19-EC7C-41B2-94DD-7E1651BB19A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174436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6DBB-4A07-486C-ABC4-1F18055BB35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785038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E546-54BB-43DB-A14F-6C043EA10773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81057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0BF9-2216-4AD7-89A9-72118240728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3955520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FB4B-5921-46D9-91C7-16BAC93834E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247986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34AB2A-3F9A-4E2B-B6A3-6BDBC977089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1827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928755"/>
            <a:ext cx="2955232" cy="39358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0676495">
            <a:off x="117856" y="2447246"/>
            <a:ext cx="6938364" cy="16911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4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Grčka znanost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" y="30977"/>
            <a:ext cx="3733282" cy="33260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736186" y="188640"/>
            <a:ext cx="5228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https://en.wikipedia.org/wiki/Antikythera_mechanism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4000" cap="small" dirty="0">
                <a:latin typeface="Palatino Linotype" pitchFamily="18" charset="0"/>
              </a:rPr>
              <a:t>Apolonije iz Perge</a:t>
            </a:r>
            <a:r>
              <a:rPr lang="hr-HR" altLang="sr-Latn-RS" sz="3600" dirty="0">
                <a:latin typeface="Palatino Linotype" pitchFamily="18" charset="0"/>
              </a:rPr>
              <a:t>	</a:t>
            </a:r>
          </a:p>
        </p:txBody>
      </p:sp>
      <p:pic>
        <p:nvPicPr>
          <p:cNvPr id="9222" name="Picture 4" descr="Apollonius probl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" y="3007609"/>
            <a:ext cx="3086979" cy="30869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3491880" y="2141538"/>
            <a:ext cx="5652120" cy="36496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Živio oko 210.g.pr.Kr.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Njegov rad o stošcima je jedno od remek-djela grčke geometrije</a:t>
            </a:r>
          </a:p>
          <a:p>
            <a:pPr lvl="1">
              <a:buFont typeface="Arial" charset="0"/>
              <a:buChar char="►"/>
              <a:defRPr/>
            </a:pPr>
            <a:r>
              <a:rPr lang="hr-HR" altLang="sr-Latn-RS" sz="2600" dirty="0">
                <a:latin typeface="Palatino Linotype" pitchFamily="18" charset="0"/>
              </a:rPr>
              <a:t>bavio se p</a:t>
            </a:r>
            <a:r>
              <a:rPr lang="it-IT" altLang="sr-Latn-RS" sz="2600" dirty="0">
                <a:latin typeface="Palatino Linotype" pitchFamily="18" charset="0"/>
              </a:rPr>
              <a:t>resjeci</a:t>
            </a:r>
            <a:r>
              <a:rPr lang="hr-HR" altLang="sr-Latn-RS" sz="2600" dirty="0">
                <a:latin typeface="Palatino Linotype" pitchFamily="18" charset="0"/>
              </a:rPr>
              <a:t>ma</a:t>
            </a:r>
            <a:r>
              <a:rPr lang="it-IT" altLang="sr-Latn-RS" sz="2600" dirty="0">
                <a:latin typeface="Palatino Linotype" pitchFamily="18" charset="0"/>
              </a:rPr>
              <a:t> stošca </a:t>
            </a:r>
            <a:endParaRPr lang="hr-HR" altLang="sr-Latn-RS" sz="2600" dirty="0">
              <a:latin typeface="Palatino Linotype" pitchFamily="18" charset="0"/>
            </a:endParaRPr>
          </a:p>
          <a:p>
            <a:pPr lvl="1">
              <a:buFont typeface="Arial" charset="0"/>
              <a:buChar char="►"/>
              <a:defRPr/>
            </a:pPr>
            <a:r>
              <a:rPr lang="it-IT" altLang="sr-Latn-RS" sz="2600" dirty="0">
                <a:latin typeface="Palatino Linotype" pitchFamily="18" charset="0"/>
              </a:rPr>
              <a:t>njegovi su termini elipsa, hiperbola, parabola</a:t>
            </a:r>
            <a:endParaRPr lang="hr-HR" altLang="sr-Latn-RS" sz="2600" dirty="0">
              <a:latin typeface="Palatino Linotype" pitchFamily="18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Kao i Arhimed, bavio se i astronomijom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03848" y="5731081"/>
            <a:ext cx="5184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Moderno rješenje </a:t>
            </a:r>
            <a:r>
              <a:rPr lang="hr-HR" altLang="sr-Latn-RS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Apolonijevog</a:t>
            </a:r>
            <a:r>
              <a:rPr lang="hr-HR" altLang="sr-Latn-R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problema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9" b="91137" l="8033" r="92521">
                        <a14:foregroundMark x1="50139" y1="12717" x2="48476" y2="1349"/>
                        <a14:foregroundMark x1="10803" y1="71484" x2="9972" y2="50867"/>
                        <a14:foregroundMark x1="89751" y1="74374" x2="92521" y2="51830"/>
                        <a14:foregroundMark x1="92521" y1="51830" x2="90582" y2="45665"/>
                        <a14:foregroundMark x1="40720" y1="89788" x2="57895" y2="91329"/>
                        <a14:foregroundMark x1="57895" y1="91329" x2="64820" y2="89403"/>
                        <a14:foregroundMark x1="8033" y1="65511" x2="9418" y2="50867"/>
                        <a14:foregroundMark x1="29086" y1="30058" x2="34626" y2="246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420" y="-671"/>
            <a:ext cx="3064943" cy="4406385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altLang="sr-Latn-RS" sz="4000" cap="small" dirty="0" err="1">
                <a:latin typeface="Palatino Linotype" pitchFamily="18" charset="0"/>
              </a:rPr>
              <a:t>Hiparh</a:t>
            </a:r>
            <a:r>
              <a:rPr lang="hr-HR" altLang="sr-Latn-RS" sz="4000" cap="small" dirty="0">
                <a:latin typeface="Palatino Linotype" pitchFamily="18" charset="0"/>
              </a:rPr>
              <a:t> iz </a:t>
            </a:r>
            <a:r>
              <a:rPr lang="hr-HR" altLang="sr-Latn-RS" sz="4000" cap="small" dirty="0" err="1">
                <a:latin typeface="Palatino Linotype" pitchFamily="18" charset="0"/>
              </a:rPr>
              <a:t>Nikeje</a:t>
            </a:r>
            <a:endParaRPr lang="hr-HR" altLang="sr-Latn-RS" sz="4000" cap="small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42068"/>
            <a:ext cx="8363272" cy="452729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hr-HR" altLang="sr-Latn-RS" sz="3200" dirty="0" err="1">
                <a:latin typeface="Palatino Linotype" pitchFamily="18" charset="0"/>
              </a:rPr>
              <a:t>Fl.c</a:t>
            </a:r>
            <a:r>
              <a:rPr lang="hr-HR" altLang="sr-Latn-RS" sz="3200" dirty="0">
                <a:latin typeface="Palatino Linotype" pitchFamily="18" charset="0"/>
              </a:rPr>
              <a:t>. 135.g.pr.Kr.</a:t>
            </a:r>
          </a:p>
          <a:p>
            <a:pPr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Otac trigonometrije</a:t>
            </a:r>
          </a:p>
          <a:p>
            <a:pPr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Izumio optička pomagala za </a:t>
            </a:r>
          </a:p>
          <a:p>
            <a:pPr marL="0" indent="0">
              <a:buNone/>
              <a:defRPr/>
            </a:pPr>
            <a:r>
              <a:rPr lang="hr-HR" altLang="sr-Latn-RS" sz="3200" dirty="0">
                <a:latin typeface="Palatino Linotype" pitchFamily="18" charset="0"/>
              </a:rPr>
              <a:t>promatranje svemira (astrolab), napravio kartu/katalog zvijezda, otkrio precesiju ravnodnevnica, računao pomrčine Sunca i Mjeseca, duljinu tropske godine ... </a:t>
            </a:r>
          </a:p>
        </p:txBody>
      </p:sp>
    </p:spTree>
    <p:extLst>
      <p:ext uri="{BB962C8B-B14F-4D97-AF65-F5344CB8AC3E}">
        <p14:creationId xmlns:p14="http://schemas.microsoft.com/office/powerpoint/2010/main" val="378616797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5" b="97259" l="8715" r="91503">
                        <a14:foregroundMark x1="24401" y1="20977" x2="25054" y2="10012"/>
                        <a14:foregroundMark x1="25054" y1="10012" x2="40741" y2="4291"/>
                        <a14:foregroundMark x1="40741" y1="4291" x2="59913" y2="4291"/>
                        <a14:foregroundMark x1="59913" y1="4291" x2="76471" y2="7986"/>
                        <a14:foregroundMark x1="76471" y1="7986" x2="79085" y2="9178"/>
                        <a14:foregroundMark x1="30719" y1="4887" x2="48584" y2="3814"/>
                        <a14:foregroundMark x1="48584" y1="3814" x2="73638" y2="5483"/>
                        <a14:foregroundMark x1="17429" y1="76758" x2="9150" y2="67461"/>
                        <a14:foregroundMark x1="9150" y1="67461" x2="8715" y2="57569"/>
                        <a14:foregroundMark x1="88889" y1="68415" x2="91721" y2="58999"/>
                        <a14:foregroundMark x1="91721" y1="58999" x2="87800" y2="55423"/>
                        <a14:foregroundMark x1="20915" y1="89511" x2="33115" y2="84982"/>
                        <a14:foregroundMark x1="23965" y1="92968" x2="40523" y2="97259"/>
                        <a14:foregroundMark x1="40523" y1="97259" x2="57952" y2="97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641" y="116632"/>
            <a:ext cx="2794759" cy="511256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4000" cap="small" dirty="0" err="1">
                <a:latin typeface="Palatino Linotype" panose="02040502050505030304" pitchFamily="18" charset="0"/>
              </a:rPr>
              <a:t>Posidonije</a:t>
            </a:r>
            <a:endParaRPr lang="hr-BA" sz="4000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42068"/>
            <a:ext cx="8712968" cy="4527292"/>
          </a:xfrm>
        </p:spPr>
        <p:txBody>
          <a:bodyPr>
            <a:normAutofit fontScale="92500" lnSpcReduction="20000"/>
          </a:bodyPr>
          <a:lstStyle/>
          <a:p>
            <a:r>
              <a:rPr lang="hr-BA" sz="2800" dirty="0">
                <a:latin typeface="Palatino Linotype" panose="02040502050505030304" pitchFamily="18" charset="0"/>
              </a:rPr>
              <a:t>2/1.st.pr.Kr., iz </a:t>
            </a:r>
            <a:r>
              <a:rPr lang="hr-BA" sz="2800" dirty="0" err="1">
                <a:latin typeface="Palatino Linotype" panose="02040502050505030304" pitchFamily="18" charset="0"/>
              </a:rPr>
              <a:t>Apameje</a:t>
            </a:r>
            <a:r>
              <a:rPr lang="hr-BA" sz="2800" dirty="0">
                <a:latin typeface="Palatino Linotype" panose="02040502050505030304" pitchFamily="18" charset="0"/>
              </a:rPr>
              <a:t> u Siriji</a:t>
            </a:r>
          </a:p>
          <a:p>
            <a:r>
              <a:rPr lang="hr-BA" sz="2800" dirty="0">
                <a:latin typeface="Palatino Linotype" panose="02040502050505030304" pitchFamily="18" charset="0"/>
              </a:rPr>
              <a:t>Pripadnik srednje </a:t>
            </a:r>
            <a:r>
              <a:rPr lang="hr-BA" sz="2800" dirty="0" err="1">
                <a:latin typeface="Palatino Linotype" panose="02040502050505030304" pitchFamily="18" charset="0"/>
              </a:rPr>
              <a:t>stoe</a:t>
            </a:r>
            <a:r>
              <a:rPr lang="hr-BA" sz="2800" dirty="0">
                <a:latin typeface="Palatino Linotype" panose="02040502050505030304" pitchFamily="18" charset="0"/>
              </a:rPr>
              <a:t>, učenik </a:t>
            </a:r>
            <a:r>
              <a:rPr lang="hr-BA" sz="2800" dirty="0" err="1">
                <a:latin typeface="Palatino Linotype" panose="02040502050505030304" pitchFamily="18" charset="0"/>
              </a:rPr>
              <a:t>Panetijev</a:t>
            </a:r>
            <a:endParaRPr lang="hr-BA" sz="2800" dirty="0">
              <a:latin typeface="Palatino Linotype" panose="02040502050505030304" pitchFamily="18" charset="0"/>
            </a:endParaRPr>
          </a:p>
          <a:p>
            <a:r>
              <a:rPr lang="hr-BA" sz="2800" dirty="0">
                <a:latin typeface="Palatino Linotype" panose="02040502050505030304" pitchFamily="18" charset="0"/>
              </a:rPr>
              <a:t>Bavio se: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Poviješću – nastavio </a:t>
            </a:r>
            <a:r>
              <a:rPr lang="hr-BA" sz="2600" dirty="0" err="1">
                <a:latin typeface="Palatino Linotype" panose="02040502050505030304" pitchFamily="18" charset="0"/>
              </a:rPr>
              <a:t>Polibija</a:t>
            </a:r>
            <a:endParaRPr lang="hr-BA" sz="2600" dirty="0">
              <a:latin typeface="Palatino Linotype" panose="02040502050505030304" pitchFamily="18" charset="0"/>
            </a:endParaRP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Etnografijom – opis Kelta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Zemljopisom, klimatologijom, astronomijom </a:t>
            </a:r>
          </a:p>
          <a:p>
            <a:pPr marL="457200" lvl="1" indent="0">
              <a:buNone/>
            </a:pPr>
            <a:r>
              <a:rPr lang="hr-BA" sz="2600" dirty="0">
                <a:latin typeface="Palatino Linotype" panose="02040502050505030304" pitchFamily="18" charset="0"/>
              </a:rPr>
              <a:t>	– utjecaj Mjesečevih mijena na plime i oseke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Logikom, matematikom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Botanikom, zoologijom</a:t>
            </a:r>
          </a:p>
          <a:p>
            <a:pPr lvl="1"/>
            <a:r>
              <a:rPr lang="hr-BA" sz="2600" dirty="0">
                <a:latin typeface="Palatino Linotype" panose="02040502050505030304" pitchFamily="18" charset="0"/>
              </a:rPr>
              <a:t>Seizmologijom, geologijom,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https://en.wikipedia.org/wiki/Posidonius</a:t>
            </a:r>
          </a:p>
        </p:txBody>
      </p:sp>
    </p:spTree>
    <p:extLst>
      <p:ext uri="{BB962C8B-B14F-4D97-AF65-F5344CB8AC3E}">
        <p14:creationId xmlns:p14="http://schemas.microsoft.com/office/powerpoint/2010/main" val="88786788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Još neka značajnija imena...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b="1" u="sng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</a:rPr>
              <a:t>Arat</a:t>
            </a:r>
            <a:r>
              <a:rPr lang="hr-HR" altLang="sr-Latn-RS" sz="2800" dirty="0">
                <a:latin typeface="Palatino Linotype" pitchFamily="18" charset="0"/>
              </a:rPr>
              <a:t> (1.pol.3.st.pr.Kr.) – </a:t>
            </a:r>
            <a:r>
              <a:rPr lang="hr-HR" altLang="sr-Latn-RS" sz="2800" i="1" dirty="0">
                <a:latin typeface="Palatino Linotype" pitchFamily="18" charset="0"/>
              </a:rPr>
              <a:t>Phainomena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didaktički ep o zviježđima (+ meteorološke pojave)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na lat. ga preveli Ciceron i Germanik (između ostalih)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b="1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</a:rPr>
              <a:t>Higin</a:t>
            </a:r>
            <a:r>
              <a:rPr lang="hr-HR" altLang="sr-Latn-RS" sz="2800" dirty="0">
                <a:latin typeface="Palatino Linotype" pitchFamily="18" charset="0"/>
              </a:rPr>
              <a:t> (</a:t>
            </a:r>
            <a:r>
              <a:rPr lang="hr-HR" altLang="sr-Latn-RS" sz="2800" i="1" dirty="0">
                <a:latin typeface="Palatino Linotype" pitchFamily="18" charset="0"/>
              </a:rPr>
              <a:t>Gaius Iulius Hyginus, </a:t>
            </a:r>
            <a:r>
              <a:rPr lang="hr-HR" altLang="sr-Latn-RS" sz="2800" dirty="0">
                <a:latin typeface="Palatino Linotype" pitchFamily="18" charset="0"/>
              </a:rPr>
              <a:t>c.60.pr.Kr.-17.n.e.)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Upravitelj Palatinske knjižnice, filolog i antikvar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Pod imenom </a:t>
            </a:r>
            <a:r>
              <a:rPr lang="hr-HR" altLang="sr-Latn-RS" sz="2400" dirty="0" err="1">
                <a:latin typeface="Palatino Linotype" pitchFamily="18" charset="0"/>
              </a:rPr>
              <a:t>Higin</a:t>
            </a:r>
            <a:r>
              <a:rPr lang="hr-HR" altLang="sr-Latn-RS" sz="2400" dirty="0">
                <a:latin typeface="Palatino Linotype" pitchFamily="18" charset="0"/>
              </a:rPr>
              <a:t> očuvana su i djela iz 2.st.n.e.: </a:t>
            </a:r>
            <a:r>
              <a:rPr lang="hr-HR" altLang="sr-Latn-RS" sz="2400" i="1" dirty="0" err="1">
                <a:latin typeface="Palatino Linotype" pitchFamily="18" charset="0"/>
              </a:rPr>
              <a:t>Fabulae</a:t>
            </a:r>
            <a:r>
              <a:rPr lang="hr-HR" altLang="sr-Latn-RS" sz="2400" i="1" dirty="0">
                <a:latin typeface="Palatino Linotype" pitchFamily="18" charset="0"/>
              </a:rPr>
              <a:t> </a:t>
            </a:r>
            <a:r>
              <a:rPr lang="hr-HR" altLang="sr-Latn-RS" sz="2400" dirty="0">
                <a:latin typeface="Palatino Linotype" pitchFamily="18" charset="0"/>
              </a:rPr>
              <a:t>(mitologija) i</a:t>
            </a:r>
            <a:r>
              <a:rPr lang="hr-HR" altLang="sr-Latn-RS" sz="2400" i="1" dirty="0">
                <a:latin typeface="Palatino Linotype" pitchFamily="18" charset="0"/>
              </a:rPr>
              <a:t> Poeticon astronomicon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b="1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</a:rPr>
              <a:t>Plinije Stariji</a:t>
            </a:r>
            <a:r>
              <a:rPr lang="hr-HR" altLang="sr-Latn-RS" sz="2800" dirty="0">
                <a:latin typeface="Palatino Linotype" pitchFamily="18" charset="0"/>
              </a:rPr>
              <a:t> (</a:t>
            </a:r>
            <a:r>
              <a:rPr lang="hr-HR" altLang="sr-Latn-RS" sz="2800" i="1" dirty="0">
                <a:latin typeface="Palatino Linotype" pitchFamily="18" charset="0"/>
              </a:rPr>
              <a:t>Gaius Plinius Secundus</a:t>
            </a:r>
            <a:r>
              <a:rPr lang="hr-HR" altLang="sr-Latn-RS" sz="2800" dirty="0">
                <a:latin typeface="Palatino Linotype" pitchFamily="18" charset="0"/>
              </a:rPr>
              <a:t>, 23-79.g.n.e.) - </a:t>
            </a:r>
            <a:r>
              <a:rPr lang="hr-HR" altLang="sr-Latn-RS" sz="2800" i="1" dirty="0">
                <a:latin typeface="Palatino Linotype" pitchFamily="18" charset="0"/>
              </a:rPr>
              <a:t>Naturalis historia</a:t>
            </a:r>
            <a:endParaRPr lang="hr-HR" altLang="sr-Latn-RS" sz="2800" dirty="0"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enciklopedija prirodnih znanosti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b="1" dirty="0">
                <a:solidFill>
                  <a:schemeClr val="tx1">
                    <a:lumMod val="85000"/>
                  </a:schemeClr>
                </a:solidFill>
                <a:latin typeface="Palatino Linotype" pitchFamily="18" charset="0"/>
              </a:rPr>
              <a:t>Klaudije Ptolemej </a:t>
            </a:r>
            <a:r>
              <a:rPr lang="hr-HR" altLang="sr-Latn-RS" sz="2800" i="1" dirty="0">
                <a:latin typeface="Palatino Linotype" pitchFamily="18" charset="0"/>
              </a:rPr>
              <a:t>(Claudius Ptolemaeus</a:t>
            </a:r>
            <a:r>
              <a:rPr lang="hr-HR" altLang="sr-Latn-RS" sz="2800" dirty="0">
                <a:latin typeface="Palatino Linotype" pitchFamily="18" charset="0"/>
              </a:rPr>
              <a:t>, 2.st.n.e., Aleksandrija)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Astronom (</a:t>
            </a:r>
            <a:r>
              <a:rPr lang="hr-HR" altLang="sr-Latn-RS" sz="2400" i="1" dirty="0" err="1">
                <a:latin typeface="Palatino Linotype" pitchFamily="18" charset="0"/>
              </a:rPr>
              <a:t>Almagest</a:t>
            </a:r>
            <a:r>
              <a:rPr lang="hr-HR" altLang="sr-Latn-RS" sz="2400" dirty="0">
                <a:latin typeface="Palatino Linotype" pitchFamily="18" charset="0"/>
              </a:rPr>
              <a:t>), geograf (</a:t>
            </a:r>
            <a:r>
              <a:rPr lang="hr-HR" altLang="sr-Latn-RS" sz="2400" i="1" dirty="0">
                <a:latin typeface="Palatino Linotype" pitchFamily="18" charset="0"/>
              </a:rPr>
              <a:t>Ge</a:t>
            </a:r>
            <a:r>
              <a:rPr lang="en-US" altLang="sr-Latn-RS" sz="2400" i="1" dirty="0">
                <a:latin typeface="Palatino Linotype" pitchFamily="18" charset="0"/>
              </a:rPr>
              <a:t>ō</a:t>
            </a:r>
            <a:r>
              <a:rPr lang="hr-HR" altLang="sr-Latn-RS" sz="2400" i="1" dirty="0">
                <a:latin typeface="Palatino Linotype" pitchFamily="18" charset="0"/>
              </a:rPr>
              <a:t>graphia</a:t>
            </a:r>
            <a:r>
              <a:rPr lang="hr-HR" altLang="sr-Latn-RS" sz="2400" dirty="0">
                <a:latin typeface="Palatino Linotype" pitchFamily="18" charset="0"/>
              </a:rPr>
              <a:t>), astrolog (</a:t>
            </a:r>
            <a:r>
              <a:rPr lang="hr-HR" altLang="sr-Latn-RS" sz="2400" i="1" dirty="0">
                <a:latin typeface="Palatino Linotype" pitchFamily="18" charset="0"/>
              </a:rPr>
              <a:t>Tetrabiblos</a:t>
            </a:r>
            <a:r>
              <a:rPr lang="hr-HR" altLang="sr-Latn-RS" sz="2400" dirty="0">
                <a:latin typeface="Palatino Linotype" pitchFamily="18" charset="0"/>
              </a:rPr>
              <a:t>) – većinom kolekcije ranijih znanja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6232525"/>
            <a:ext cx="9144000" cy="6254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altLang="sr-Latn-RS" sz="24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Rekonstrukcija Ptolemejeve karte svijeta iz 15.st.</a:t>
            </a:r>
          </a:p>
        </p:txBody>
      </p:sp>
      <p:pic>
        <p:nvPicPr>
          <p:cNvPr id="11266" name="Picture 4" descr="PtolemyWorldMa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1872" r="1963" b="2234"/>
          <a:stretch/>
        </p:blipFill>
        <p:spPr>
          <a:xfrm>
            <a:off x="-25136" y="0"/>
            <a:ext cx="9161060" cy="623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9667" l="2980" r="98013">
                        <a14:foregroundMark x1="331" y1="42000" x2="6291" y2="25000"/>
                        <a14:foregroundMark x1="6291" y1="25000" x2="18212" y2="11333"/>
                        <a14:foregroundMark x1="18212" y1="11333" x2="47682" y2="667"/>
                        <a14:foregroundMark x1="7616" y1="25333" x2="2649" y2="42000"/>
                        <a14:foregroundMark x1="2649" y1="42000" x2="2649" y2="60667"/>
                        <a14:foregroundMark x1="2649" y1="60667" x2="9934" y2="76667"/>
                        <a14:foregroundMark x1="9934" y1="76667" x2="20530" y2="89667"/>
                        <a14:foregroundMark x1="20530" y1="89667" x2="32119" y2="93667"/>
                        <a14:foregroundMark x1="6623" y1="73000" x2="3642" y2="38333"/>
                        <a14:foregroundMark x1="3642" y1="38333" x2="7947" y2="26333"/>
                        <a14:foregroundMark x1="36424" y1="98333" x2="54305" y2="98667"/>
                        <a14:foregroundMark x1="54305" y1="98667" x2="52980" y2="99667"/>
                        <a14:foregroundMark x1="78808" y1="91000" x2="90066" y2="77000"/>
                        <a14:foregroundMark x1="90066" y1="77000" x2="98013" y2="43333"/>
                        <a14:foregroundMark x1="98013" y1="43333" x2="98013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34296"/>
            <a:ext cx="2876550" cy="2857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706" y="311296"/>
            <a:ext cx="7772400" cy="1456267"/>
          </a:xfrm>
        </p:spPr>
        <p:txBody>
          <a:bodyPr>
            <a:normAutofit/>
          </a:bodyPr>
          <a:lstStyle/>
          <a:p>
            <a:r>
              <a:rPr lang="hr-HR" altLang="sr-Latn-R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MEDICINA</a:t>
            </a: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3"/>
            <a:ext cx="8892480" cy="5338919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Nema diploma 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“Liječnici” su često i vračevi i tumači snova ...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Pedotribi su često po nuždi liječnici 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higijena, dijeta, masiranje, saniranje prijeloma, iščašenja ...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Anatomija je slaba jer se leševi ne smiju dirati i/li rezati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Često je liječenje biljkama 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Specijalizacije su obično okulistika, kirurgija i zubarstvo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Žene su najčešće primalje, bolničarke i njegovateljice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Često se prenosi s oca na sina, mogu se obrazovati i robovi (pomoćnici)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34297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http://www.mlahanas.de/Greeks/GreekMedicine.htm</a:t>
            </a:r>
          </a:p>
        </p:txBody>
      </p:sp>
    </p:spTree>
    <p:extLst>
      <p:ext uri="{BB962C8B-B14F-4D97-AF65-F5344CB8AC3E}">
        <p14:creationId xmlns:p14="http://schemas.microsoft.com/office/powerpoint/2010/main" val="367052450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116632"/>
            <a:ext cx="8497192" cy="6552456"/>
          </a:xfrm>
        </p:spPr>
        <p:txBody>
          <a:bodyPr>
            <a:normAutofit fontScale="92500" lnSpcReduction="10000"/>
          </a:bodyPr>
          <a:lstStyle/>
          <a:p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Pravi liječnici su obično slobodni</a:t>
            </a:r>
          </a:p>
          <a:p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Postoje i javni liječnici (državna plaća)</a:t>
            </a:r>
          </a:p>
          <a:p>
            <a:endParaRPr lang="hr-HR" altLang="sr-Latn-RS" sz="28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Od 6.st.pr.Kr. dobro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zarađuju i na perzijskom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dvoru</a:t>
            </a:r>
          </a:p>
          <a:p>
            <a:pPr>
              <a:buFont typeface="Wingdings" pitchFamily="2" charset="2"/>
              <a:buNone/>
            </a:pPr>
            <a:endParaRPr lang="hr-HR" altLang="sr-Latn-RS" sz="28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hr-HR" altLang="sr-Latn-RS" sz="2800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Medicinske škole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stvaraju se u 5.st.pr.Kr.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 gradu Knidu i na otoku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Kosu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sz="28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Asklepijadi, poučavaju i izvan obitelji</a:t>
            </a:r>
          </a:p>
        </p:txBody>
      </p:sp>
      <p:pic>
        <p:nvPicPr>
          <p:cNvPr id="35844" name="Picture 4" descr="HSAsclepiusK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557338"/>
            <a:ext cx="4140200" cy="4113212"/>
          </a:xfrm>
          <a:noFill/>
          <a:ln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187624" y="3429000"/>
            <a:ext cx="3816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 dirty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Mozaik iz Asklepijevog svetišta na Kosu</a:t>
            </a:r>
          </a:p>
        </p:txBody>
      </p:sp>
    </p:spTree>
    <p:extLst>
      <p:ext uri="{BB962C8B-B14F-4D97-AF65-F5344CB8AC3E}">
        <p14:creationId xmlns:p14="http://schemas.microsoft.com/office/powerpoint/2010/main" val="193213535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601"/>
            <a:ext cx="5106075" cy="1456267"/>
          </a:xfrm>
        </p:spPr>
        <p:txBody>
          <a:bodyPr>
            <a:normAutofit/>
          </a:bodyPr>
          <a:lstStyle/>
          <a:p>
            <a:pPr algn="ctr"/>
            <a:r>
              <a:rPr lang="hr-BA" sz="4000" cap="small" dirty="0" err="1">
                <a:latin typeface="Palatino Linotype" panose="02040502050505030304" pitchFamily="18" charset="0"/>
              </a:rPr>
              <a:t>Alkmeon</a:t>
            </a:r>
            <a:r>
              <a:rPr lang="hr-BA" sz="4000" cap="small" dirty="0">
                <a:latin typeface="Palatino Linotype" panose="02040502050505030304" pitchFamily="18" charset="0"/>
              </a:rPr>
              <a:t> iz </a:t>
            </a:r>
            <a:r>
              <a:rPr lang="hr-BA" sz="4000" cap="small" dirty="0" err="1">
                <a:latin typeface="Palatino Linotype" panose="02040502050505030304" pitchFamily="18" charset="0"/>
              </a:rPr>
              <a:t>Krotona</a:t>
            </a:r>
            <a:endParaRPr lang="hr-BA" sz="4000" cap="small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317541"/>
            <a:ext cx="7861110" cy="3930857"/>
          </a:xfrm>
        </p:spPr>
        <p:txBody>
          <a:bodyPr>
            <a:normAutofit fontScale="92500"/>
          </a:bodyPr>
          <a:lstStyle/>
          <a:p>
            <a:pPr lvl="0">
              <a:buClr>
                <a:prstClr val="white"/>
              </a:buClr>
              <a:buFont typeface="Arial" charset="0"/>
              <a:buChar char="►"/>
              <a:defRPr/>
            </a:pPr>
            <a:r>
              <a:rPr lang="hr-HR" altLang="sr-Latn-RS" sz="3600" dirty="0">
                <a:solidFill>
                  <a:prstClr val="white"/>
                </a:solidFill>
                <a:latin typeface="Palatino Linotype" pitchFamily="18" charset="0"/>
              </a:rPr>
              <a:t>5.st.pr.Kr.</a:t>
            </a:r>
          </a:p>
          <a:p>
            <a:pPr lvl="0">
              <a:buClr>
                <a:prstClr val="white"/>
              </a:buClr>
              <a:buFont typeface="Arial" charset="0"/>
              <a:buChar char="►"/>
              <a:defRPr/>
            </a:pPr>
            <a:r>
              <a:rPr lang="hr-HR" altLang="sr-Latn-RS" sz="3600" dirty="0">
                <a:solidFill>
                  <a:prstClr val="white"/>
                </a:solidFill>
                <a:latin typeface="Palatino Linotype" pitchFamily="18" charset="0"/>
              </a:rPr>
              <a:t>Radio u Knidu </a:t>
            </a:r>
          </a:p>
          <a:p>
            <a:pPr lvl="1">
              <a:buClr>
                <a:prstClr val="white"/>
              </a:buClr>
              <a:buFont typeface="Arial" charset="0"/>
              <a:buChar char="►"/>
              <a:defRPr/>
            </a:pPr>
            <a:r>
              <a:rPr lang="hr-HR" altLang="sr-Latn-RS" sz="3000" dirty="0">
                <a:solidFill>
                  <a:prstClr val="white"/>
                </a:solidFill>
                <a:latin typeface="Palatino Linotype" pitchFamily="18" charset="0"/>
              </a:rPr>
              <a:t>Pitagorejac (?)</a:t>
            </a:r>
          </a:p>
          <a:p>
            <a:pPr lvl="0">
              <a:buClr>
                <a:prstClr val="white"/>
              </a:buClr>
              <a:buFont typeface="Arial" charset="0"/>
              <a:buChar char="►"/>
              <a:defRPr/>
            </a:pPr>
            <a:r>
              <a:rPr lang="hr-HR" altLang="sr-Latn-RS" sz="3200" dirty="0">
                <a:solidFill>
                  <a:prstClr val="white"/>
                </a:solidFill>
                <a:latin typeface="Palatino Linotype" pitchFamily="18" charset="0"/>
              </a:rPr>
              <a:t>Prvi secirao leševe i napisao priručnik za anatomiju</a:t>
            </a:r>
          </a:p>
          <a:p>
            <a:pPr lvl="1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>
                <a:solidFill>
                  <a:prstClr val="white"/>
                </a:solidFill>
                <a:latin typeface="Palatino Linotype" pitchFamily="18" charset="0"/>
              </a:rPr>
              <a:t>Zaključio da je glava (mozak) sjedište razuma</a:t>
            </a:r>
          </a:p>
          <a:p>
            <a:pPr lvl="1">
              <a:buClr>
                <a:prstClr val="white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>
                <a:solidFill>
                  <a:prstClr val="white"/>
                </a:solidFill>
                <a:latin typeface="Palatino Linotype" pitchFamily="18" charset="0"/>
              </a:rPr>
              <a:t>Otkrio optičke živce i Eustahijeve cijevi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87" y="28436"/>
            <a:ext cx="3858413" cy="34725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763688" y="28436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https://en.wikipedia.org/wiki/Ancient_Greek_medicine</a:t>
            </a:r>
          </a:p>
        </p:txBody>
      </p:sp>
    </p:spTree>
    <p:extLst>
      <p:ext uri="{BB962C8B-B14F-4D97-AF65-F5344CB8AC3E}">
        <p14:creationId xmlns:p14="http://schemas.microsoft.com/office/powerpoint/2010/main" val="32027886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18276C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39972" cy="255772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001000" cy="1512168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Hipokrat</a:t>
            </a:r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 </a:t>
            </a:r>
            <a:b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(otac kliničke medicine)</a:t>
            </a:r>
            <a:endParaRPr lang="hr-HR" altLang="sr-Latn-RS" sz="3200" b="1" u="sng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Rođen c.460.pr.Kr.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Bitno je opažanje i zaključivanje, u službi bolesnika </a:t>
            </a:r>
          </a:p>
          <a:p>
            <a:pPr lvl="1"/>
            <a:r>
              <a:rPr lang="hr-HR" altLang="sr-Latn-RS" sz="22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cjelovito liječenje, prognoza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Bolest je prirodna pojava s prirodnim uzrocima (riješio se praznovjerja)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Teorija o 4 elementa (ravnoteža):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Zrak, voda, vatra, zemlja (kombinacije: mokro, toplo, suho, hladno) &gt; krv, sluz, žuta i crna žuč (+pneuma) &gt; sangvinik, flegmatik, kolerik i melankolik (Teofrast) </a:t>
            </a:r>
            <a:endParaRPr lang="hr-HR" altLang="sr-Latn-RS" sz="2000" i="1" dirty="0">
              <a:solidFill>
                <a:schemeClr val="tx1">
                  <a:lumMod val="9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altLang="sr-Latn-RS" sz="2400" i="1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Corpus Hippocraticum – </a:t>
            </a:r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70ak spisa raznih autora kroz nekoliko stoljeća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0"/>
            <a:ext cx="57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https://en.wikipedia.org/wiki/Ancient_Greek_medicine#/media/File:Hippocrates.jpg</a:t>
            </a:r>
          </a:p>
        </p:txBody>
      </p:sp>
    </p:spTree>
    <p:extLst>
      <p:ext uri="{BB962C8B-B14F-4D97-AF65-F5344CB8AC3E}">
        <p14:creationId xmlns:p14="http://schemas.microsoft.com/office/powerpoint/2010/main" val="379731422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7581"/>
            <a:ext cx="7982272" cy="2897363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Uzimaju se uzorci mokraće, gnoja iz rane, suza, ušnog voska, bljuvotine i nosne sluzi </a:t>
            </a:r>
          </a:p>
          <a:p>
            <a:pPr lvl="1"/>
            <a:r>
              <a:rPr lang="hr-HR" altLang="sr-Latn-RS" sz="20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testiraju se kušanjem</a:t>
            </a:r>
          </a:p>
          <a:p>
            <a:r>
              <a:rPr lang="hr-HR" altLang="sr-Latn-RS" sz="24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Liječnik mora paziti na svoj izgled kako bi mu ljudi vjerovali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775617" cy="39201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3" y="5805264"/>
            <a:ext cx="594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http://exhibits.hsl.virginia.edu/antiqua/icons/</a:t>
            </a:r>
          </a:p>
          <a:p>
            <a:endParaRPr lang="hr-HR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https://en.wikipedia.org/wiki/Ancient_Greek_medicine#/media/File:HippocraticOath.jpg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67" b="95652" l="4800" r="95600">
                        <a14:foregroundMark x1="2000" y1="43083" x2="17600" y2="16996"/>
                        <a14:foregroundMark x1="17600" y1="16996" x2="29200" y2="8300"/>
                        <a14:foregroundMark x1="29200" y1="8300" x2="44000" y2="4348"/>
                        <a14:foregroundMark x1="44000" y1="4348" x2="58800" y2="4348"/>
                        <a14:foregroundMark x1="58800" y1="4348" x2="74000" y2="10277"/>
                        <a14:foregroundMark x1="74000" y1="10277" x2="85200" y2="19763"/>
                        <a14:foregroundMark x1="85200" y1="19763" x2="95600" y2="38340"/>
                        <a14:foregroundMark x1="32800" y1="5929" x2="48800" y2="3557"/>
                        <a14:foregroundMark x1="48800" y1="3557" x2="65600" y2="6324"/>
                        <a14:foregroundMark x1="7200" y1="30435" x2="3200" y2="44664"/>
                        <a14:foregroundMark x1="3200" y1="44664" x2="4000" y2="59684"/>
                        <a14:foregroundMark x1="4000" y1="59684" x2="16400" y2="84980"/>
                        <a14:foregroundMark x1="16400" y1="84980" x2="28800" y2="93281"/>
                        <a14:foregroundMark x1="28800" y1="93281" x2="38800" y2="96047"/>
                        <a14:foregroundMark x1="6000" y1="68775" x2="4800" y2="37945"/>
                        <a14:foregroundMark x1="4800" y1="37945" x2="6400" y2="35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732" y="2410747"/>
            <a:ext cx="3354265" cy="33945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68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332656"/>
            <a:ext cx="8590855" cy="64087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Matematika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sz="2600" dirty="0">
                <a:latin typeface="Palatino Linotype" pitchFamily="18" charset="0"/>
              </a:rPr>
              <a:t>aritmetika, geometrija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Astronomija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sz="2600" dirty="0">
                <a:latin typeface="Palatino Linotype" pitchFamily="18" charset="0"/>
              </a:rPr>
              <a:t>djelomično astrologija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Medicina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Fizika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sz="2600" dirty="0">
                <a:latin typeface="Palatino Linotype" pitchFamily="18" charset="0"/>
              </a:rPr>
              <a:t>atomisti, mehanika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Zemljopis, etnologija &gt; povijest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altLang="sr-Latn-RS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000" dirty="0">
                <a:latin typeface="Palatino Linotype" pitchFamily="18" charset="0"/>
              </a:rPr>
              <a:t>Proizlazi iz i preklapa se s filozofijom, ali obično odvojena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600" dirty="0">
                <a:latin typeface="Palatino Linotype" pitchFamily="18" charset="0"/>
              </a:rPr>
              <a:t>različita pitanja: praksa / teorija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000" dirty="0">
                <a:latin typeface="Palatino Linotype" pitchFamily="18" charset="0"/>
              </a:rPr>
              <a:t>Raspoređena po „kolonijalnim prostorima” grčkog svijeta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>
                <a:latin typeface="Palatino Linotype" pitchFamily="18" charset="0"/>
              </a:rPr>
              <a:t> </a:t>
            </a:r>
            <a:r>
              <a:rPr lang="hr-HR" altLang="sr-Latn-RS" sz="2800" dirty="0" err="1">
                <a:latin typeface="Palatino Linotype" pitchFamily="18" charset="0"/>
              </a:rPr>
              <a:t>Milet</a:t>
            </a:r>
            <a:r>
              <a:rPr lang="hr-HR" altLang="sr-Latn-RS" sz="2800" dirty="0">
                <a:latin typeface="Palatino Linotype" pitchFamily="18" charset="0"/>
              </a:rPr>
              <a:t>, Aleksandrija, Sicilija, …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000" dirty="0">
                <a:latin typeface="Palatino Linotype" pitchFamily="18" charset="0"/>
              </a:rPr>
              <a:t>Tradiciju čuvaju Arapi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Kos_Asklepe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638" y="0"/>
            <a:ext cx="4932362" cy="2976563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838200"/>
            <a:ext cx="8001000" cy="1216025"/>
          </a:xfrm>
        </p:spPr>
        <p:txBody>
          <a:bodyPr/>
          <a:lstStyle/>
          <a:p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Askl</a:t>
            </a:r>
            <a:r>
              <a:rPr lang="en-US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ē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pieion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9144000" cy="2636837"/>
          </a:xfrm>
        </p:spPr>
        <p:txBody>
          <a:bodyPr>
            <a:normAutofit/>
          </a:bodyPr>
          <a:lstStyle/>
          <a:p>
            <a:r>
              <a:rPr lang="hr-HR" altLang="sr-Latn-RS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Svetište boga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		liječništva Asklepija</a:t>
            </a:r>
          </a:p>
          <a:p>
            <a:r>
              <a:rPr lang="hr-HR" altLang="sr-Latn-RS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Liječenje snom, sa zmijama; zavjetni organi</a:t>
            </a:r>
          </a:p>
          <a:p>
            <a:r>
              <a:rPr lang="hr-HR" altLang="sr-Latn-RS" sz="2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Poznati: na Kosu, u Trikali (Tesalija), u Pergamu, podno Akropole u Ateni te u Epidauru</a:t>
            </a:r>
          </a:p>
        </p:txBody>
      </p:sp>
      <p:pic>
        <p:nvPicPr>
          <p:cNvPr id="39944" name="Picture 8" descr="rekonstrukcija Epidau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21163"/>
            <a:ext cx="9144000" cy="2636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331913" y="0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Asklepieion</a:t>
            </a:r>
            <a:r>
              <a:rPr lang="hr-HR" altLang="sr-Latn-R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hr-HR" altLang="sr-Latn-R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na Kosu</a:t>
            </a:r>
            <a:endParaRPr lang="hr-HR" altLang="sr-Latn-RS" b="1" i="1" dirty="0">
              <a:solidFill>
                <a:schemeClr val="accent6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0" y="4221163"/>
            <a:ext cx="370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r-HR" altLang="sr-Latn-R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0" y="4149725"/>
            <a:ext cx="5076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dirty="0">
                <a:solidFill>
                  <a:schemeClr val="bg2">
                    <a:lumMod val="75000"/>
                  </a:schemeClr>
                </a:solidFill>
              </a:rPr>
              <a:t>Rekonstrukcija Asklepijeja u Epidauru</a:t>
            </a:r>
          </a:p>
        </p:txBody>
      </p:sp>
    </p:spTree>
    <p:extLst>
      <p:ext uri="{BB962C8B-B14F-4D97-AF65-F5344CB8AC3E}">
        <p14:creationId xmlns:p14="http://schemas.microsoft.com/office/powerpoint/2010/main" val="131937842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sz="4000" dirty="0" err="1">
                <a:latin typeface="Palatino Linotype" pitchFamily="18" charset="0"/>
              </a:rPr>
              <a:t>Liječništvo</a:t>
            </a:r>
            <a:r>
              <a:rPr lang="hr-BA" altLang="sr-Latn-RS" sz="4000" dirty="0">
                <a:latin typeface="Palatino Linotype" pitchFamily="18" charset="0"/>
              </a:rPr>
              <a:t> </a:t>
            </a:r>
            <a:r>
              <a:rPr lang="hr-BA" altLang="sr-Latn-RS" sz="4000" cap="small" dirty="0">
                <a:latin typeface="Palatino Linotype" pitchFamily="18" charset="0"/>
              </a:rPr>
              <a:t>u helenizmu</a:t>
            </a:r>
            <a:endParaRPr lang="en-GB" altLang="sr-Latn-RS" sz="4000" dirty="0">
              <a:latin typeface="Palatino Linotype" pitchFamily="18" charset="0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14382"/>
            <a:ext cx="8371656" cy="568297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b="1" dirty="0">
                <a:latin typeface="Palatino Linotype" pitchFamily="18" charset="0"/>
              </a:rPr>
              <a:t>Herofil</a:t>
            </a:r>
            <a:r>
              <a:rPr lang="hr-HR" altLang="sr-Latn-RS" sz="3200" dirty="0">
                <a:latin typeface="Palatino Linotype" pitchFamily="18" charset="0"/>
              </a:rPr>
              <a:t> iz Halkedona i </a:t>
            </a:r>
            <a:r>
              <a:rPr lang="hr-HR" altLang="sr-Latn-RS" sz="3200" b="1" dirty="0">
                <a:latin typeface="Palatino Linotype" pitchFamily="18" charset="0"/>
              </a:rPr>
              <a:t>Erasistrat</a:t>
            </a:r>
            <a:r>
              <a:rPr lang="hr-HR" altLang="sr-Latn-RS" sz="3200" dirty="0">
                <a:latin typeface="Palatino Linotype" pitchFamily="18" charset="0"/>
              </a:rPr>
              <a:t> s Keja c.265.g.pr.Kr. u Aleksandriji usavršili anatomiju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Secirali su (ponekad žive) egipatske zločince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Uvid u krvožilni i živčani sustav (srce pokreće krvotok)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b="1" dirty="0">
                <a:latin typeface="Palatino Linotype" pitchFamily="18" charset="0"/>
              </a:rPr>
              <a:t>Asklepijad</a:t>
            </a:r>
            <a:r>
              <a:rPr lang="hr-HR" altLang="sr-Latn-RS" sz="3200" dirty="0">
                <a:latin typeface="Palatino Linotype" pitchFamily="18" charset="0"/>
              </a:rPr>
              <a:t> iz Pruse u </a:t>
            </a:r>
            <a:r>
              <a:rPr lang="hr-HR" altLang="sr-Latn-RS" sz="3200" dirty="0" err="1">
                <a:latin typeface="Palatino Linotype" pitchFamily="18" charset="0"/>
              </a:rPr>
              <a:t>Bitiniji</a:t>
            </a:r>
            <a:r>
              <a:rPr lang="hr-HR" altLang="sr-Latn-RS" sz="3200" dirty="0">
                <a:latin typeface="Palatino Linotype" pitchFamily="18" charset="0"/>
              </a:rPr>
              <a:t> (124.-40.g.pr.Kr.)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Zajedno s učenikom Temisonom smatra se osnivačem metodičke škole u medicini: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400" dirty="0">
                <a:latin typeface="Palatino Linotype" pitchFamily="18" charset="0"/>
              </a:rPr>
              <a:t>Atomistička teorija, liječenje slijedi iz naravi bolesti (dijeta</a:t>
            </a:r>
            <a:r>
              <a:rPr lang="hr-HR" altLang="sr-Latn-RS" sz="2400">
                <a:latin typeface="Palatino Linotype" pitchFamily="18" charset="0"/>
              </a:rPr>
              <a:t>, masaže, puštanje krvi...)</a:t>
            </a:r>
            <a:endParaRPr lang="hr-HR" altLang="sr-Latn-RS" sz="24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507288" cy="1456267"/>
          </a:xfrm>
        </p:spPr>
        <p:txBody>
          <a:bodyPr>
            <a:normAutofit/>
          </a:bodyPr>
          <a:lstStyle/>
          <a:p>
            <a:r>
              <a:rPr lang="hr-BA" sz="3600" dirty="0">
                <a:latin typeface="Palatino Linotype" panose="02040502050505030304" pitchFamily="18" charset="0"/>
              </a:rPr>
              <a:t>LIJEČNIŠTVO</a:t>
            </a:r>
            <a:r>
              <a:rPr lang="hr-BA" sz="3200" dirty="0">
                <a:latin typeface="Palatino Linotype" panose="02040502050505030304" pitchFamily="18" charset="0"/>
              </a:rPr>
              <a:t> U RIMSKOM RAZDOBLJU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42068"/>
            <a:ext cx="8640960" cy="44552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Aulo Kornelije</a:t>
            </a:r>
            <a:r>
              <a:rPr lang="hr-HR" altLang="sr-Latn-RS" sz="3200" b="1" dirty="0">
                <a:latin typeface="Palatino Linotype" pitchFamily="18" charset="0"/>
              </a:rPr>
              <a:t> </a:t>
            </a:r>
            <a:r>
              <a:rPr lang="hr-HR" altLang="sr-Latn-RS" sz="3200" b="1" dirty="0" err="1">
                <a:latin typeface="Palatino Linotype" pitchFamily="18" charset="0"/>
              </a:rPr>
              <a:t>Celzo</a:t>
            </a:r>
            <a:r>
              <a:rPr lang="hr-HR" altLang="sr-Latn-RS" sz="3200" b="1" dirty="0">
                <a:latin typeface="Palatino Linotype" pitchFamily="18" charset="0"/>
              </a:rPr>
              <a:t> </a:t>
            </a:r>
            <a:r>
              <a:rPr lang="hr-HR" altLang="sr-Latn-RS" sz="3200" dirty="0">
                <a:latin typeface="Palatino Linotype" pitchFamily="18" charset="0"/>
              </a:rPr>
              <a:t>(</a:t>
            </a:r>
            <a:r>
              <a:rPr lang="en-GB" altLang="sr-Latn-RS" sz="3200" i="1" dirty="0" err="1">
                <a:latin typeface="Palatino Linotype" pitchFamily="18" charset="0"/>
              </a:rPr>
              <a:t>Aulus</a:t>
            </a:r>
            <a:r>
              <a:rPr lang="en-GB" altLang="sr-Latn-RS" sz="3200" i="1" dirty="0">
                <a:latin typeface="Palatino Linotype" pitchFamily="18" charset="0"/>
              </a:rPr>
              <a:t> Cornelius </a:t>
            </a:r>
            <a:r>
              <a:rPr lang="en-GB" altLang="sr-Latn-RS" sz="3200" i="1" dirty="0" err="1">
                <a:latin typeface="Palatino Linotype" pitchFamily="18" charset="0"/>
              </a:rPr>
              <a:t>Celsus</a:t>
            </a:r>
            <a:r>
              <a:rPr lang="hr-HR" altLang="sr-Latn-RS" sz="3200" dirty="0">
                <a:latin typeface="Palatino Linotype" pitchFamily="18" charset="0"/>
              </a:rPr>
              <a:t>,</a:t>
            </a:r>
            <a:r>
              <a:rPr lang="en-GB" altLang="sr-Latn-RS" sz="3200" dirty="0">
                <a:latin typeface="Palatino Linotype" pitchFamily="18" charset="0"/>
              </a:rPr>
              <a:t> </a:t>
            </a:r>
            <a:r>
              <a:rPr lang="hr-HR" altLang="sr-Latn-RS" sz="3200" dirty="0">
                <a:latin typeface="Palatino Linotype" pitchFamily="18" charset="0"/>
              </a:rPr>
              <a:t>c.</a:t>
            </a:r>
            <a:r>
              <a:rPr lang="en-GB" altLang="sr-Latn-RS" sz="3200" dirty="0">
                <a:latin typeface="Palatino Linotype" pitchFamily="18" charset="0"/>
              </a:rPr>
              <a:t>1</a:t>
            </a:r>
            <a:r>
              <a:rPr lang="hr-HR" altLang="sr-Latn-RS" sz="3200" dirty="0">
                <a:latin typeface="Palatino Linotype" pitchFamily="18" charset="0"/>
              </a:rPr>
              <a:t>5.pr.Kr.</a:t>
            </a:r>
            <a:r>
              <a:rPr lang="en-GB" altLang="sr-Latn-RS" sz="3200" dirty="0">
                <a:latin typeface="Palatino Linotype" pitchFamily="18" charset="0"/>
              </a:rPr>
              <a:t>-</a:t>
            </a:r>
            <a:r>
              <a:rPr lang="hr-HR" altLang="sr-Latn-RS" sz="3200" dirty="0">
                <a:latin typeface="Palatino Linotype" pitchFamily="18" charset="0"/>
              </a:rPr>
              <a:t>c.</a:t>
            </a:r>
            <a:r>
              <a:rPr lang="en-GB" altLang="sr-Latn-RS" sz="3200" dirty="0">
                <a:latin typeface="Palatino Linotype" pitchFamily="18" charset="0"/>
              </a:rPr>
              <a:t>37</a:t>
            </a:r>
            <a:r>
              <a:rPr lang="hr-HR" altLang="sr-Latn-RS" sz="3200" dirty="0">
                <a:latin typeface="Palatino Linotype" pitchFamily="18" charset="0"/>
              </a:rPr>
              <a:t>.n.e.</a:t>
            </a:r>
            <a:r>
              <a:rPr lang="en-GB" altLang="sr-Latn-RS" sz="3200" dirty="0">
                <a:latin typeface="Palatino Linotype" pitchFamily="18" charset="0"/>
              </a:rPr>
              <a:t>) </a:t>
            </a:r>
            <a:endParaRPr lang="hr-HR" altLang="sr-Latn-RS" sz="32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Djelo </a:t>
            </a:r>
            <a:r>
              <a:rPr lang="hr-HR" altLang="sr-Latn-RS" sz="2800" i="1" dirty="0">
                <a:latin typeface="Palatino Linotype" pitchFamily="18" charset="0"/>
              </a:rPr>
              <a:t>De medicina </a:t>
            </a:r>
            <a:r>
              <a:rPr lang="hr-HR" altLang="sr-Latn-RS" sz="2800" dirty="0">
                <a:latin typeface="Palatino Linotype" pitchFamily="18" charset="0"/>
              </a:rPr>
              <a:t>– enciklopedija tadašnjeg znanja o liječenju i lijekovima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sr-Latn-RS" sz="3200" b="1" dirty="0">
                <a:latin typeface="Palatino Linotype" pitchFamily="18" charset="0"/>
              </a:rPr>
              <a:t>Galen</a:t>
            </a:r>
            <a:r>
              <a:rPr lang="en-GB" altLang="sr-Latn-RS" sz="3200" dirty="0">
                <a:latin typeface="Palatino Linotype" pitchFamily="18" charset="0"/>
              </a:rPr>
              <a:t> </a:t>
            </a:r>
            <a:r>
              <a:rPr lang="hr-HR" altLang="sr-Latn-RS" sz="3200" dirty="0">
                <a:latin typeface="Palatino Linotype" pitchFamily="18" charset="0"/>
              </a:rPr>
              <a:t>iz </a:t>
            </a:r>
            <a:r>
              <a:rPr lang="hr-HR" altLang="sr-Latn-RS" sz="3200" dirty="0" err="1">
                <a:latin typeface="Palatino Linotype" pitchFamily="18" charset="0"/>
              </a:rPr>
              <a:t>Pergama</a:t>
            </a:r>
            <a:r>
              <a:rPr lang="hr-HR" altLang="sr-Latn-RS" sz="3200" dirty="0">
                <a:latin typeface="Palatino Linotype" pitchFamily="18" charset="0"/>
              </a:rPr>
              <a:t> </a:t>
            </a:r>
            <a:r>
              <a:rPr lang="en-GB" altLang="sr-Latn-RS" sz="3200" dirty="0">
                <a:latin typeface="Palatino Linotype" pitchFamily="18" charset="0"/>
              </a:rPr>
              <a:t>(129</a:t>
            </a:r>
            <a:r>
              <a:rPr lang="hr-HR" altLang="sr-Latn-RS" sz="3200" dirty="0">
                <a:latin typeface="Palatino Linotype" pitchFamily="18" charset="0"/>
              </a:rPr>
              <a:t>.n</a:t>
            </a:r>
            <a:r>
              <a:rPr lang="en-GB" altLang="sr-Latn-RS" sz="3200" dirty="0">
                <a:latin typeface="Palatino Linotype" pitchFamily="18" charset="0"/>
              </a:rPr>
              <a:t>.</a:t>
            </a:r>
            <a:r>
              <a:rPr lang="hr-HR" altLang="sr-Latn-RS" sz="3200" dirty="0">
                <a:latin typeface="Palatino Linotype" pitchFamily="18" charset="0"/>
              </a:rPr>
              <a:t>e</a:t>
            </a:r>
            <a:r>
              <a:rPr lang="en-GB" altLang="sr-Latn-RS" sz="3200" dirty="0">
                <a:latin typeface="Palatino Linotype" pitchFamily="18" charset="0"/>
              </a:rPr>
              <a:t>.-</a:t>
            </a:r>
            <a:r>
              <a:rPr lang="hr-HR" altLang="sr-Latn-RS" sz="3200" dirty="0">
                <a:latin typeface="Palatino Linotype" pitchFamily="18" charset="0"/>
              </a:rPr>
              <a:t>c. </a:t>
            </a:r>
            <a:r>
              <a:rPr lang="en-GB" altLang="sr-Latn-RS" sz="3200" dirty="0">
                <a:latin typeface="Palatino Linotype" pitchFamily="18" charset="0"/>
              </a:rPr>
              <a:t>200</a:t>
            </a:r>
            <a:r>
              <a:rPr lang="hr-HR" altLang="sr-Latn-RS" sz="3200" dirty="0">
                <a:latin typeface="Palatino Linotype" pitchFamily="18" charset="0"/>
              </a:rPr>
              <a:t>.n</a:t>
            </a:r>
            <a:r>
              <a:rPr lang="en-GB" altLang="sr-Latn-RS" sz="3200" dirty="0">
                <a:latin typeface="Palatino Linotype" pitchFamily="18" charset="0"/>
              </a:rPr>
              <a:t>.</a:t>
            </a:r>
            <a:r>
              <a:rPr lang="hr-HR" altLang="sr-Latn-RS" sz="3200" dirty="0">
                <a:latin typeface="Palatino Linotype" pitchFamily="18" charset="0"/>
              </a:rPr>
              <a:t>e</a:t>
            </a:r>
            <a:r>
              <a:rPr lang="en-GB" altLang="sr-Latn-RS" sz="3200" dirty="0">
                <a:latin typeface="Palatino Linotype" pitchFamily="18" charset="0"/>
              </a:rPr>
              <a:t>.) </a:t>
            </a:r>
            <a:endParaRPr lang="hr-HR" altLang="sr-Latn-RS" sz="32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Liječnik (kirurg) i filozof, temelji medicinske znanosti </a:t>
            </a:r>
          </a:p>
          <a:p>
            <a:pPr lvl="2"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2400" dirty="0">
                <a:latin typeface="Palatino Linotype" pitchFamily="18" charset="0"/>
              </a:rPr>
              <a:t>venska i arterijska krv, uloga mozga, puštanje krvi ...</a:t>
            </a:r>
            <a:endParaRPr lang="en-GB" altLang="sr-Latn-R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017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3" y="6237312"/>
            <a:ext cx="7706871" cy="599692"/>
          </a:xfrm>
        </p:spPr>
        <p:txBody>
          <a:bodyPr>
            <a:normAutofit/>
          </a:bodyPr>
          <a:lstStyle/>
          <a:p>
            <a:r>
              <a:rPr lang="hr-BA" sz="12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http://www.mlahanas.de/greeks/library.htm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0" y="1124744"/>
            <a:ext cx="6519815" cy="49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617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54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3200" dirty="0" err="1">
                <a:latin typeface="Palatino Linotype" pitchFamily="18" charset="0"/>
              </a:rPr>
              <a:t>Julijanska</a:t>
            </a:r>
            <a:r>
              <a:rPr lang="hr-HR" altLang="sr-Latn-RS" sz="3200" dirty="0">
                <a:latin typeface="Palatino Linotype" pitchFamily="18" charset="0"/>
              </a:rPr>
              <a:t> reforma kalendara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950" y="1196975"/>
            <a:ext cx="8928100" cy="566102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46.g.pr.Kr. Cezar kao </a:t>
            </a:r>
            <a:r>
              <a:rPr lang="hr-HR" altLang="sr-Latn-RS" sz="2800" i="1" dirty="0">
                <a:latin typeface="Palatino Linotype" pitchFamily="18" charset="0"/>
              </a:rPr>
              <a:t>pontifex maximus </a:t>
            </a:r>
            <a:r>
              <a:rPr lang="hr-HR" altLang="sr-Latn-RS" sz="2800" dirty="0">
                <a:latin typeface="Palatino Linotype" pitchFamily="18" charset="0"/>
              </a:rPr>
              <a:t>s</a:t>
            </a:r>
            <a:r>
              <a:rPr lang="hr-HR" altLang="sr-Latn-RS" sz="2800" i="1" dirty="0">
                <a:latin typeface="Palatino Linotype" pitchFamily="18" charset="0"/>
              </a:rPr>
              <a:t> </a:t>
            </a:r>
            <a:r>
              <a:rPr lang="hr-HR" altLang="sr-Latn-RS" sz="2800" dirty="0">
                <a:latin typeface="Palatino Linotype" pitchFamily="18" charset="0"/>
              </a:rPr>
              <a:t>Aleksandrincem </a:t>
            </a:r>
            <a:r>
              <a:rPr lang="hr-HR" altLang="sr-Latn-RS" sz="2800" b="1" u="sng" dirty="0" err="1">
                <a:latin typeface="Palatino Linotype" pitchFamily="18" charset="0"/>
              </a:rPr>
              <a:t>Sosigenom</a:t>
            </a:r>
            <a:r>
              <a:rPr lang="hr-HR" altLang="sr-Latn-RS" sz="2800" i="1" dirty="0">
                <a:latin typeface="Palatino Linotype" pitchFamily="18" charset="0"/>
              </a:rPr>
              <a:t> </a:t>
            </a:r>
            <a:r>
              <a:rPr lang="hr-HR" altLang="sr-Latn-RS" sz="2800" dirty="0">
                <a:latin typeface="Palatino Linotype" pitchFamily="18" charset="0"/>
              </a:rPr>
              <a:t>uređuje rimski kalendar 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Te su godine nadoknađeni svi zaostaci -&gt; imala je 445 dana 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Kalendar stupa na snagu 1.januara 45.g.pr.Kr.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>
                <a:latin typeface="Palatino Linotype" pitchFamily="18" charset="0"/>
              </a:rPr>
              <a:t>Otad </a:t>
            </a:r>
            <a:r>
              <a:rPr lang="hr-HR" altLang="sr-Latn-RS" sz="2800" dirty="0">
                <a:latin typeface="Palatino Linotype" pitchFamily="18" charset="0"/>
              </a:rPr>
              <a:t>31 dan imaju januar, mart, maj, juli, august, oktobar i decembar, 28 ostaje veljači, a svi ostali imaju 30 = 365 dana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Svake četvrte godine dodaje se jedan dan iza 24. februara: </a:t>
            </a:r>
            <a:r>
              <a:rPr lang="hr-HR" altLang="sr-Latn-RS" sz="2800" i="1" dirty="0">
                <a:latin typeface="Palatino Linotype" pitchFamily="18" charset="0"/>
              </a:rPr>
              <a:t>bis sextus Kalendas Martias 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400" i="1" dirty="0">
                <a:latin typeface="Palatino Linotype" pitchFamily="18" charset="0"/>
              </a:rPr>
              <a:t>	</a:t>
            </a:r>
            <a:r>
              <a:rPr lang="hr-HR" altLang="sr-Latn-RS" sz="2400" dirty="0">
                <a:latin typeface="Palatino Linotype" pitchFamily="18" charset="0"/>
              </a:rPr>
              <a:t>=&gt; </a:t>
            </a:r>
            <a:r>
              <a:rPr lang="hr-HR" altLang="sr-Latn-RS" sz="2400" i="1" dirty="0">
                <a:latin typeface="Palatino Linotype" pitchFamily="18" charset="0"/>
              </a:rPr>
              <a:t>annus bissextilis </a:t>
            </a:r>
            <a:r>
              <a:rPr lang="hr-HR" altLang="sr-Latn-RS" sz="2400" dirty="0">
                <a:latin typeface="Palatino Linotype" pitchFamily="18" charset="0"/>
              </a:rPr>
              <a:t>(prijestupna godina)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cap="small" dirty="0">
                <a:latin typeface="Palatino Linotype" pitchFamily="18" charset="0"/>
              </a:rPr>
              <a:t>Pitagora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96752"/>
            <a:ext cx="8540750" cy="525643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Druga polovica 6.st.pr.Kr., sa Sama, filozof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Astronomija:</a:t>
            </a:r>
          </a:p>
          <a:p>
            <a:pPr lvl="1" eaLnBrk="1" hangingPunct="1">
              <a:defRPr/>
            </a:pPr>
            <a:r>
              <a:rPr lang="hr-HR" altLang="sr-Latn-RS" sz="2700" dirty="0">
                <a:latin typeface="Palatino Linotype" pitchFamily="18" charset="0"/>
              </a:rPr>
              <a:t>shvatio da su jutarnja i večernja zvijezda isto: planet Venera</a:t>
            </a:r>
          </a:p>
          <a:p>
            <a:pPr lvl="1" eaLnBrk="1" hangingPunct="1">
              <a:defRPr/>
            </a:pPr>
            <a:r>
              <a:rPr lang="hr-HR" altLang="sr-Latn-RS" sz="2700" dirty="0">
                <a:latin typeface="Palatino Linotype" pitchFamily="18" charset="0"/>
              </a:rPr>
              <a:t>Njegovi učenici su otkrili da se Zemlja okreće oko svoje osi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Matematika: </a:t>
            </a:r>
          </a:p>
          <a:p>
            <a:pPr lvl="1" eaLnBrk="1" hangingPunct="1">
              <a:defRPr/>
            </a:pPr>
            <a:r>
              <a:rPr lang="hr-HR" altLang="sr-Latn-RS" sz="2700" dirty="0">
                <a:latin typeface="Palatino Linotype" pitchFamily="18" charset="0"/>
              </a:rPr>
              <a:t>odnosi među brojevima (parni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700" dirty="0">
                <a:latin typeface="Palatino Linotype" pitchFamily="18" charset="0"/>
              </a:rPr>
              <a:t>i neparni brojevi, prosti brojevi) i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700" dirty="0">
                <a:latin typeface="Palatino Linotype" pitchFamily="18" charset="0"/>
              </a:rPr>
              <a:t>notama</a:t>
            </a:r>
          </a:p>
          <a:p>
            <a:pPr lvl="1" eaLnBrk="1" hangingPunct="1">
              <a:defRPr/>
            </a:pPr>
            <a:r>
              <a:rPr lang="hr-HR" altLang="sr-Latn-RS" sz="2700" dirty="0">
                <a:latin typeface="Palatino Linotype" pitchFamily="18" charset="0"/>
              </a:rPr>
              <a:t>nauka o trokutima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hr-HR" altLang="sr-Latn-RS" sz="2700" dirty="0">
                <a:latin typeface="Palatino Linotype" pitchFamily="18" charset="0"/>
              </a:rPr>
              <a:t>(Pitagorin teorem)</a:t>
            </a:r>
          </a:p>
        </p:txBody>
      </p:sp>
      <p:pic>
        <p:nvPicPr>
          <p:cNvPr id="5124" name="Picture 7" descr="Euclid proof_of_the_Pythagorean_theor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525" y="3356992"/>
            <a:ext cx="2872760" cy="30961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266928" cy="1456267"/>
          </a:xfrm>
        </p:spPr>
        <p:txBody>
          <a:bodyPr/>
          <a:lstStyle/>
          <a:p>
            <a:pPr algn="r"/>
            <a:r>
              <a:rPr lang="hr-HR" sz="4400" kern="1200" cap="sm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Aristotel</a:t>
            </a:r>
            <a:endParaRPr lang="hr-BA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87480"/>
            <a:ext cx="8435280" cy="50405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►"/>
              <a:defRPr/>
            </a:pPr>
            <a:r>
              <a:rPr lang="hr-HR" altLang="sr-Latn-RS" sz="3600" dirty="0">
                <a:latin typeface="Palatino Linotype" pitchFamily="18" charset="0"/>
              </a:rPr>
              <a:t>384-322.g.pr.Kr., iz obitelji liječnika</a:t>
            </a:r>
          </a:p>
          <a:p>
            <a:pPr>
              <a:buFont typeface="Arial" charset="0"/>
              <a:buChar char="►"/>
              <a:defRPr/>
            </a:pPr>
            <a:r>
              <a:rPr lang="hr-HR" altLang="sr-Latn-RS" sz="3600" dirty="0">
                <a:latin typeface="Palatino Linotype" pitchFamily="18" charset="0"/>
              </a:rPr>
              <a:t>Prvenstveno filozof, ali s interesima i istraživanjima u:</a:t>
            </a:r>
          </a:p>
          <a:p>
            <a:pPr lvl="1">
              <a:defRPr/>
            </a:pPr>
            <a:r>
              <a:rPr lang="hr-HR" altLang="sr-Latn-RS" sz="3200" b="1" dirty="0">
                <a:latin typeface="Palatino Linotype" pitchFamily="18" charset="0"/>
              </a:rPr>
              <a:t>fizici, botanici, zoologiji…</a:t>
            </a:r>
          </a:p>
          <a:p>
            <a:pPr lvl="1">
              <a:defRPr/>
            </a:pPr>
            <a:r>
              <a:rPr lang="hr-HR" altLang="sr-Latn-RS" sz="3200" dirty="0">
                <a:latin typeface="Palatino Linotype" pitchFamily="18" charset="0"/>
              </a:rPr>
              <a:t>temeljeno na promatranjima</a:t>
            </a:r>
          </a:p>
          <a:p>
            <a:pPr>
              <a:buFont typeface="Arial" charset="0"/>
              <a:buChar char="►"/>
              <a:defRPr/>
            </a:pPr>
            <a:r>
              <a:rPr lang="hr-HR" altLang="sr-Latn-RS" sz="3600" b="1" u="sng" dirty="0">
                <a:latin typeface="Palatino Linotype" pitchFamily="18" charset="0"/>
              </a:rPr>
              <a:t>Teofrast</a:t>
            </a:r>
            <a:r>
              <a:rPr lang="hr-HR" altLang="sr-Latn-RS" sz="3600" dirty="0">
                <a:latin typeface="Palatino Linotype" pitchFamily="18" charset="0"/>
              </a:rPr>
              <a:t> je nastavio s klasifikacijom biljaka (otac botanike)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4952"/>
            <a:ext cx="1691680" cy="226441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591272" y="24952"/>
            <a:ext cx="630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https://commons.wikimedia.org/wiki/File:Aristotle_Altemps_Inv8575.jpg</a:t>
            </a:r>
          </a:p>
        </p:txBody>
      </p:sp>
    </p:spTree>
    <p:extLst>
      <p:ext uri="{BB962C8B-B14F-4D97-AF65-F5344CB8AC3E}">
        <p14:creationId xmlns:p14="http://schemas.microsoft.com/office/powerpoint/2010/main" val="36235956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altLang="sr-Latn-RS" sz="2800" dirty="0">
                <a:latin typeface="Palatino Linotype" panose="02040502050505030304" pitchFamily="18" charset="0"/>
              </a:rPr>
              <a:t>4.st.pr.Kr., nije aristokrat; napisao (izgubljeno) djelo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O oceanu</a:t>
            </a:r>
            <a:endParaRPr lang="hr-HR" altLang="sr-Latn-RS" sz="2800" dirty="0">
              <a:latin typeface="Palatino Linotype" panose="02040502050505030304" pitchFamily="18" charset="0"/>
            </a:endParaRP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anose="02040502050505030304" pitchFamily="18" charset="0"/>
              </a:rPr>
              <a:t>Izgleda da je obišao čitavu Britaniju (1. Grk) i došao do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Thoulē</a:t>
            </a:r>
            <a:r>
              <a:rPr lang="hr-HR" altLang="sr-Latn-RS" sz="2800" dirty="0">
                <a:latin typeface="Palatino Linotype" panose="02040502050505030304" pitchFamily="18" charset="0"/>
              </a:rPr>
              <a:t> (Island) i do Jutlanda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anose="02040502050505030304" pitchFamily="18" charset="0"/>
              </a:rPr>
              <a:t>Redovito mjerio udaljenost od kuće prema visini sunca; pripisao plime i oseke utjecaju mjeseca</a:t>
            </a:r>
          </a:p>
          <a:p>
            <a:pPr eaLnBrk="1" hangingPunct="1">
              <a:defRPr/>
            </a:pPr>
            <a:r>
              <a:rPr lang="hr-HR" altLang="sr-Latn-RS" sz="2800" i="1" dirty="0">
                <a:latin typeface="Palatino Linotype" panose="02040502050505030304" pitchFamily="18" charset="0"/>
              </a:rPr>
              <a:t>Pretannia </a:t>
            </a:r>
            <a:r>
              <a:rPr lang="hr-HR" altLang="sr-Latn-RS" sz="2800" dirty="0">
                <a:latin typeface="Palatino Linotype" panose="02040502050505030304" pitchFamily="18" charset="0"/>
              </a:rPr>
              <a:t>= Britanija,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Iernē</a:t>
            </a:r>
            <a:r>
              <a:rPr lang="hr-HR" altLang="sr-Latn-RS" sz="2800" dirty="0">
                <a:latin typeface="Palatino Linotype" panose="02040502050505030304" pitchFamily="18" charset="0"/>
              </a:rPr>
              <a:t> = Irska,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Orkades </a:t>
            </a:r>
            <a:r>
              <a:rPr lang="hr-HR" altLang="sr-Latn-RS" sz="2800" dirty="0">
                <a:latin typeface="Palatino Linotype" panose="02040502050505030304" pitchFamily="18" charset="0"/>
              </a:rPr>
              <a:t>= Orkney...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anose="02040502050505030304" pitchFamily="18" charset="0"/>
              </a:rPr>
              <a:t>Jedan od brojnih grč. istraživača: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Kolej sa Sama </a:t>
            </a:r>
            <a:r>
              <a:rPr lang="hr-HR" altLang="sr-Latn-RS" sz="2400" dirty="0">
                <a:latin typeface="Palatino Linotype" panose="02040502050505030304" pitchFamily="18" charset="0"/>
              </a:rPr>
              <a:t>&gt; Z Hispanija; 6.st.pr.Kr.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Eutimen iz Masalije </a:t>
            </a:r>
            <a:r>
              <a:rPr lang="hr-HR" altLang="sr-Latn-RS" sz="2400" dirty="0">
                <a:latin typeface="Palatino Linotype" panose="02040502050505030304" pitchFamily="18" charset="0"/>
              </a:rPr>
              <a:t>&gt; po obalama Afrike do Senegala; 6. st.pr.Kr.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Nearh sa Krete </a:t>
            </a:r>
            <a:r>
              <a:rPr lang="hr-HR" altLang="sr-Latn-RS" sz="2400" dirty="0">
                <a:latin typeface="Palatino Linotype" panose="02040502050505030304" pitchFamily="18" charset="0"/>
              </a:rPr>
              <a:t>&gt; po obalama Perzijskog zaljeva; 325. g.pr.Kr.</a:t>
            </a:r>
            <a:endParaRPr lang="en-GB" altLang="sr-Latn-RS" sz="2400" dirty="0">
              <a:latin typeface="Palatino Linotype" panose="0204050205050503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12088" cy="89614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r-HR" altLang="sr-Latn-RS" sz="440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Piteja</a:t>
            </a:r>
            <a:r>
              <a:rPr lang="hr-HR" altLang="sr-Latn-RS" sz="4400" b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440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altLang="sr-Latn-RS" sz="4400" i="1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Pytheas</a:t>
            </a:r>
            <a:r>
              <a:rPr lang="hr-HR" altLang="sr-Latn-RS" sz="440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iz Masalije</a:t>
            </a:r>
            <a:endParaRPr lang="en-GB" altLang="sr-Latn-RS" sz="4400" b="1" cap="small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Oxyrhynchuspapyrus Euclid Element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" b="99091" l="3889" r="95000">
                        <a14:foregroundMark x1="11111" y1="5455" x2="34444" y2="23636"/>
                        <a14:foregroundMark x1="2778" y1="12727" x2="24444" y2="54545"/>
                        <a14:foregroundMark x1="24444" y1="54545" x2="53889" y2="92727"/>
                        <a14:foregroundMark x1="46667" y1="53636" x2="49444" y2="51818"/>
                        <a14:foregroundMark x1="7222" y1="88182" x2="2778" y2="38182"/>
                        <a14:foregroundMark x1="2778" y1="38182" x2="4444" y2="13636"/>
                        <a14:foregroundMark x1="4444" y1="13636" x2="6667" y2="10909"/>
                        <a14:foregroundMark x1="66747" y1="97559" x2="68333" y2="98182"/>
                        <a14:foregroundMark x1="65617" y1="97115" x2="65780" y2="97179"/>
                        <a14:foregroundMark x1="54444" y1="92727" x2="55146" y2="93003"/>
                        <a14:foregroundMark x1="68333" y1="98182" x2="68333" y2="99091"/>
                        <a14:foregroundMark x1="87222" y1="28182" x2="91111" y2="28182"/>
                        <a14:foregroundMark x1="80000" y1="34545" x2="94444" y2="32727"/>
                        <a14:foregroundMark x1="94444" y1="32727" x2="95000" y2="35455"/>
                        <a14:backgroundMark x1="52778" y1="99091" x2="63889" y2="99091"/>
                        <a14:backgroundMark x1="65000" y1="98182" x2="65556" y2="99091"/>
                        <a14:backgroundMark x1="64444" y1="97273" x2="65556" y2="97273"/>
                        <a14:backgroundMark x1="55000" y1="94545" x2="55000" y2="94545"/>
                        <a14:backgroundMark x1="65556" y1="97273" x2="65556" y2="97273"/>
                        <a14:backgroundMark x1="65556" y1="97273" x2="65556" y2="97273"/>
                        <a14:backgroundMark x1="65556" y1="97273" x2="65556" y2="9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784" y="216829"/>
            <a:ext cx="4149835" cy="25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624" y="756808"/>
            <a:ext cx="7041976" cy="145626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Euklid</a:t>
            </a:r>
            <a:endParaRPr lang="hr-HR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Oko 300.g.pr.Kr., iz Aleksandrije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Otac geometrije, djelo </a:t>
            </a:r>
            <a:r>
              <a:rPr lang="hr-HR" altLang="sr-Latn-RS" sz="3200" i="1" dirty="0">
                <a:latin typeface="Palatino Linotype" pitchFamily="18" charset="0"/>
              </a:rPr>
              <a:t>Počela </a:t>
            </a:r>
            <a:r>
              <a:rPr lang="hr-HR" altLang="sr-Latn-RS" sz="3200" dirty="0">
                <a:latin typeface="Palatino Linotype" pitchFamily="18" charset="0"/>
              </a:rPr>
              <a:t>u 13 knjiga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Aksiomi, teorija brojeva, perspektiva, geometrija plohe (točke i pravca)...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-77297" y="17503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Papirus iz Oxyrincha s Euklidovim tekstom, c. 100.g.A.D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641"/>
            <a:ext cx="3816552" cy="1953428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4000" cap="small" dirty="0" err="1">
                <a:latin typeface="Palatino Linotype" pitchFamily="18" charset="0"/>
              </a:rPr>
              <a:t>Aristarh</a:t>
            </a:r>
            <a:r>
              <a:rPr lang="hr-HR" altLang="sr-Latn-RS" sz="4000" cap="small" dirty="0">
                <a:latin typeface="Palatino Linotype" pitchFamily="18" charset="0"/>
              </a:rPr>
              <a:t> sa Sama</a:t>
            </a:r>
            <a:endParaRPr lang="hr-BA" sz="4000" cap="smal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50" y="2780928"/>
            <a:ext cx="8713113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Živio oko 275.pr.Kr.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Računao udaljenost Mjeseca i Sunca od Zemlje te njihove veličine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hr-HR" altLang="sr-Latn-RS" sz="3200" dirty="0">
                <a:latin typeface="Palatino Linotype" pitchFamily="18" charset="0"/>
              </a:rPr>
              <a:t>Iznio teoriju da su Sunce i zvijezde nepomični, a Zemlja se u krugu okreće oko Sunca 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Mjesec dobiva svjetlost od Sunca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455" y="6370"/>
            <a:ext cx="4604447" cy="306358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5243982" y="3090556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https://en.wikipedia.org/wiki/Ancient_Greek_astronomy</a:t>
            </a:r>
          </a:p>
        </p:txBody>
      </p:sp>
    </p:spTree>
    <p:extLst>
      <p:ext uri="{BB962C8B-B14F-4D97-AF65-F5344CB8AC3E}">
        <p14:creationId xmlns:p14="http://schemas.microsoft.com/office/powerpoint/2010/main" val="29031562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0"/>
            <a:ext cx="3131840" cy="40526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998888"/>
            <a:ext cx="7772400" cy="145626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800" cap="small" dirty="0">
                <a:latin typeface="Palatino Linotype" pitchFamily="18" charset="0"/>
              </a:rPr>
              <a:t>Eratosten iz Kirene</a:t>
            </a:r>
            <a:r>
              <a:rPr lang="hr-HR" altLang="sr-Latn-RS" sz="3800" dirty="0">
                <a:latin typeface="Palatino Linotype" pitchFamily="18" charset="0"/>
              </a:rPr>
              <a:t>	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2675469"/>
            <a:ext cx="8856984" cy="406589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l-GR" altLang="sr-Latn-RS" sz="2800" dirty="0">
                <a:latin typeface="Palatino Linotype" pitchFamily="18" charset="0"/>
              </a:rPr>
              <a:t>β</a:t>
            </a:r>
            <a:endParaRPr lang="hr-HR" altLang="sr-Latn-RS" sz="2800" dirty="0">
              <a:latin typeface="Palatino Linotype" pitchFamily="18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Živio oko 225.pr.Kr.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Nadstojnik aleksandrijske knjižnice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Izračunao opseg Zemlje (otprilike)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Bavio se matematikom (Eratostenovo sito za prim brojeve), astronomijom, zemljopisom, kronologijom, pjesništvom, kritikom…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Sam se zove </a:t>
            </a:r>
            <a:r>
              <a:rPr lang="hr-HR" altLang="sr-Latn-RS" sz="2800" i="1" dirty="0">
                <a:latin typeface="Palatino Linotype" pitchFamily="18" charset="0"/>
              </a:rPr>
              <a:t>filologom</a:t>
            </a:r>
            <a:endParaRPr lang="el-GR" altLang="sr-Latn-RS" sz="2800" dirty="0"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88640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http://www.wired.com/2008/06/dayintech-0619/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4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Arhimed</a:t>
            </a:r>
            <a:endParaRPr lang="hr-HR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371600"/>
            <a:ext cx="8447088" cy="5232400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Rođen 287. i ubijen 212.g.pr.Kr.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u Sirakuzi nakon rimske opsade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Školovao se u Aleksandriji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Izračunao otprilike vrijednost broja π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Osnivač hidrostatike, opisao sistem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	poluge, izumio neke ratne sprave, ...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Računao s velikim brojevima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hr-HR" altLang="sr-Latn-RS" sz="2800" dirty="0">
                <a:latin typeface="Palatino Linotype" pitchFamily="18" charset="0"/>
              </a:rPr>
              <a:t>E̔</a:t>
            </a:r>
            <a:r>
              <a:rPr lang="el-GR" altLang="sr-Latn-RS" sz="2800" dirty="0">
                <a:latin typeface="Palatino Linotype" pitchFamily="18" charset="0"/>
              </a:rPr>
              <a:t>ύ</a:t>
            </a:r>
            <a:r>
              <a:rPr lang="hr-HR" altLang="sr-Latn-RS" sz="2800" dirty="0">
                <a:latin typeface="Palatino Linotype" pitchFamily="18" charset="0"/>
              </a:rPr>
              <a:t>ρηκα 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Palatino Linotype" pitchFamily="18" charset="0"/>
              </a:rPr>
              <a:t>Arhimedov vijak, Arhimedov zakon, “grčka vatra”</a:t>
            </a:r>
            <a:endParaRPr lang="el-GR" altLang="sr-Latn-RS" sz="2400" dirty="0">
              <a:latin typeface="Palatino Linotype" pitchFamily="18" charset="0"/>
            </a:endParaRPr>
          </a:p>
        </p:txBody>
      </p:sp>
      <p:pic>
        <p:nvPicPr>
          <p:cNvPr id="8196" name="Picture 4" descr="arhi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5" l="379" r="93561">
                        <a14:foregroundMark x1="30303" y1="49147" x2="28904" y2="47986"/>
                        <a14:foregroundMark x1="42789" y1="5352" x2="49242" y2="2048"/>
                        <a14:foregroundMark x1="49242" y1="2048" x2="67803" y2="341"/>
                        <a14:foregroundMark x1="91288" y1="47440" x2="94318" y2="30034"/>
                        <a14:foregroundMark x1="94318" y1="30034" x2="87121" y2="19113"/>
                        <a14:foregroundMark x1="379" y1="93857" x2="13258" y2="80205"/>
                        <a14:foregroundMark x1="13258" y1="80205" x2="31061" y2="70307"/>
                        <a14:foregroundMark x1="31061" y1="70307" x2="34848" y2="63481"/>
                        <a14:foregroundMark x1="29955" y1="17962" x2="73485" y2="86348"/>
                        <a14:foregroundMark x1="73485" y1="86348" x2="74621" y2="93515"/>
                        <a14:foregroundMark x1="68182" y1="2048" x2="87121" y2="16724"/>
                        <a14:foregroundMark x1="53030" y1="9898" x2="71212" y2="61092"/>
                        <a14:foregroundMark x1="12121" y1="96246" x2="68939" y2="92491"/>
                        <a14:foregroundMark x1="68939" y1="92491" x2="91667" y2="94539"/>
                        <a14:foregroundMark x1="1894" y1="98294" x2="60606" y2="98294"/>
                        <a14:foregroundMark x1="60606" y1="98294" x2="83333" y2="98294"/>
                        <a14:foregroundMark x1="83333" y1="98294" x2="93561" y2="98635"/>
                        <a14:foregroundMark x1="26136" y1="41638" x2="24242" y2="34812"/>
                        <a14:foregroundMark x1="20076" y1="40614" x2="22727" y2="30034"/>
                        <a14:foregroundMark x1="17424" y1="38908" x2="17803" y2="38908"/>
                        <a14:foregroundMark x1="17424" y1="40273" x2="24242" y2="21160"/>
                        <a14:foregroundMark x1="18561" y1="38908" x2="18561" y2="38908"/>
                        <a14:foregroundMark x1="21591" y1="41297" x2="17803" y2="40273"/>
                        <a14:backgroundMark x1="40909" y1="3754" x2="21591" y2="16382"/>
                        <a14:backgroundMark x1="21591" y1="16382" x2="13636" y2="33106"/>
                        <a14:backgroundMark x1="23567" y1="46121" x2="26136" y2="49488"/>
                        <a14:backgroundMark x1="13636" y1="33106" x2="15319" y2="35311"/>
                        <a14:backgroundMark x1="26136" y1="49488" x2="22727" y2="67235"/>
                        <a14:backgroundMark x1="22727" y1="67235" x2="4545" y2="75427"/>
                        <a14:backgroundMark x1="4545" y1="75427" x2="3409" y2="7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0"/>
            <a:ext cx="2950778" cy="3274917"/>
          </a:xfrm>
          <a:noFill/>
          <a:effectLst>
            <a:outerShdw dist="35921" dir="2700000" algn="ctr" rotWithShape="0">
              <a:srgbClr val="808080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594" y="3668735"/>
            <a:ext cx="2095500" cy="22669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2817</TotalTime>
  <Words>1628</Words>
  <Application>Microsoft Office PowerPoint</Application>
  <PresentationFormat>On-screen Show (4:3)</PresentationFormat>
  <Paragraphs>204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Courier New</vt:lpstr>
      <vt:lpstr>Palatino Linotype</vt:lpstr>
      <vt:lpstr>Times New Roman</vt:lpstr>
      <vt:lpstr>Wingdings</vt:lpstr>
      <vt:lpstr>Celestial</vt:lpstr>
      <vt:lpstr>Grčka znanost</vt:lpstr>
      <vt:lpstr>PowerPoint Presentation</vt:lpstr>
      <vt:lpstr>Pitagora</vt:lpstr>
      <vt:lpstr>Aristotel</vt:lpstr>
      <vt:lpstr>Piteja (Pytheas) iz Masalije</vt:lpstr>
      <vt:lpstr>Euklid</vt:lpstr>
      <vt:lpstr>Aristarh sa Sama</vt:lpstr>
      <vt:lpstr>Eratosten iz Kirene </vt:lpstr>
      <vt:lpstr>Arhimed</vt:lpstr>
      <vt:lpstr>Apolonije iz Perge </vt:lpstr>
      <vt:lpstr>Hiparh iz Nikeje</vt:lpstr>
      <vt:lpstr>Posidonije</vt:lpstr>
      <vt:lpstr>Još neka značajnija imena...</vt:lpstr>
      <vt:lpstr>Rekonstrukcija Ptolemejeve karte svijeta iz 15.st.</vt:lpstr>
      <vt:lpstr>MEDICINA</vt:lpstr>
      <vt:lpstr>PowerPoint Presentation</vt:lpstr>
      <vt:lpstr>Alkmeon iz Krotona</vt:lpstr>
      <vt:lpstr>Hipokrat  (otac kliničke medicine)</vt:lpstr>
      <vt:lpstr>PowerPoint Presentation</vt:lpstr>
      <vt:lpstr>Asklēpieion</vt:lpstr>
      <vt:lpstr>Liječništvo u helenizmu</vt:lpstr>
      <vt:lpstr>LIJEČNIŠTVO U RIMSKOM RAZDOBLJU</vt:lpstr>
      <vt:lpstr>http://www.mlahanas.de/greeks/library.htm</vt:lpstr>
      <vt:lpstr>Julijanska reforma kalendara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znanost</dc:title>
  <dc:creator>Maja Matasović</dc:creator>
  <cp:lastModifiedBy>mrmat</cp:lastModifiedBy>
  <cp:revision>120</cp:revision>
  <dcterms:created xsi:type="dcterms:W3CDTF">2009-02-04T10:59:29Z</dcterms:created>
  <dcterms:modified xsi:type="dcterms:W3CDTF">2022-11-02T17:25:45Z</dcterms:modified>
</cp:coreProperties>
</file>