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7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451" autoAdjust="0"/>
  </p:normalViewPr>
  <p:slideViewPr>
    <p:cSldViewPr>
      <p:cViewPr varScale="1">
        <p:scale>
          <a:sx n="70" d="100"/>
          <a:sy n="70" d="100"/>
        </p:scale>
        <p:origin x="5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3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4E62FDB-440E-4835-8D1E-D8D8BF11FA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97BB6E6-2DB1-4EEC-B5A3-156A5693E5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61263D2-C6D3-4C11-B110-0010CC0F52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37F5FBD-CCA3-4735-A32C-15651441A3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43A9E043-D45C-4F92-B6BF-20022B3AB0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17503F29-3231-4B37-A3DE-F4D2A58269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38DDD38-793D-4754-97AE-5980F6A44DC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21BD929-545A-4D50-BEB0-4D17A8ACE8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FB7D10-09EE-4C12-90C8-F0392B976459}" type="slidenum">
              <a:rPr lang="hr-HR" altLang="sr-Latn-RS"/>
              <a:pPr>
                <a:spcBef>
                  <a:spcPct val="0"/>
                </a:spcBef>
              </a:pPr>
              <a:t>1</a:t>
            </a:fld>
            <a:endParaRPr lang="hr-HR" altLang="sr-Latn-R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DDDBDC6-A90C-4AF1-8F87-04A2E5ADB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166BD12-2A2E-4CDF-80F1-E50CA8CCF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8870C63-5288-4693-9052-3FE3012428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2B24D7-49B1-4ABD-BC91-C6336E72B13A}" type="slidenum">
              <a:rPr lang="hr-HR" altLang="sr-Latn-RS"/>
              <a:pPr>
                <a:spcBef>
                  <a:spcPct val="0"/>
                </a:spcBef>
              </a:pPr>
              <a:t>10</a:t>
            </a:fld>
            <a:endParaRPr lang="hr-HR" altLang="sr-Latn-R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507732D-C47E-4FE2-926C-D8CC47F1CD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CE5D81C-B493-4C05-A63F-C1CC1B180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B0A7E0B-01D2-4733-9D85-5EC0E1E97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E0B8ED-D361-4B28-AC48-BF26996A94E0}" type="slidenum">
              <a:rPr lang="hr-HR" altLang="sr-Latn-RS"/>
              <a:pPr>
                <a:spcBef>
                  <a:spcPct val="0"/>
                </a:spcBef>
              </a:pPr>
              <a:t>11</a:t>
            </a:fld>
            <a:endParaRPr lang="hr-HR" altLang="sr-Latn-R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40A71F6-00FE-4029-89B7-C71B178768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53BF455-C00E-451B-A914-8DD711592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CB9EE22-7C3C-406A-8B49-5ACA94DAB0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4BAC35-F6D0-4058-BD30-7FDF8DD4D54B}" type="slidenum">
              <a:rPr lang="hr-HR" altLang="sr-Latn-RS"/>
              <a:pPr>
                <a:spcBef>
                  <a:spcPct val="0"/>
                </a:spcBef>
              </a:pPr>
              <a:t>12</a:t>
            </a:fld>
            <a:endParaRPr lang="hr-HR" altLang="sr-Latn-R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B065767-2032-4A41-9832-DC3521791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C0000C4-B0D4-45FB-A320-1B3643287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86DF4EF-D252-4AB0-BC42-D4DDBC9EA7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80374F-B267-4B36-8C85-D77158954132}" type="slidenum">
              <a:rPr lang="hr-HR" altLang="sr-Latn-RS"/>
              <a:pPr>
                <a:spcBef>
                  <a:spcPct val="0"/>
                </a:spcBef>
              </a:pPr>
              <a:t>13</a:t>
            </a:fld>
            <a:endParaRPr lang="hr-HR" altLang="sr-Latn-R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1BCF009-CEF3-498A-9F02-8B931C0DA1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DA75F4D-3E81-4F3C-BD6E-D4D9B487A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7F37BEB-4324-4D39-9093-20911EF2F6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644889-C2B6-4317-81EC-B6ECB4A4F030}" type="slidenum">
              <a:rPr lang="hr-HR" altLang="sr-Latn-RS"/>
              <a:pPr>
                <a:spcBef>
                  <a:spcPct val="0"/>
                </a:spcBef>
              </a:pPr>
              <a:t>14</a:t>
            </a:fld>
            <a:endParaRPr lang="hr-HR" altLang="sr-Latn-R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018E0A8-EF82-426F-9729-03DEA430A5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9D9FD10-46F1-4707-AF6A-213AA4E1F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1AA6273-02A3-4368-9ECC-5F6F0D5859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F688BC-74C2-4A72-9693-A7E78FFAC6EA}" type="slidenum">
              <a:rPr lang="hr-HR" altLang="sr-Latn-RS"/>
              <a:pPr>
                <a:spcBef>
                  <a:spcPct val="0"/>
                </a:spcBef>
              </a:pPr>
              <a:t>15</a:t>
            </a:fld>
            <a:endParaRPr lang="hr-HR" altLang="sr-Latn-R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3C60C63-07C6-4516-864E-7030F34376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D7EBB6C-C301-4471-9AE7-076D4AD4A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8A92A86-0B4F-41AE-B14E-D70D23ECCB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42594E-76F8-4AF4-9B65-3F38D515FB0C}" type="slidenum">
              <a:rPr lang="hr-HR" altLang="sr-Latn-RS"/>
              <a:pPr>
                <a:spcBef>
                  <a:spcPct val="0"/>
                </a:spcBef>
              </a:pPr>
              <a:t>2</a:t>
            </a:fld>
            <a:endParaRPr lang="hr-HR" altLang="sr-Latn-R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B9BBC07-58EB-4C90-B121-AA2DC41262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8ABEAC7-7ED1-42C9-865B-7B0391D2E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329693B-0D43-4A96-842B-4AFED3DC50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E336CB-B5D9-41B4-B53E-0A53AD36A18E}" type="slidenum">
              <a:rPr lang="hr-HR" altLang="sr-Latn-RS"/>
              <a:pPr>
                <a:spcBef>
                  <a:spcPct val="0"/>
                </a:spcBef>
              </a:pPr>
              <a:t>3</a:t>
            </a:fld>
            <a:endParaRPr lang="hr-HR" altLang="sr-Latn-R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1487102-3097-40B1-AE63-9BF22B431D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84DBD50-C5CC-41FD-8670-F6303BF63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C7BA839-0880-4CA4-A86E-007E530E2D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8596C5-A993-498D-A769-9E32E4C572D8}" type="slidenum">
              <a:rPr lang="hr-HR" altLang="sr-Latn-RS"/>
              <a:pPr>
                <a:spcBef>
                  <a:spcPct val="0"/>
                </a:spcBef>
              </a:pPr>
              <a:t>4</a:t>
            </a:fld>
            <a:endParaRPr lang="hr-HR" altLang="sr-Latn-R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62FB330-6FA9-4F56-BE4E-F0FC1A164A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B9CAB4DC-307D-4714-8D75-582E64E9E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3AD3FF41-C217-489D-815B-AED7C56CAF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FFBB81-644A-447B-AA6E-84639A9B9DF5}" type="slidenum">
              <a:rPr lang="hr-HR" altLang="sr-Latn-RS"/>
              <a:pPr>
                <a:spcBef>
                  <a:spcPct val="0"/>
                </a:spcBef>
              </a:pPr>
              <a:t>5</a:t>
            </a:fld>
            <a:endParaRPr lang="hr-HR" altLang="sr-Latn-R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4EDCB4A-77A8-4943-B3B6-5AC553744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2080226-27E5-4D70-AE21-FCAD94E26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E7959B7-8E62-4271-A509-BBDE72FAD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F701EC-DBB7-4D7D-8667-3EAA0B754F52}" type="slidenum">
              <a:rPr lang="hr-HR" altLang="sr-Latn-RS"/>
              <a:pPr>
                <a:spcBef>
                  <a:spcPct val="0"/>
                </a:spcBef>
              </a:pPr>
              <a:t>6</a:t>
            </a:fld>
            <a:endParaRPr lang="hr-HR" altLang="sr-Latn-R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A0409DE-265E-4128-82EC-E7B2938C82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B76CBEA-6665-4A20-BF90-F6AA54874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2642F14-30FE-4715-8BD8-F7C6B81947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ACCFAC-23E1-4CB2-89E1-1A66B47352A1}" type="slidenum">
              <a:rPr lang="hr-HR" altLang="sr-Latn-RS"/>
              <a:pPr>
                <a:spcBef>
                  <a:spcPct val="0"/>
                </a:spcBef>
              </a:pPr>
              <a:t>7</a:t>
            </a:fld>
            <a:endParaRPr lang="hr-HR" altLang="sr-Latn-R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82A55F5-EC14-4872-B9D2-A7579A8127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846E2F2-77EF-4FE4-8F16-F18E129E5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4546512-63FF-45FF-965B-2F0FE75E9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17273B-7C67-4175-8E36-E89CCD918819}" type="slidenum">
              <a:rPr lang="hr-HR" altLang="sr-Latn-RS"/>
              <a:pPr>
                <a:spcBef>
                  <a:spcPct val="0"/>
                </a:spcBef>
              </a:pPr>
              <a:t>8</a:t>
            </a:fld>
            <a:endParaRPr lang="hr-HR" altLang="sr-Latn-R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8880EC4-AE83-48F5-9F13-87EBD81D20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3212C4D-2D45-4C0D-934B-E934385B2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641149AA-7A9B-4D2C-AFB8-99FBA81A97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51439FC-493D-4061-8F06-F19C734F338F}" type="slidenum">
              <a:rPr lang="hr-HR" altLang="sr-Latn-RS"/>
              <a:pPr>
                <a:spcBef>
                  <a:spcPct val="0"/>
                </a:spcBef>
              </a:pPr>
              <a:t>9</a:t>
            </a:fld>
            <a:endParaRPr lang="hr-HR" altLang="sr-Latn-R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5BB7697-81EF-45E5-91AB-C9C4EADF88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A36AB25-E89E-412C-BF06-4041750BE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4ADC12-4AEC-4A0E-B70A-50A8DED547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2C265089-D8D5-4ACA-B0A1-8CAC2C253BBD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145B6-BF2C-4B78-AE70-BDFB2FB1BD2B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238633-AF87-475A-B458-19062CE56D31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BBA4A4-46FE-45C2-99AB-8150402B336D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>
            <a:extLst>
              <a:ext uri="{FF2B5EF4-FFF2-40B4-BE49-F238E27FC236}">
                <a16:creationId xmlns:a16="http://schemas.microsoft.com/office/drawing/2014/main" id="{3D940120-B92E-4BBC-93A5-3B0B4C2A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7EEF3A60-5473-414A-9B37-EBE705E0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3" name="Slide Number Placeholder 28">
            <a:extLst>
              <a:ext uri="{FF2B5EF4-FFF2-40B4-BE49-F238E27FC236}">
                <a16:creationId xmlns:a16="http://schemas.microsoft.com/office/drawing/2014/main" id="{5D6DA91F-AAB1-45FD-8506-C8ADC54A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9FFEB4-1A1B-4508-80AE-90EEDA22A77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7869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72C62FF-ADA0-48D7-9EB7-C7AF3F09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A385F8B-A20F-43B2-8894-316853F4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F71FCED-17C1-4456-ACE0-117083DF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59899-D105-4E72-A2EE-FF2C169CCAA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03254300"/>
      </p:ext>
    </p:extLst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E979D05-A9CA-4DD4-84E6-D1401A8B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8EE7846-8F11-46CE-A14E-7D7330D9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9FD5D93-E5FC-4882-B8D1-7137E1C5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B3B07-4B4C-4FCC-8C1F-9401BDAD65E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66859424"/>
      </p:ext>
    </p:extLst>
  </p:cSld>
  <p:clrMapOvr>
    <a:masterClrMapping/>
  </p:clrMapOvr>
  <p:transition spd="slow"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82184-AAE8-4EAD-A13B-305396DA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AFDB1-2372-461E-818C-F63B2706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FDEB0-6E91-484E-875F-8D040977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A15F7C-B66A-4D73-A66F-FD7126103B8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82776580"/>
      </p:ext>
    </p:extLst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6C77EAF-1547-4656-BEE3-992275201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E78CD94-ED9B-4098-9739-D6C9C3B8E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41BD2E9-DC9E-4365-8485-4379D2F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A92A-0B4F-4496-8EE9-9DFB840CD55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62545109"/>
      </p:ext>
    </p:extLst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97C370-0925-403B-AEBF-8EB491B89A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10">
            <a:extLst>
              <a:ext uri="{FF2B5EF4-FFF2-40B4-BE49-F238E27FC236}">
                <a16:creationId xmlns:a16="http://schemas.microsoft.com/office/drawing/2014/main" id="{F1D1BABA-430E-4379-9A21-8C8199E6D088}"/>
              </a:ext>
            </a:extLst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20759F-72D2-454C-B92E-29726A2036C5}"/>
              </a:ext>
            </a:extLst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449EA-99CB-40E9-9E10-A71F709549E3}"/>
              </a:ext>
            </a:extLst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EF7861-AB3F-472A-AF69-FD45797BD791}"/>
              </a:ext>
            </a:extLst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8FD6164-0D7C-42D9-9C82-66535846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A0918E-C98F-46E7-8FBE-F4F79685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92D19F0-6555-40AC-BAA2-F4418468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44FDD7-BA93-42CE-B00B-74A1594FC29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11759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8D831418-BE51-481C-9CE7-9712461A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432F38A-208B-4DC6-A4A5-700179400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39B9B82-784A-4A93-BFC3-F80B20C6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DFAA-5033-4979-9E3E-23D5FCB4F96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67871259"/>
      </p:ext>
    </p:extLst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0F73EAF5-7D15-45D6-8A6B-208D938A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DD0BD41-8A5F-4FFE-A4F3-D8AE2B9C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B3497FE3-F2D3-41B9-85F6-B656A089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FD83-231C-4BF3-921F-AA90C939EA8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93855854"/>
      </p:ext>
    </p:extLst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9CCD2126-5029-4501-9E46-CD1C471D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0133496-0A06-4DFC-B601-F71E9F1D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DAD6AAF4-23DB-403B-BF05-E3E91022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DFBD-3018-40CC-AA16-8917C276B2F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66509931"/>
      </p:ext>
    </p:extLst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D8D58BBC-2330-40C0-BC8E-25816B65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1E2DE0-6C60-4F64-AAE3-371ACE89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86C9A1D9-5B21-4FD4-BC6E-842A8468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479B1-EDE9-4B18-AF90-1E38D2E4052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74894667"/>
      </p:ext>
    </p:extLst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A75CFE-D4F6-4447-BC07-8B9321E7F3C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10">
            <a:extLst>
              <a:ext uri="{FF2B5EF4-FFF2-40B4-BE49-F238E27FC236}">
                <a16:creationId xmlns:a16="http://schemas.microsoft.com/office/drawing/2014/main" id="{25DFD3B5-010B-4FA7-8ADC-0A72F068DA63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16BEF27-1F7A-47C0-A722-5C3B31E25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F0B22FE-19CE-418E-8E73-7C6F0D10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C115627-1F78-4893-86A1-174B5E5F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EBFD50-7A77-41E6-9414-9BCB3D140A6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63130908"/>
      </p:ext>
    </p:extLst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77E42E-7D38-4BDA-B0C7-A0C3BFE86912}"/>
              </a:ext>
            </a:extLst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7A4E51-20DA-4A56-B817-0F6F1C1C9CC3}"/>
              </a:ext>
            </a:extLst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879A5-F9BF-4E63-9A74-27FD2958142C}"/>
              </a:ext>
            </a:extLst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7F211F3-8253-4CD4-A950-720114D2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4D12252-D57A-4431-BEE0-BF09DD05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63622B4-D90F-4DC5-9948-3CF65D2B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AF3D8B-9CD0-47E9-B557-2B2AA63C914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64412711"/>
      </p:ext>
    </p:extLst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AD1461-1A1E-4FA3-9366-99F3EBE4165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EB43A0A4-04FD-4862-9D3B-13B55599014B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>
            <a:extLst>
              <a:ext uri="{FF2B5EF4-FFF2-40B4-BE49-F238E27FC236}">
                <a16:creationId xmlns:a16="http://schemas.microsoft.com/office/drawing/2014/main" id="{D5E72578-2D74-48B4-A672-2266B9507A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:a16="http://schemas.microsoft.com/office/drawing/2014/main" id="{C1B96C05-84CA-453B-A592-15FAAC7F52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AD5FF9D-081A-4BDA-85FA-6CACADB41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77AC4-59D4-4F52-911A-96E134492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736262E-A867-4A23-A337-AE1B4B5C9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AFE65DBE-7E9F-404B-BA09-CB83BAFFDB7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3" r:id="rId2"/>
    <p:sldLayoutId id="2147483761" r:id="rId3"/>
    <p:sldLayoutId id="2147483754" r:id="rId4"/>
    <p:sldLayoutId id="2147483755" r:id="rId5"/>
    <p:sldLayoutId id="2147483756" r:id="rId6"/>
    <p:sldLayoutId id="2147483757" r:id="rId7"/>
    <p:sldLayoutId id="2147483762" r:id="rId8"/>
    <p:sldLayoutId id="2147483763" r:id="rId9"/>
    <p:sldLayoutId id="2147483758" r:id="rId10"/>
    <p:sldLayoutId id="2147483759" r:id="rId11"/>
    <p:sldLayoutId id="2147483764" r:id="rId12"/>
  </p:sldLayoutIdLst>
  <p:transition spd="slow">
    <p:pull dir="l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C3AEAC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D0BE40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D0BE40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eekcitytimes.com/2018/11/09/1700-year-old-school-in-ancient-egypt-features-greek-text-on-the-wal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E0FB8926-3680-4929-B5B2-8EE0AB1797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r-HR" altLang="sr-Latn-R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4AC71F50-C2D0-4E2C-BFA5-7CA1497B34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115888"/>
            <a:ext cx="87122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cap="sm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Odgoj i obrazovanje u Grčkoj</a:t>
            </a:r>
            <a:endParaRPr lang="hr-HR" altLang="sr-Latn-RS" b="1" cap="sm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Douris - skola">
            <a:extLst>
              <a:ext uri="{FF2B5EF4-FFF2-40B4-BE49-F238E27FC236}">
                <a16:creationId xmlns:a16="http://schemas.microsoft.com/office/drawing/2014/main" id="{E2FCD2B8-498B-4E14-8643-1B2E0FC9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412875"/>
            <a:ext cx="8715375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extLst>
              <a:ext uri="{FF2B5EF4-FFF2-40B4-BE49-F238E27FC236}">
                <a16:creationId xmlns:a16="http://schemas.microsoft.com/office/drawing/2014/main" id="{D330A548-6495-44B0-9E89-AD06BB16B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329559" cy="364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0" name="Rectangle 2">
            <a:extLst>
              <a:ext uri="{FF2B5EF4-FFF2-40B4-BE49-F238E27FC236}">
                <a16:creationId xmlns:a16="http://schemas.microsoft.com/office/drawing/2014/main" id="{745B7771-D245-4E93-9F63-E799D5B91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981075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Tjelesni odgoj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5C06D732-94E6-4537-8AA3-A797475A7AF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0" y="2852936"/>
            <a:ext cx="8383588" cy="3981252"/>
          </a:xfrm>
        </p:spPr>
        <p:txBody>
          <a:bodyPr>
            <a:normAutofit lnSpcReduction="10000"/>
          </a:bodyPr>
          <a:lstStyle/>
          <a:p>
            <a:pPr marL="469900" indent="-469900" eaLnBrk="1" hangingPunct="1"/>
            <a:r>
              <a:rPr lang="hr-HR" altLang="sr-Latn-R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Učitelj je </a:t>
            </a:r>
            <a:r>
              <a:rPr lang="hr-HR" altLang="sr-Latn-RS" sz="3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paidotrib</a:t>
            </a:r>
            <a:r>
              <a:rPr lang="en-US" altLang="sr-Latn-RS" sz="3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sz="3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</a:p>
          <a:p>
            <a:pPr marL="744538" lvl="1" indent="-469900" eaLnBrk="1" hangingPunct="1">
              <a:spcBef>
                <a:spcPts val="575"/>
              </a:spcBef>
            </a:pPr>
            <a:r>
              <a:rPr lang="hr-HR" altLang="sr-Latn-R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grimizni plašt i štap; pratnja aulosa</a:t>
            </a:r>
            <a:endParaRPr lang="en-US" altLang="sr-Latn-R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69900" eaLnBrk="1" hangingPunct="1"/>
            <a:r>
              <a:rPr lang="hr-HR" altLang="sr-Latn-R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Počinje vjerojatno oko 12. godine</a:t>
            </a:r>
          </a:p>
          <a:p>
            <a:pPr marL="469900" indent="-469900" eaLnBrk="1" hangingPunct="1"/>
            <a:r>
              <a:rPr lang="hr-HR" altLang="sr-Latn-R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Dijele se na mlađe (do 15) i starije (do 18)</a:t>
            </a:r>
          </a:p>
          <a:p>
            <a:pPr marL="469900" indent="-469900" eaLnBrk="1" hangingPunct="1"/>
            <a:r>
              <a:rPr lang="hr-HR" altLang="sr-Latn-R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Vježbaju sve igre u kojima postoje natjecanja</a:t>
            </a:r>
          </a:p>
          <a:p>
            <a:pPr marL="469900" indent="-469900" eaLnBrk="1" hangingPunct="1"/>
            <a:r>
              <a:rPr lang="hr-HR" altLang="sr-Latn-R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Postoje palestre za djecu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74AC7C-B296-4A1F-9C8F-B34975E1D6DF}"/>
              </a:ext>
            </a:extLst>
          </p:cNvPr>
          <p:cNvSpPr txBox="1"/>
          <p:nvPr/>
        </p:nvSpPr>
        <p:spPr>
          <a:xfrm>
            <a:off x="0" y="333375"/>
            <a:ext cx="49323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http://www.sebraprints.com.au/individual.php?category=Classical&amp;id=4630</a:t>
            </a:r>
          </a:p>
        </p:txBody>
      </p:sp>
    </p:spTree>
  </p:cSld>
  <p:clrMapOvr>
    <a:masterClrMapping/>
  </p:clrMapOvr>
  <p:transition spd="slow"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>
            <a:extLst>
              <a:ext uri="{FF2B5EF4-FFF2-40B4-BE49-F238E27FC236}">
                <a16:creationId xmlns:a16="http://schemas.microsoft.com/office/drawing/2014/main" id="{A17EFAE9-B2A6-43C6-8A30-A12ECDEB24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620000" cy="9604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</a:t>
            </a:r>
            <a:r>
              <a:rPr lang="en-US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beia</a:t>
            </a:r>
          </a:p>
        </p:txBody>
      </p:sp>
      <p:pic>
        <p:nvPicPr>
          <p:cNvPr id="28675" name="Picture 2" descr="Zagreb_Apoxyomenos">
            <a:extLst>
              <a:ext uri="{FF2B5EF4-FFF2-40B4-BE49-F238E27FC236}">
                <a16:creationId xmlns:a16="http://schemas.microsoft.com/office/drawing/2014/main" id="{C13F4C28-C7A2-45AF-82CC-E118C0BC82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8116" y="3134826"/>
            <a:ext cx="4249738" cy="3488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1140" name="Rectangle 4">
            <a:extLst>
              <a:ext uri="{FF2B5EF4-FFF2-40B4-BE49-F238E27FC236}">
                <a16:creationId xmlns:a16="http://schemas.microsoft.com/office/drawing/2014/main" id="{A7017530-5782-49E0-BB13-D2DDA6EBBB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84313"/>
            <a:ext cx="8893175" cy="4752975"/>
          </a:xfrm>
        </p:spPr>
        <p:txBody>
          <a:bodyPr>
            <a:normAutofit/>
          </a:bodyPr>
          <a:lstStyle/>
          <a:p>
            <a:pPr marL="469900" indent="-469900" eaLnBrk="1" hangingPunct="1">
              <a:spcAft>
                <a:spcPts val="1200"/>
              </a:spcAft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 18.-20. godine u Ateni svi mladići (građani) </a:t>
            </a:r>
            <a:r>
              <a:rPr lang="hr-HR" altLang="sr-Latn-R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obavezno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provode vrijeme u gimnaziju na vojnoj obuci</a:t>
            </a:r>
          </a:p>
          <a:p>
            <a:pPr marL="469900" indent="-469900" eaLnBrk="1" hangingPunct="1">
              <a:spcAft>
                <a:spcPts val="1200"/>
              </a:spcAft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 odgoj i karijeru mladića zna se zauzeti stariji slobodni građanin (uvođenje u društvo)</a:t>
            </a:r>
          </a:p>
          <a:p>
            <a:pPr marL="742950" lvl="1" indent="-469900" eaLnBrk="1" hangingPunct="1"/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paiderastia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fizički odnos </a:t>
            </a:r>
          </a:p>
          <a:p>
            <a:pPr marL="469900" indent="-469900" eaLnBrk="1" hangingPunct="1">
              <a:buFontTx/>
              <a:buNone/>
            </a:pPr>
            <a:r>
              <a:rPr lang="hr-HR" altLang="sr-Latn-R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	s efebom često je kažnjiv </a:t>
            </a:r>
          </a:p>
          <a:p>
            <a:pPr marL="469900" indent="-469900" eaLnBrk="1" hangingPunct="1">
              <a:buFontTx/>
              <a:buNone/>
            </a:pPr>
            <a:r>
              <a:rPr lang="hr-HR" altLang="sr-Latn-R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zakonom</a:t>
            </a:r>
          </a:p>
          <a:p>
            <a:pPr marL="744538" lvl="1" indent="-469900" eaLnBrk="1" hangingPunct="1">
              <a:spcBef>
                <a:spcPts val="500"/>
              </a:spcBef>
              <a:spcAft>
                <a:spcPts val="0"/>
              </a:spcAft>
            </a:pP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kalokagathia –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ideal </a:t>
            </a:r>
          </a:p>
          <a:p>
            <a:pPr marL="274638" lvl="1" indent="0" eaLnBrk="1" hangingPunct="1">
              <a:spcBef>
                <a:spcPts val="500"/>
              </a:spcBef>
              <a:spcAft>
                <a:spcPts val="0"/>
              </a:spcAft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obrazovanja (Platon), osoba </a:t>
            </a:r>
          </a:p>
          <a:p>
            <a:pPr marL="274638" lvl="1" indent="0" eaLnBrk="1" hangingPunct="1">
              <a:spcBef>
                <a:spcPts val="500"/>
              </a:spcBef>
              <a:spcAft>
                <a:spcPts val="0"/>
              </a:spcAft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lijepa i dobra i tjelesno i duhovno</a:t>
            </a:r>
          </a:p>
          <a:p>
            <a:pPr marL="469900" indent="-469900" eaLnBrk="1" hangingPunct="1">
              <a:buFontTx/>
              <a:buNone/>
            </a:pPr>
            <a:endParaRPr lang="hr-HR" altLang="sr-Latn-RS" sz="24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41" name="Text Box 5">
            <a:extLst>
              <a:ext uri="{FF2B5EF4-FFF2-40B4-BE49-F238E27FC236}">
                <a16:creationId xmlns:a16="http://schemas.microsoft.com/office/drawing/2014/main" id="{D6DDC897-101F-4F5E-BD85-A9E15C5AB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133" y="6256421"/>
            <a:ext cx="3421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hr-HR" altLang="sr-Latn-RS" sz="28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Hrvatski Apoksiomen</a:t>
            </a:r>
          </a:p>
        </p:txBody>
      </p:sp>
    </p:spTree>
  </p:cSld>
  <p:clrMapOvr>
    <a:masterClrMapping/>
  </p:clrMapOvr>
  <p:transition spd="slow"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BB8FC297-81B8-4B7A-AEF4-7DAFAD72A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1989138"/>
            <a:ext cx="3306762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7" name="Rectangle 3">
            <a:extLst>
              <a:ext uri="{FF2B5EF4-FFF2-40B4-BE49-F238E27FC236}">
                <a16:creationId xmlns:a16="http://schemas.microsoft.com/office/drawing/2014/main" id="{AD1A0BD5-6C9C-42E3-80EC-4089EBAB46C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95288" y="147636"/>
            <a:ext cx="8593137" cy="6562727"/>
          </a:xfrm>
        </p:spPr>
        <p:txBody>
          <a:bodyPr>
            <a:normAutofit/>
          </a:bodyPr>
          <a:lstStyle/>
          <a:p>
            <a:pPr marL="469900" indent="-469900" eaLnBrk="1" hangingPunct="1"/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Praznici su u vrijeme vjerskih svetkovina </a:t>
            </a:r>
          </a:p>
          <a:p>
            <a:pPr marL="744538" lvl="1" indent="-469900" eaLnBrk="1" hangingPunct="1"/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neredovito, najviše u veljači; također i obiteljske proslave</a:t>
            </a:r>
          </a:p>
          <a:p>
            <a:pPr marL="469900" indent="-469900" eaLnBrk="1" hangingPunct="1">
              <a:buFontTx/>
              <a:buNone/>
            </a:pPr>
            <a:endParaRPr lang="hr-HR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69900" eaLnBrk="1" hangingPunct="1"/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Više škole dolaze tek sa sofistima, putujućim učiteljima koji puno naplaćuju </a:t>
            </a:r>
          </a:p>
          <a:p>
            <a:pPr marL="744538" lvl="1" indent="-469900" eaLnBrk="1" hangingPunct="1"/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matematika, lingvistika, starine,</a:t>
            </a:r>
          </a:p>
          <a:p>
            <a:pPr marL="274638" lvl="1" indent="0" eaLnBrk="1" hangingPunct="1"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retorika...</a:t>
            </a:r>
          </a:p>
          <a:p>
            <a:pPr marL="744538" lvl="1" indent="-469900" eaLnBrk="1" hangingPunct="1"/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Herodot je svoju 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Povijest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čitao po </a:t>
            </a:r>
          </a:p>
          <a:p>
            <a:pPr marL="274638" lvl="1" indent="0" eaLnBrk="1" hangingPunct="1"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gradovima</a:t>
            </a:r>
          </a:p>
          <a:p>
            <a:pPr marL="469900" indent="-469900" eaLnBrk="1" hangingPunct="1"/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Rimljani preuzimaju grčki sustav</a:t>
            </a:r>
          </a:p>
          <a:p>
            <a:pPr marL="744538" lvl="1" indent="-469900" eaLnBrk="1" hangingPunct="1"/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Ludus litterarius –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osnove</a:t>
            </a:r>
          </a:p>
          <a:p>
            <a:pPr marL="744538" lvl="1" indent="-469900" eaLnBrk="1" hangingPunct="1"/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Grammatica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književnost </a:t>
            </a:r>
          </a:p>
          <a:p>
            <a:pPr marL="274638" lvl="1" indent="0" eaLnBrk="1" hangingPunct="1"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(isprva na grčkom)</a:t>
            </a:r>
          </a:p>
          <a:p>
            <a:pPr marL="744538" lvl="1" indent="-469900" eaLnBrk="1" hangingPunct="1"/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Rhetorica – 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govorništvo </a:t>
            </a:r>
          </a:p>
          <a:p>
            <a:pPr marL="274638" lvl="1" indent="0" eaLnBrk="1" hangingPunct="1"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(+ filozofija itd.)</a:t>
            </a:r>
            <a:endParaRPr lang="hr-HR" altLang="sr-Latn-RS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3BEBA-5566-4E2F-87BD-EB043E769905}"/>
              </a:ext>
            </a:extLst>
          </p:cNvPr>
          <p:cNvSpPr txBox="1"/>
          <p:nvPr/>
        </p:nvSpPr>
        <p:spPr>
          <a:xfrm>
            <a:off x="2555776" y="6434138"/>
            <a:ext cx="36004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http://en.wikipedia.org/wiki/Histories_(Herodotus)</a:t>
            </a:r>
          </a:p>
        </p:txBody>
      </p:sp>
    </p:spTree>
  </p:cSld>
  <p:clrMapOvr>
    <a:masterClrMapping/>
  </p:clrMapOvr>
  <p:transition spd="slow"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6C5A32E-0AF2-445F-92E7-84505B9E3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7632700" cy="12969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Spartanski odgoj: </a:t>
            </a:r>
            <a:b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ag</a:t>
            </a:r>
            <a:r>
              <a:rPr lang="en-US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ō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</a:t>
            </a:r>
            <a:r>
              <a:rPr lang="en-US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ē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9F8DAFD-7530-4CF7-B58D-3B05EBFE1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483600" cy="53006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hr-HR" altLang="sr-Latn-RS">
                <a:latin typeface="Times New Roman" panose="02020603050405020304" pitchFamily="18" charset="0"/>
              </a:rPr>
              <a:t>Od 7. godine dečko pripada državi i vježba za vojsku (trener: </a:t>
            </a:r>
            <a:r>
              <a:rPr lang="hr-HR" altLang="sr-Latn-RS" i="1">
                <a:latin typeface="Times New Roman" panose="02020603050405020304" pitchFamily="18" charset="0"/>
              </a:rPr>
              <a:t>paidonomos</a:t>
            </a:r>
            <a:r>
              <a:rPr lang="hr-HR" altLang="sr-Latn-RS">
                <a:latin typeface="Times New Roman" panose="02020603050405020304" pitchFamily="18" charset="0"/>
              </a:rPr>
              <a:t>):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hr-HR" altLang="sr-Latn-RS">
                <a:latin typeface="Times New Roman" panose="02020603050405020304" pitchFamily="18" charset="0"/>
              </a:rPr>
              <a:t>Od 8.-11. godine “dječačić” ili “vučić”; u četama, uče čitati i pisati, slušati, trpjeti i boriti se; šišaju se na ćelavo, hodaju goli i bosi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hr-HR" altLang="sr-Latn-RS">
                <a:latin typeface="Times New Roman" panose="02020603050405020304" pitchFamily="18" charset="0"/>
              </a:rPr>
              <a:t>12.-15. “pravi dječak”; imaju 1 kabanicu cijelu godinu, spavaju u zajedničkim spavaonicama, jedu oskudno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hr-HR" altLang="sr-Latn-RS">
                <a:latin typeface="Times New Roman" panose="02020603050405020304" pitchFamily="18" charset="0"/>
              </a:rPr>
              <a:t>16.-20. </a:t>
            </a:r>
            <a:r>
              <a:rPr lang="hr-HR" altLang="sr-Latn-RS" i="1">
                <a:latin typeface="Times New Roman" panose="02020603050405020304" pitchFamily="18" charset="0"/>
              </a:rPr>
              <a:t>ir</a:t>
            </a:r>
            <a:r>
              <a:rPr lang="en-US" altLang="sr-Latn-RS" i="1">
                <a:latin typeface="Times New Roman" panose="02020603050405020304" pitchFamily="18" charset="0"/>
              </a:rPr>
              <a:t>ē</a:t>
            </a:r>
            <a:r>
              <a:rPr lang="hr-HR" altLang="sr-Latn-RS" i="1">
                <a:latin typeface="Times New Roman" panose="02020603050405020304" pitchFamily="18" charset="0"/>
              </a:rPr>
              <a:t>n </a:t>
            </a:r>
            <a:r>
              <a:rPr lang="hr-HR" altLang="sr-Latn-RS">
                <a:latin typeface="Times New Roman" panose="02020603050405020304" pitchFamily="18" charset="0"/>
              </a:rPr>
              <a:t>~ efeb; ispiti izdržljivosti, magični obredi (ples, maske), uzajamno bičevanje suparničkih skupina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hr-HR" altLang="sr-Latn-RS">
                <a:latin typeface="Times New Roman" panose="02020603050405020304" pitchFamily="18" charset="0"/>
              </a:rPr>
              <a:t>Uvijek uključen i muzički odgoj (ritam)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hr-HR" altLang="sr-Latn-RS">
                <a:latin typeface="Times New Roman" panose="02020603050405020304" pitchFamily="18" charset="0"/>
              </a:rPr>
              <a:t>Šakanje i pankration zabranjeni: ne smiju se predavati</a:t>
            </a:r>
          </a:p>
        </p:txBody>
      </p:sp>
    </p:spTree>
  </p:cSld>
  <p:clrMapOvr>
    <a:masterClrMapping/>
  </p:clrMapOvr>
  <p:transition spd="slow">
    <p:pull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B5CADE1-5495-44D4-B71A-0314286E0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2349500"/>
            <a:ext cx="8162925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Kriptija (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krypteia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FFEE044-1328-4494-9ADF-3E78CE8D3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7" y="3111500"/>
            <a:ext cx="8666163" cy="3630612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panose="02020603050405020304" pitchFamily="18" charset="0"/>
              </a:rPr>
              <a:t>Možda je to bila jedinica mladića najuspješnijih u odgoju zaduženih za sprečavanje pobuna ili izviđanje u vojsci</a:t>
            </a:r>
          </a:p>
          <a:p>
            <a:pPr lvl="1" eaLnBrk="1" hangingPunct="1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Lakedemonjani kao osvajači Peloponeza malobrojniji od pokorenog stanovništva </a:t>
            </a:r>
          </a:p>
          <a:p>
            <a:pPr lvl="1" eaLnBrk="1" hangingPunct="1"/>
            <a:r>
              <a:rPr lang="hr-HR" altLang="sr-Latn-RS" dirty="0">
                <a:latin typeface="Times New Roman" panose="02020603050405020304" pitchFamily="18" charset="0"/>
              </a:rPr>
              <a:t>Uvijek postoji opasnost od pobune helota kojih je više od Spartanaca (svake godine efori im objavljuju rat)</a:t>
            </a:r>
          </a:p>
          <a:p>
            <a:pPr eaLnBrk="1" hangingPunct="1"/>
            <a:r>
              <a:rPr lang="hr-HR" altLang="sr-Latn-RS" dirty="0">
                <a:latin typeface="Times New Roman" panose="02020603050405020304" pitchFamily="18" charset="0"/>
              </a:rPr>
              <a:t>Možda kao dio odrastanja (~ atenska efebija) mladić za obred zrelosti nakon osame u planini (</a:t>
            </a:r>
            <a:r>
              <a:rPr lang="hr-HR" altLang="sr-Latn-RS" i="1" dirty="0">
                <a:latin typeface="Times New Roman" panose="02020603050405020304" pitchFamily="18" charset="0"/>
              </a:rPr>
              <a:t>lykanthr</a:t>
            </a:r>
            <a:r>
              <a:rPr lang="en-US" altLang="sr-Latn-RS" i="1" dirty="0">
                <a:latin typeface="Times New Roman" panose="02020603050405020304" pitchFamily="18" charset="0"/>
              </a:rPr>
              <a:t>ō</a:t>
            </a:r>
            <a:r>
              <a:rPr lang="hr-HR" altLang="sr-Latn-RS" i="1" dirty="0">
                <a:latin typeface="Times New Roman" panose="02020603050405020304" pitchFamily="18" charset="0"/>
              </a:rPr>
              <a:t>pos</a:t>
            </a:r>
            <a:r>
              <a:rPr lang="hr-HR" altLang="sr-Latn-RS" dirty="0">
                <a:latin typeface="Times New Roman" panose="02020603050405020304" pitchFamily="18" charset="0"/>
              </a:rPr>
              <a:t>) odlazi noću u lov na helote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B5868D31-6E3C-48BD-A1AF-A8EA370A0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608012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FE0B38-65D8-4A44-99A1-32A8557C7349}"/>
              </a:ext>
            </a:extLst>
          </p:cNvPr>
          <p:cNvSpPr txBox="1"/>
          <p:nvPr/>
        </p:nvSpPr>
        <p:spPr>
          <a:xfrm>
            <a:off x="395288" y="260350"/>
            <a:ext cx="31686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http://www.sikyon.com/sparta/agogi_eg.html</a:t>
            </a:r>
          </a:p>
        </p:txBody>
      </p:sp>
    </p:spTree>
  </p:cSld>
  <p:clrMapOvr>
    <a:masterClrMapping/>
  </p:clrMapOvr>
  <p:transition spd="slow">
    <p:pull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lovci">
            <a:extLst>
              <a:ext uri="{FF2B5EF4-FFF2-40B4-BE49-F238E27FC236}">
                <a16:creationId xmlns:a16="http://schemas.microsoft.com/office/drawing/2014/main" id="{D82A3519-0E09-482D-BF03-180D9CD514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1" b="98433" l="3429" r="96000">
                        <a14:foregroundMark x1="7714" y1="70219" x2="6857" y2="56426"/>
                        <a14:foregroundMark x1="6857" y1="56426" x2="7143" y2="56426"/>
                        <a14:foregroundMark x1="3429" y1="66144" x2="4857" y2="57367"/>
                        <a14:foregroundMark x1="12857" y1="75235" x2="8000" y2="47022"/>
                        <a14:foregroundMark x1="8000" y1="47022" x2="9143" y2="32602"/>
                        <a14:foregroundMark x1="9143" y1="32602" x2="18286" y2="16614"/>
                        <a14:foregroundMark x1="30857" y1="94044" x2="48286" y2="98433"/>
                        <a14:foregroundMark x1="88286" y1="59561" x2="93143" y2="47022"/>
                        <a14:foregroundMark x1="93143" y1="47022" x2="93429" y2="33856"/>
                        <a14:foregroundMark x1="93429" y1="33856" x2="93143" y2="33856"/>
                        <a14:foregroundMark x1="94571" y1="44201" x2="96000" y2="35110"/>
                        <a14:foregroundMark x1="26857" y1="13480" x2="40286" y2="5016"/>
                        <a14:foregroundMark x1="40286" y1="5016" x2="58286" y2="3135"/>
                        <a14:foregroundMark x1="58286" y1="3135" x2="70571" y2="6270"/>
                        <a14:foregroundMark x1="70571" y1="6270" x2="72571" y2="8150"/>
                        <a14:foregroundMark x1="37143" y1="3448" x2="49714" y2="1881"/>
                        <a14:foregroundMark x1="49714" y1="1881" x2="57429" y2="2821"/>
                        <a14:foregroundMark x1="61714" y1="97179" x2="56571" y2="98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280740"/>
            <a:ext cx="3979862" cy="3627438"/>
          </a:xfrm>
          <a:noFill/>
          <a:effectLst>
            <a:outerShdw dist="35921" dir="2700000" algn="ctr" rotWithShape="0">
              <a:srgbClr val="808080"/>
            </a:outerShdw>
            <a:softEdge rad="12700"/>
          </a:effec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5C5A22D2-7237-4D28-A743-5861B505A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4421187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Sisitije (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syssition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E28B76C-3184-453C-8156-A3D05DEE7D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41560" y="2564904"/>
            <a:ext cx="8642350" cy="4652962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panose="02020603050405020304" pitchFamily="18" charset="0"/>
              </a:rPr>
              <a:t>Obaveza zajedničkog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dirty="0">
                <a:latin typeface="Times New Roman" panose="02020603050405020304" pitchFamily="18" charset="0"/>
              </a:rPr>
              <a:t>objedovanja za sve starije od 20 g.;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dirty="0">
                <a:latin typeface="Times New Roman" panose="02020603050405020304" pitchFamily="18" charset="0"/>
              </a:rPr>
              <a:t>u grupama po 15</a:t>
            </a:r>
          </a:p>
          <a:p>
            <a:pPr eaLnBrk="1" hangingPunct="1"/>
            <a:r>
              <a:rPr lang="hr-HR" altLang="sr-Latn-RS" dirty="0">
                <a:latin typeface="Times New Roman" panose="02020603050405020304" pitchFamily="18" charset="0"/>
              </a:rPr>
              <a:t>Svatko izdvaja mjesečni prinos </a:t>
            </a:r>
            <a:r>
              <a:rPr lang="hr-HR" altLang="sr-Latn-RS">
                <a:latin typeface="Times New Roman" panose="02020603050405020304" pitchFamily="18" charset="0"/>
              </a:rPr>
              <a:t>(ulov, urod, proizvodi kao vino i sir </a:t>
            </a:r>
            <a:r>
              <a:rPr lang="hr-HR" altLang="sr-Latn-RS" dirty="0">
                <a:latin typeface="Times New Roman" panose="02020603050405020304" pitchFamily="18" charset="0"/>
              </a:rPr>
              <a:t>ili novac)</a:t>
            </a:r>
          </a:p>
          <a:p>
            <a:pPr eaLnBrk="1" hangingPunct="1"/>
            <a:r>
              <a:rPr lang="hr-HR" altLang="sr-Latn-RS" dirty="0">
                <a:latin typeface="Times New Roman" panose="02020603050405020304" pitchFamily="18" charset="0"/>
              </a:rPr>
              <a:t>Crna juha – svinjetina, krv, ocat i sol</a:t>
            </a:r>
          </a:p>
          <a:p>
            <a:pPr eaLnBrk="1" hangingPunct="1"/>
            <a:r>
              <a:rPr lang="hr-HR" altLang="sr-Latn-RS" dirty="0">
                <a:latin typeface="Times New Roman" panose="02020603050405020304" pitchFamily="18" charset="0"/>
              </a:rPr>
              <a:t>Isprike za odsutnost su lov i religijska dužnost</a:t>
            </a:r>
            <a:endParaRPr lang="en-GB" altLang="sr-Latn-R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7461985D-6D36-42B7-87C8-0D069228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992312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>
            <a:extLst>
              <a:ext uri="{FF2B5EF4-FFF2-40B4-BE49-F238E27FC236}">
                <a16:creationId xmlns:a16="http://schemas.microsoft.com/office/drawing/2014/main" id="{4F5C96D0-C219-44D9-BB40-81E54FCA6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13416"/>
            <a:ext cx="3792612" cy="344458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2">
            <a:extLst>
              <a:ext uri="{FF2B5EF4-FFF2-40B4-BE49-F238E27FC236}">
                <a16:creationId xmlns:a16="http://schemas.microsoft.com/office/drawing/2014/main" id="{57C93663-E32A-47B9-B839-C90300223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5353051" cy="9223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DJETINJSTVO u Grčkoj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3D442A4-43C4-4B03-BBED-DF7C7896BAC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71438" y="975345"/>
            <a:ext cx="7488238" cy="5761037"/>
          </a:xfrm>
        </p:spPr>
        <p:txBody>
          <a:bodyPr>
            <a:normAutofit/>
          </a:bodyPr>
          <a:lstStyle/>
          <a:p>
            <a:pPr marL="469900" indent="-469900" eaLnBrk="1" hangingPunct="1"/>
            <a:r>
              <a:rPr lang="hr-HR" altLang="sr-Latn-RS" sz="3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Novorođeni se dječak (ako preživi) peti dan nosi oko ognjišta (</a:t>
            </a:r>
            <a:r>
              <a:rPr lang="hr-HR" altLang="sr-Latn-RS" sz="31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amphidromia</a:t>
            </a:r>
            <a:r>
              <a:rPr lang="hr-HR" altLang="sr-Latn-RS" sz="3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a deseti dan na gozbi dobiva ime</a:t>
            </a:r>
          </a:p>
          <a:p>
            <a:pPr marL="469900" indent="-469900" eaLnBrk="1" hangingPunct="1"/>
            <a:r>
              <a:rPr lang="hr-HR" altLang="sr-Latn-RS" sz="3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Postoje dadilje, ali nisu norma </a:t>
            </a:r>
          </a:p>
          <a:p>
            <a:pPr marL="469900" indent="-469900" eaLnBrk="1" hangingPunct="1"/>
            <a:r>
              <a:rPr lang="hr-HR" altLang="sr-Latn-RS" sz="3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Djetetu se pjevaju uspavanke, </a:t>
            </a:r>
          </a:p>
          <a:p>
            <a:pPr marL="0" indent="0" eaLnBrk="1" hangingPunct="1">
              <a:buNone/>
            </a:pPr>
            <a:r>
              <a:rPr lang="hr-HR" altLang="sr-Latn-RS" sz="3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pričaju basne (i mitovi kasnije), </a:t>
            </a:r>
          </a:p>
          <a:p>
            <a:pPr marL="469900" indent="-469900" eaLnBrk="1" hangingPunct="1">
              <a:buFont typeface="Wingdings 2" panose="05020102010507070707" pitchFamily="18" charset="2"/>
              <a:buNone/>
            </a:pPr>
            <a:r>
              <a:rPr lang="hr-HR" altLang="sr-Latn-RS" sz="3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daje mu se zvečka, ...</a:t>
            </a:r>
          </a:p>
          <a:p>
            <a:pPr marL="469900" indent="-469900" eaLnBrk="1" hangingPunct="1"/>
            <a:r>
              <a:rPr lang="hr-HR" altLang="sr-Latn-RS" sz="3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Strašilice su vuk i Lamija, </a:t>
            </a:r>
          </a:p>
          <a:p>
            <a:pPr marL="469900" indent="-469900" eaLnBrk="1" hangingPunct="1">
              <a:buFont typeface="Wingdings 2" panose="05020102010507070707" pitchFamily="18" charset="2"/>
              <a:buNone/>
            </a:pPr>
            <a:r>
              <a:rPr lang="hr-HR" altLang="sr-Latn-RS" sz="3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Gorgone, Empusa, </a:t>
            </a:r>
          </a:p>
          <a:p>
            <a:pPr marL="469900" indent="-469900" eaLnBrk="1" hangingPunct="1">
              <a:buFont typeface="Wingdings 2" panose="05020102010507070707" pitchFamily="18" charset="2"/>
              <a:buNone/>
            </a:pPr>
            <a:r>
              <a:rPr lang="hr-HR" altLang="sr-Latn-RS" sz="31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Mormolika ...</a:t>
            </a:r>
            <a:endParaRPr lang="en-GB" altLang="sr-Latn-RS" sz="31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80E18E-C807-4B5C-BD73-051B89648765}"/>
              </a:ext>
            </a:extLst>
          </p:cNvPr>
          <p:cNvSpPr txBox="1"/>
          <p:nvPr/>
        </p:nvSpPr>
        <p:spPr>
          <a:xfrm>
            <a:off x="2700338" y="44450"/>
            <a:ext cx="6270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"Tomb of the Harpies", Acropolis of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</a:rPr>
              <a:t>Xanthos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, 6th century B.C British Museum, London</a:t>
            </a:r>
            <a:endParaRPr lang="hr-HR" sz="1000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hr-HR" sz="1000" dirty="0">
                <a:solidFill>
                  <a:schemeClr val="accent6">
                    <a:lumMod val="50000"/>
                  </a:schemeClr>
                </a:solidFill>
              </a:rPr>
              <a:t>http://levigilant.com/Bulfinch_Mythology/bulfinch.englishatheist.org/b/pantheon/Lybie.html</a:t>
            </a:r>
          </a:p>
        </p:txBody>
      </p:sp>
    </p:spTree>
  </p:cSld>
  <p:clrMapOvr>
    <a:masterClrMapping/>
  </p:clrMapOvr>
  <p:transition spd="slow"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>
            <a:extLst>
              <a:ext uri="{FF2B5EF4-FFF2-40B4-BE49-F238E27FC236}">
                <a16:creationId xmlns:a16="http://schemas.microsoft.com/office/drawing/2014/main" id="{59814971-8527-4EFE-89FF-D276D8CC0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7914" y="608012"/>
            <a:ext cx="5698976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Igr(ačk)e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14E9D6BA-FFF7-4DF0-86AE-7BED2813EF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0512" y="2651125"/>
            <a:ext cx="5562601" cy="3941763"/>
          </a:xfrm>
        </p:spPr>
        <p:txBody>
          <a:bodyPr>
            <a:normAutofit fontScale="92500"/>
          </a:bodyPr>
          <a:lstStyle/>
          <a:p>
            <a:pPr marL="469900" indent="-469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Košćice 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(astragaloi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kocke, kolica, vrčići (za Antesterije), glinene figurice (životinje), lutke (s pokretnim udovima)</a:t>
            </a:r>
          </a:p>
          <a:p>
            <a:pPr marL="469900" indent="-469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“Noć i dan” (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ostrakinda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“brončana muha” 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(khalkē myia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varijanta „par-nepar” (~ </a:t>
            </a:r>
            <a:r>
              <a:rPr lang="hr-HR" altLang="sr-Latn-RS" sz="28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morra</a:t>
            </a: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9900" indent="-469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Mnogobrojne varijante s loptom</a:t>
            </a:r>
          </a:p>
          <a:p>
            <a:pPr marL="469900" indent="-469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Kućni ljubimci: psi, patke, prepelice, miševi, lasice, skakavci, majmuni</a:t>
            </a:r>
          </a:p>
        </p:txBody>
      </p:sp>
      <p:pic>
        <p:nvPicPr>
          <p:cNvPr id="12292" name="Picture 2" descr="dijete">
            <a:extLst>
              <a:ext uri="{FF2B5EF4-FFF2-40B4-BE49-F238E27FC236}">
                <a16:creationId xmlns:a16="http://schemas.microsoft.com/office/drawing/2014/main" id="{61839855-6842-4D8F-81E5-6823976ED6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7402" y="2011363"/>
            <a:ext cx="2986088" cy="4581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2140E1EE-F073-4526-B46F-C404611E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51316"/>
            <a:ext cx="2317750" cy="2241047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14B03E-53FA-4950-BDA3-C7BCAFE793AA}"/>
              </a:ext>
            </a:extLst>
          </p:cNvPr>
          <p:cNvSpPr txBox="1"/>
          <p:nvPr/>
        </p:nvSpPr>
        <p:spPr>
          <a:xfrm>
            <a:off x="2206625" y="122238"/>
            <a:ext cx="3302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http://en.wikipedia.org/wiki/Toy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02AC4-7405-C558-41B1-660F5E89F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9843" y="197987"/>
            <a:ext cx="2095500" cy="1866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uhanje_womanteaching">
            <a:extLst>
              <a:ext uri="{FF2B5EF4-FFF2-40B4-BE49-F238E27FC236}">
                <a16:creationId xmlns:a16="http://schemas.microsoft.com/office/drawing/2014/main" id="{351FBE2B-F14D-47A7-8554-D21929B7F3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3500438"/>
            <a:ext cx="2284412" cy="3354387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</p:spPr>
      </p:pic>
      <p:pic>
        <p:nvPicPr>
          <p:cNvPr id="14339" name="Picture 4">
            <a:extLst>
              <a:ext uri="{FF2B5EF4-FFF2-40B4-BE49-F238E27FC236}">
                <a16:creationId xmlns:a16="http://schemas.microsoft.com/office/drawing/2014/main" id="{E0546468-D87A-4521-AF77-CA42FE45D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143125"/>
            <a:ext cx="1752600" cy="46958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4">
            <a:extLst>
              <a:ext uri="{FF2B5EF4-FFF2-40B4-BE49-F238E27FC236}">
                <a16:creationId xmlns:a16="http://schemas.microsoft.com/office/drawing/2014/main" id="{C789066E-5EE0-49DD-84BF-ABF5E8B1A1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9" y="260350"/>
            <a:ext cx="7632972" cy="5686425"/>
          </a:xfrm>
        </p:spPr>
        <p:txBody>
          <a:bodyPr>
            <a:normAutofit/>
          </a:bodyPr>
          <a:lstStyle/>
          <a:p>
            <a:pPr marL="469900" indent="-469900" eaLnBrk="1" hangingPunct="1"/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Otac odlučuje hoće li školovati djecu između 7. i 18. godine</a:t>
            </a:r>
          </a:p>
          <a:p>
            <a:pPr marL="469900" indent="-469900" eaLnBrk="1" hangingPunct="1"/>
            <a:endParaRPr lang="hr-HR" altLang="sr-Latn-R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69900" eaLnBrk="1" hangingPunct="1"/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Djevojčice odgajaju žene u obitelji</a:t>
            </a:r>
          </a:p>
          <a:p>
            <a:pPr marL="2093913" lvl="4" indent="-398463" eaLnBrk="1" hangingPunct="1"/>
            <a:r>
              <a:rPr lang="hr-HR" altLang="sr-Latn-R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Uče kuhati, presti i tkati </a:t>
            </a:r>
          </a:p>
          <a:p>
            <a:pPr marL="2093913" lvl="4" indent="-398463" eaLnBrk="1" hangingPunct="1"/>
            <a:r>
              <a:rPr lang="hr-HR" altLang="sr-Latn-R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Neslužbeno ih se može naučiti čitati i pisati kod kuće</a:t>
            </a:r>
          </a:p>
          <a:p>
            <a:pPr marL="2093913" lvl="4" indent="-398463" eaLnBrk="1" hangingPunct="1"/>
            <a:r>
              <a:rPr lang="hr-HR" altLang="sr-Latn-R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Mogu naučiti i svirati aulos za zabavljanje ukućana na gozbi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C89F48-8EA6-47A7-A96F-32C24F0BCB50}"/>
              </a:ext>
            </a:extLst>
          </p:cNvPr>
          <p:cNvSpPr txBox="1"/>
          <p:nvPr/>
        </p:nvSpPr>
        <p:spPr>
          <a:xfrm>
            <a:off x="3403244" y="6089818"/>
            <a:ext cx="39032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Carr, Karen (PhD).</a:t>
            </a:r>
            <a:br>
              <a:rPr lang="hr-HR" sz="1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Kidipede - History for Kids. 2012.</a:t>
            </a:r>
          </a:p>
          <a:p>
            <a:pPr algn="r" eaLnBrk="1" hangingPunct="1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http://www.historyforkids.org/learn/greeks/games/index.htm</a:t>
            </a:r>
          </a:p>
          <a:p>
            <a:pPr eaLnBrk="1" hangingPunct="1">
              <a:defRPr/>
            </a:pPr>
            <a:endParaRPr lang="hr-HR" dirty="0"/>
          </a:p>
        </p:txBody>
      </p:sp>
    </p:spTree>
  </p:cSld>
  <p:clrMapOvr>
    <a:masterClrMapping/>
  </p:clrMapOvr>
  <p:transition spd="slow"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E87414-7E47-41D2-A477-85D0705D1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875" y="119406"/>
            <a:ext cx="5154284" cy="371703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8850" name="Rectangle 2">
            <a:extLst>
              <a:ext uri="{FF2B5EF4-FFF2-40B4-BE49-F238E27FC236}">
                <a16:creationId xmlns:a16="http://schemas.microsoft.com/office/drawing/2014/main" id="{5B4EAB55-C463-44FA-8099-3CEC5052BC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7786" y="1127816"/>
            <a:ext cx="6779096" cy="8501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Škola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37FF03FD-E377-4639-99DD-A11A11FE374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79511" y="2780928"/>
            <a:ext cx="8815647" cy="3888160"/>
          </a:xfrm>
        </p:spPr>
        <p:txBody>
          <a:bodyPr>
            <a:normAutofit/>
          </a:bodyPr>
          <a:lstStyle/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učiteljevoj kući </a:t>
            </a:r>
          </a:p>
          <a:p>
            <a:pPr marL="744538" lvl="1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dobiva plaću od roditelja </a:t>
            </a:r>
          </a:p>
          <a:p>
            <a:pPr marL="744220" lvl="1" indent="-469900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fizičko kažnjavanje dozvoljeno</a:t>
            </a:r>
          </a:p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Siromašna djeca završavaju školu kad nauče osnove </a:t>
            </a:r>
          </a:p>
          <a:p>
            <a:pPr marL="744220" lvl="1" indent="-469900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više od polovice Atenjana sigurno zna čitati i pisati</a:t>
            </a:r>
          </a:p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Bogatije u školu vodi 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paidag</a:t>
            </a:r>
            <a:r>
              <a:rPr lang="en-US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ō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gos </a:t>
            </a:r>
          </a:p>
          <a:p>
            <a:pPr marL="744220" lvl="1" indent="-469900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uči i lijepom ponašanju</a:t>
            </a:r>
          </a:p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Nema stolova, piše se na voštanim pločicama</a:t>
            </a:r>
            <a:endParaRPr lang="en-US" altLang="sr-Latn-RS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3B215-F22A-4457-9910-139BFA4456AE}"/>
              </a:ext>
            </a:extLst>
          </p:cNvPr>
          <p:cNvSpPr txBox="1"/>
          <p:nvPr/>
        </p:nvSpPr>
        <p:spPr>
          <a:xfrm>
            <a:off x="148840" y="119406"/>
            <a:ext cx="377508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https://greekcitytimes.com/2018/11/09/1700-year-old-school-in-ancient-egypt-features-greek-text-on-the-wall/</a:t>
            </a:r>
            <a:endParaRPr lang="hr-HR" sz="10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hr-HR" sz="105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hr-HR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Škola u egipatskom gradu </a:t>
            </a:r>
            <a:r>
              <a:rPr lang="hr-HR" sz="18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Trimithis,</a:t>
            </a:r>
          </a:p>
          <a:p>
            <a:pPr algn="r"/>
            <a:r>
              <a:rPr lang="hr-HR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3-4.st.n.e.</a:t>
            </a:r>
            <a:endParaRPr lang="en-GB" sz="105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>
            <a:extLst>
              <a:ext uri="{FF2B5EF4-FFF2-40B4-BE49-F238E27FC236}">
                <a16:creationId xmlns:a16="http://schemas.microsoft.com/office/drawing/2014/main" id="{0B8F2402-DAA9-40D8-8946-FE71E8810A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221163"/>
            <a:ext cx="8424862" cy="2447925"/>
          </a:xfrm>
        </p:spPr>
        <p:txBody>
          <a:bodyPr>
            <a:normAutofit/>
          </a:bodyPr>
          <a:lstStyle/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Nastava </a:t>
            </a:r>
          </a:p>
          <a:p>
            <a:pPr marL="908050" lvl="1" indent="-436563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traje otprilike dok ima dnevnog svjetla </a:t>
            </a:r>
          </a:p>
          <a:p>
            <a:pPr marL="908050" lvl="1" indent="-436563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može biti oko 10 dječaka u razredu</a:t>
            </a:r>
          </a:p>
          <a:p>
            <a:pPr marL="908050" lvl="1" indent="-436563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osnovno obrazovanje je od 7-14 godina, više od 14-18</a:t>
            </a:r>
          </a:p>
          <a:p>
            <a:pPr marL="908050" lvl="1" indent="-436563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Atena ima propise i o nadzoru učitelja</a:t>
            </a:r>
          </a:p>
        </p:txBody>
      </p:sp>
      <p:pic>
        <p:nvPicPr>
          <p:cNvPr id="18435" name="Picture 2" descr="Durid">
            <a:extLst>
              <a:ext uri="{FF2B5EF4-FFF2-40B4-BE49-F238E27FC236}">
                <a16:creationId xmlns:a16="http://schemas.microsoft.com/office/drawing/2014/main" id="{50957D4A-3306-4147-9000-CFADC4BA52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60350"/>
            <a:ext cx="7235825" cy="40052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83012B-48C0-4F34-B93F-1B2CB9A3E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-143074"/>
            <a:ext cx="4700423" cy="3121423"/>
          </a:xfrm>
          <a:prstGeom prst="rect">
            <a:avLst/>
          </a:prstGeom>
        </p:spPr>
      </p:pic>
      <p:sp>
        <p:nvSpPr>
          <p:cNvPr id="82946" name="Rectangle 2">
            <a:extLst>
              <a:ext uri="{FF2B5EF4-FFF2-40B4-BE49-F238E27FC236}">
                <a16:creationId xmlns:a16="http://schemas.microsoft.com/office/drawing/2014/main" id="{7B46C8DC-E8A6-4CFE-8EEB-2C549D168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808" y="846137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“Gramatika”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4E5D0EB0-4BDA-44B5-B8AD-3CC751A09A6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23528" y="2780928"/>
            <a:ext cx="8640960" cy="3957666"/>
          </a:xfrm>
        </p:spPr>
        <p:txBody>
          <a:bodyPr>
            <a:normAutofit/>
          </a:bodyPr>
          <a:lstStyle/>
          <a:p>
            <a:pPr marL="469900" indent="-469900" eaLnBrk="1" hangingPunct="1"/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Uči se čitanje pa pisanje (</a:t>
            </a:r>
            <a:r>
              <a:rPr lang="hr-HR" altLang="sr-Latn-R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grammatist</a:t>
            </a:r>
            <a:r>
              <a:rPr lang="en-US" altLang="sr-Latn-R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pa aritmetika </a:t>
            </a:r>
          </a:p>
          <a:p>
            <a:pPr marL="469900" indent="-469900" eaLnBrk="1" hangingPunct="1"/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Prvo se nauče imena slova </a:t>
            </a:r>
          </a:p>
          <a:p>
            <a:pPr marL="742950" lvl="1" indent="-469900" eaLnBrk="1" hangingPunct="1"/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osnova za pisanje, brojanje i glazbenu ljestvicu</a:t>
            </a:r>
          </a:p>
          <a:p>
            <a:pPr marL="469900" indent="-469900" eaLnBrk="1" hangingPunct="1"/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Tekstovi su se pisali bez razmaka među riječima i bez interpunkcije, čita se samo naglas</a:t>
            </a:r>
          </a:p>
          <a:p>
            <a:pPr marL="469900" indent="-469900" eaLnBrk="1" hangingPunct="1"/>
            <a:r>
              <a:rPr lang="hr-HR" altLang="sr-Latn-R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Nakon 3-4 godine počinje učiti napamet poeziju (Homer)</a:t>
            </a:r>
          </a:p>
          <a:p>
            <a:pPr marL="742950" lvl="1" indent="-469900" eaLnBrk="1" hangingPunct="1"/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proza se ne poučava </a:t>
            </a:r>
            <a:endParaRPr lang="en-US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2F1F2-1120-4D93-AE68-1DB8D745AF67}"/>
              </a:ext>
            </a:extLst>
          </p:cNvPr>
          <p:cNvSpPr txBox="1"/>
          <p:nvPr/>
        </p:nvSpPr>
        <p:spPr>
          <a:xfrm>
            <a:off x="323527" y="119406"/>
            <a:ext cx="42445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https://greekcitytimes.com/2018/11/09/1700-year-old-school-in-ancient-egypt-features-greek-text-on-the-wall/</a:t>
            </a:r>
          </a:p>
        </p:txBody>
      </p:sp>
    </p:spTree>
  </p:cSld>
  <p:clrMapOvr>
    <a:masterClrMapping/>
  </p:clrMapOvr>
  <p:transition spd="slow"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54D407E1-4071-464D-923F-88242B321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54" y="4025365"/>
            <a:ext cx="4448746" cy="283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>
            <a:extLst>
              <a:ext uri="{FF2B5EF4-FFF2-40B4-BE49-F238E27FC236}">
                <a16:creationId xmlns:a16="http://schemas.microsoft.com/office/drawing/2014/main" id="{9D8225F8-6F2A-4FB2-9CB9-C99C96844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Aritmetika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161EB46-B655-4227-A1D8-486392D1559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55588" y="1628800"/>
            <a:ext cx="7772400" cy="3814738"/>
          </a:xfrm>
        </p:spPr>
        <p:txBody>
          <a:bodyPr>
            <a:normAutofit/>
          </a:bodyPr>
          <a:lstStyle/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Slova označavaju jedinice i stotice; nema nule</a:t>
            </a:r>
          </a:p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Uči se i tablica množenja </a:t>
            </a:r>
          </a:p>
          <a:p>
            <a:pPr marL="744538" lvl="1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razlomci koliko treba za razumijevanje novčanih jedinica</a:t>
            </a:r>
          </a:p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Jednostavnije – na prste</a:t>
            </a:r>
          </a:p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Složenije – abak ili kamenčići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2AD04-E696-4D57-B8C6-5EACC052106A}"/>
              </a:ext>
            </a:extLst>
          </p:cNvPr>
          <p:cNvSpPr txBox="1"/>
          <p:nvPr/>
        </p:nvSpPr>
        <p:spPr>
          <a:xfrm>
            <a:off x="632397" y="6305549"/>
            <a:ext cx="38163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http://www.mlahanas.de/Greeks/Kythera.htm</a:t>
            </a:r>
          </a:p>
        </p:txBody>
      </p:sp>
    </p:spTree>
  </p:cSld>
  <p:clrMapOvr>
    <a:masterClrMapping/>
  </p:clrMapOvr>
  <p:transition spd="slow"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>
            <a:extLst>
              <a:ext uri="{FF2B5EF4-FFF2-40B4-BE49-F238E27FC236}">
                <a16:creationId xmlns:a16="http://schemas.microsoft.com/office/drawing/2014/main" id="{1A664F58-8AD6-4F6D-9B9E-904C5E54C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60350"/>
            <a:ext cx="58039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>
            <a:extLst>
              <a:ext uri="{FF2B5EF4-FFF2-40B4-BE49-F238E27FC236}">
                <a16:creationId xmlns:a16="http://schemas.microsoft.com/office/drawing/2014/main" id="{69331B02-2CA1-46D8-A690-C85C0B512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48958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Muzički odgoj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F226F59-9DE4-45EF-93F0-A0359BC2655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4288" y="2033588"/>
            <a:ext cx="4651374" cy="4824412"/>
          </a:xfrm>
        </p:spPr>
        <p:txBody>
          <a:bodyPr>
            <a:normAutofit/>
          </a:bodyPr>
          <a:lstStyle/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Kitharist</a:t>
            </a:r>
            <a:r>
              <a:rPr lang="en-US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učitelj, 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uči se po sluhu</a:t>
            </a:r>
          </a:p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Svira se kitara / lira / forminga i aulos</a:t>
            </a:r>
          </a:p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Sviranje, pjevanje i ples su osnova odgoja (Muze): </a:t>
            </a:r>
          </a:p>
          <a:p>
            <a:pPr marL="908050" lvl="1" indent="-436563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Sva se poezija pjeva i prati svirkom</a:t>
            </a:r>
          </a:p>
          <a:p>
            <a:pPr marL="908050" lvl="1" indent="-436563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Natjecanja korova, efebi su kor u tragedijama </a:t>
            </a:r>
          </a:p>
          <a:p>
            <a:pPr marL="469900" indent="-4699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Slabi od 4.st.pr.Kr.</a:t>
            </a: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2141A650-4D5C-46CE-B8FB-A767B3FF2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335337"/>
            <a:ext cx="4233861" cy="35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EDFDD7-CDC2-4C56-A727-80A24597F564}"/>
              </a:ext>
            </a:extLst>
          </p:cNvPr>
          <p:cNvSpPr txBox="1"/>
          <p:nvPr/>
        </p:nvSpPr>
        <p:spPr>
          <a:xfrm>
            <a:off x="4284663" y="2873375"/>
            <a:ext cx="52562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http://en.wikipedia.org/wiki/Muse</a:t>
            </a:r>
          </a:p>
          <a:p>
            <a:pPr algn="ctr" eaLnBrk="1" hangingPunct="1">
              <a:defRPr/>
            </a:pPr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http://www.homoecumenicus.com/ancient_instruments.htm</a:t>
            </a:r>
          </a:p>
        </p:txBody>
      </p:sp>
    </p:spTree>
  </p:cSld>
  <p:clrMapOvr>
    <a:masterClrMapping/>
  </p:clrMapOvr>
  <p:transition spd="slow">
    <p:pull dir="l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1327</TotalTime>
  <Words>1065</Words>
  <Application>Microsoft Office PowerPoint</Application>
  <PresentationFormat>On-screen Show (4:3)</PresentationFormat>
  <Paragraphs>137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Franklin Gothic Book</vt:lpstr>
      <vt:lpstr>Perpetua</vt:lpstr>
      <vt:lpstr>Times New Roman</vt:lpstr>
      <vt:lpstr>Wingdings</vt:lpstr>
      <vt:lpstr>Wingdings 2</vt:lpstr>
      <vt:lpstr>Equity</vt:lpstr>
      <vt:lpstr>Odgoj i obrazovanje u Grčkoj</vt:lpstr>
      <vt:lpstr>DJETINJSTVO u Grčkoj</vt:lpstr>
      <vt:lpstr>Igr(ačk)e</vt:lpstr>
      <vt:lpstr>PowerPoint Presentation</vt:lpstr>
      <vt:lpstr>Škola</vt:lpstr>
      <vt:lpstr>PowerPoint Presentation</vt:lpstr>
      <vt:lpstr>“Gramatika”</vt:lpstr>
      <vt:lpstr>Aritmetika</vt:lpstr>
      <vt:lpstr>Muzički odgoj</vt:lpstr>
      <vt:lpstr>Tjelesni odgoj</vt:lpstr>
      <vt:lpstr>Ephēbeia</vt:lpstr>
      <vt:lpstr>PowerPoint Presentation</vt:lpstr>
      <vt:lpstr>Spartanski odgoj:  agōgē</vt:lpstr>
      <vt:lpstr>Kriptija (krypteia)</vt:lpstr>
      <vt:lpstr>Sisitije (syssition)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ODRASTANJE</dc:title>
  <dc:creator>Maja</dc:creator>
  <cp:lastModifiedBy>mrmat</cp:lastModifiedBy>
  <cp:revision>99</cp:revision>
  <dcterms:created xsi:type="dcterms:W3CDTF">2006-10-24T19:54:06Z</dcterms:created>
  <dcterms:modified xsi:type="dcterms:W3CDTF">2022-12-14T19:30:43Z</dcterms:modified>
</cp:coreProperties>
</file>