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26"/>
  </p:notesMasterIdLst>
  <p:sldIdLst>
    <p:sldId id="264" r:id="rId3"/>
    <p:sldId id="256" r:id="rId4"/>
    <p:sldId id="257" r:id="rId5"/>
    <p:sldId id="265" r:id="rId6"/>
    <p:sldId id="266" r:id="rId7"/>
    <p:sldId id="274" r:id="rId8"/>
    <p:sldId id="262" r:id="rId9"/>
    <p:sldId id="284" r:id="rId10"/>
    <p:sldId id="285" r:id="rId11"/>
    <p:sldId id="267" r:id="rId12"/>
    <p:sldId id="287" r:id="rId13"/>
    <p:sldId id="272" r:id="rId14"/>
    <p:sldId id="270" r:id="rId15"/>
    <p:sldId id="261" r:id="rId16"/>
    <p:sldId id="263" r:id="rId17"/>
    <p:sldId id="275" r:id="rId18"/>
    <p:sldId id="293" r:id="rId19"/>
    <p:sldId id="294" r:id="rId20"/>
    <p:sldId id="295" r:id="rId21"/>
    <p:sldId id="298" r:id="rId22"/>
    <p:sldId id="296" r:id="rId23"/>
    <p:sldId id="297" r:id="rId24"/>
    <p:sldId id="269" r:id="rId2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1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402" autoAdjust="0"/>
  </p:normalViewPr>
  <p:slideViewPr>
    <p:cSldViewPr>
      <p:cViewPr varScale="1">
        <p:scale>
          <a:sx n="66" d="100"/>
          <a:sy n="66" d="100"/>
        </p:scale>
        <p:origin x="1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/>
              <a:t>Click to edit Master text styles</a:t>
            </a:r>
          </a:p>
          <a:p>
            <a:pPr lvl="1"/>
            <a:r>
              <a:rPr lang="hr-HR" altLang="sr-Latn-RS" noProof="0"/>
              <a:t>Second level</a:t>
            </a:r>
          </a:p>
          <a:p>
            <a:pPr lvl="2"/>
            <a:r>
              <a:rPr lang="hr-HR" altLang="sr-Latn-RS" noProof="0"/>
              <a:t>Third level</a:t>
            </a:r>
          </a:p>
          <a:p>
            <a:pPr lvl="3"/>
            <a:r>
              <a:rPr lang="hr-HR" altLang="sr-Latn-RS" noProof="0"/>
              <a:t>Fourth level</a:t>
            </a:r>
          </a:p>
          <a:p>
            <a:pPr lvl="4"/>
            <a:r>
              <a:rPr lang="hr-HR" altLang="sr-Latn-R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7410242-D389-47E7-BC4C-A2FB2C4BB9C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23243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607D3F-7CF9-482E-87AC-4C19DD0A14B9}" type="slidenum">
              <a:rPr lang="hr-HR" altLang="sr-Latn-RS" smtClean="0"/>
              <a:pPr eaLnBrk="1" hangingPunct="1">
                <a:spcBef>
                  <a:spcPct val="0"/>
                </a:spcBef>
              </a:pPr>
              <a:t>1</a:t>
            </a:fld>
            <a:endParaRPr lang="hr-HR" altLang="sr-Latn-R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BE27AD-0FC8-408F-AB6E-15D04C7E3111}" type="slidenum">
              <a:rPr lang="hr-HR" altLang="sr-Latn-RS" smtClean="0"/>
              <a:pPr eaLnBrk="1" hangingPunct="1">
                <a:spcBef>
                  <a:spcPct val="0"/>
                </a:spcBef>
              </a:pPr>
              <a:t>10</a:t>
            </a:fld>
            <a:endParaRPr lang="hr-HR" altLang="sr-Latn-R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F1495D-96A8-495E-8D67-B571B06EE216}" type="slidenum">
              <a:rPr lang="en-GB" altLang="sr-Latn-RS" smtClean="0"/>
              <a:pPr eaLnBrk="1" hangingPunct="1">
                <a:spcBef>
                  <a:spcPct val="0"/>
                </a:spcBef>
              </a:pPr>
              <a:t>11</a:t>
            </a:fld>
            <a:endParaRPr lang="en-GB" altLang="sr-Latn-R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5D028C-8FC1-4DE2-B769-30348222BFCD}" type="slidenum">
              <a:rPr lang="hr-HR" altLang="sr-Latn-RS" smtClean="0"/>
              <a:pPr eaLnBrk="1" hangingPunct="1">
                <a:spcBef>
                  <a:spcPct val="0"/>
                </a:spcBef>
              </a:pPr>
              <a:t>12</a:t>
            </a:fld>
            <a:endParaRPr lang="hr-HR" altLang="sr-Latn-R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8AF6E3-1471-4A13-9169-10DA96CF0B0F}" type="slidenum">
              <a:rPr lang="hr-HR" altLang="sr-Latn-RS" smtClean="0"/>
              <a:pPr eaLnBrk="1" hangingPunct="1">
                <a:spcBef>
                  <a:spcPct val="0"/>
                </a:spcBef>
              </a:pPr>
              <a:t>13</a:t>
            </a:fld>
            <a:endParaRPr lang="hr-HR" altLang="sr-Latn-R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894CB5-F630-476D-8FD2-CFE1319B6735}" type="slidenum">
              <a:rPr lang="hr-HR" altLang="sr-Latn-RS" smtClean="0"/>
              <a:pPr eaLnBrk="1" hangingPunct="1">
                <a:spcBef>
                  <a:spcPct val="0"/>
                </a:spcBef>
              </a:pPr>
              <a:t>14</a:t>
            </a:fld>
            <a:endParaRPr lang="hr-HR" altLang="sr-Latn-R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C45DB9-DCB1-4BB7-9A33-20E969C59232}" type="slidenum">
              <a:rPr lang="hr-HR" altLang="sr-Latn-RS" smtClean="0"/>
              <a:pPr eaLnBrk="1" hangingPunct="1">
                <a:spcBef>
                  <a:spcPct val="0"/>
                </a:spcBef>
              </a:pPr>
              <a:t>15</a:t>
            </a:fld>
            <a:endParaRPr lang="hr-HR" altLang="sr-Latn-R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06B454-F156-43DC-A8D4-956A5AE230EE}" type="slidenum">
              <a:rPr lang="hr-HR" altLang="sr-Latn-RS" smtClean="0"/>
              <a:pPr eaLnBrk="1" hangingPunct="1">
                <a:spcBef>
                  <a:spcPct val="0"/>
                </a:spcBef>
              </a:pPr>
              <a:t>16</a:t>
            </a:fld>
            <a:endParaRPr lang="hr-HR" altLang="sr-Latn-R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sr-Latn-RS" dirty="0">
                <a:latin typeface="Times New Roman" charset="0"/>
                <a:cs typeface="Times New Roman" charset="0"/>
              </a:rPr>
              <a:t>Constantinus Iun Nob Caes – Konstantin II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1D32A2-47C7-422B-B328-CE1AAD458EFC}" type="slidenum">
              <a:rPr lang="en-GB" altLang="sr-Latn-RS" smtClean="0"/>
              <a:pPr eaLnBrk="1" hangingPunct="1">
                <a:spcBef>
                  <a:spcPct val="0"/>
                </a:spcBef>
              </a:pPr>
              <a:t>17</a:t>
            </a:fld>
            <a:endParaRPr lang="en-GB" altLang="sr-Latn-R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r-HR" altLang="sr-Latn-RS">
                <a:latin typeface="Times New Roman" charset="0"/>
                <a:cs typeface="Times New Roman" charset="0"/>
              </a:rPr>
              <a:t>https://commons.wikimedia.org/wiki/File:Sulla_Coin2.jpg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A3DCF8-335F-41C5-B02A-998E6B0479E1}" type="slidenum">
              <a:rPr lang="en-GB" altLang="sr-Latn-RS" smtClean="0"/>
              <a:pPr eaLnBrk="1" hangingPunct="1">
                <a:spcBef>
                  <a:spcPct val="0"/>
                </a:spcBef>
              </a:pPr>
              <a:t>18</a:t>
            </a:fld>
            <a:endParaRPr lang="en-GB" altLang="sr-Latn-R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CC34CD-6723-47BC-BF6A-4438E0B4422C}" type="slidenum">
              <a:rPr lang="en-GB" altLang="sr-Latn-RS" smtClean="0"/>
              <a:pPr eaLnBrk="1" hangingPunct="1">
                <a:spcBef>
                  <a:spcPct val="0"/>
                </a:spcBef>
              </a:pPr>
              <a:t>19</a:t>
            </a:fld>
            <a:endParaRPr lang="en-GB" altLang="sr-Latn-R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62DE81-482D-4C7A-8E72-E79EED4451C1}" type="slidenum">
              <a:rPr lang="hr-HR" altLang="sr-Latn-RS" smtClean="0"/>
              <a:pPr eaLnBrk="1" hangingPunct="1">
                <a:spcBef>
                  <a:spcPct val="0"/>
                </a:spcBef>
              </a:pPr>
              <a:t>2</a:t>
            </a:fld>
            <a:endParaRPr lang="hr-HR" altLang="sr-Latn-R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D00B55-E0BC-4564-8C35-E212216109D6}" type="slidenum">
              <a:rPr lang="en-GB" altLang="sr-Latn-RS" smtClean="0"/>
              <a:pPr eaLnBrk="1" hangingPunct="1">
                <a:spcBef>
                  <a:spcPct val="0"/>
                </a:spcBef>
              </a:pPr>
              <a:t>21</a:t>
            </a:fld>
            <a:endParaRPr lang="en-GB" altLang="sr-Latn-R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LXXIX / Imp(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erator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Caesar / divi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Nervae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ilius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/ Nerva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Traianus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/ Aug(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ustus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Germ(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anicus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Dacic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(us) /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pont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ifex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max(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imus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tr(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ibunicia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pot(estate) / imp(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erator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co(n)s(ul) / p(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ater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p(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atriae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/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viam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Benevento /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Brundisium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pecun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/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sua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fecit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endParaRPr lang="hr-HR" altLang="sr-Latn-RS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6E4749-946F-4217-A68E-A051AE5C04A1}" type="slidenum">
              <a:rPr lang="en-GB" altLang="sr-Latn-RS" smtClean="0"/>
              <a:pPr eaLnBrk="1" hangingPunct="1">
                <a:spcBef>
                  <a:spcPct val="0"/>
                </a:spcBef>
              </a:pPr>
              <a:t>22</a:t>
            </a:fld>
            <a:endParaRPr lang="en-GB" altLang="sr-Latn-R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72E329-8D54-4B24-848E-F8215015C14A}" type="slidenum">
              <a:rPr lang="hr-HR" altLang="sr-Latn-RS" smtClean="0"/>
              <a:pPr eaLnBrk="1" hangingPunct="1">
                <a:spcBef>
                  <a:spcPct val="0"/>
                </a:spcBef>
              </a:pPr>
              <a:t>23</a:t>
            </a:fld>
            <a:endParaRPr lang="hr-HR" altLang="sr-Latn-R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F64DF9-8818-41B0-B250-121EF5C8E3B2}" type="slidenum">
              <a:rPr lang="hr-HR" altLang="sr-Latn-RS" smtClean="0"/>
              <a:pPr eaLnBrk="1" hangingPunct="1">
                <a:spcBef>
                  <a:spcPct val="0"/>
                </a:spcBef>
              </a:pPr>
              <a:t>3</a:t>
            </a:fld>
            <a:endParaRPr lang="hr-HR" altLang="sr-Latn-R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DDBB7C-451B-438B-860A-821FC1212EA5}" type="slidenum">
              <a:rPr lang="hr-HR" altLang="sr-Latn-RS" smtClean="0"/>
              <a:pPr eaLnBrk="1" hangingPunct="1">
                <a:spcBef>
                  <a:spcPct val="0"/>
                </a:spcBef>
              </a:pPr>
              <a:t>4</a:t>
            </a:fld>
            <a:endParaRPr lang="hr-HR" altLang="sr-Latn-R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B55E3C-A416-43D4-AAA0-6AB50EF4F21E}" type="slidenum">
              <a:rPr lang="hr-HR" altLang="sr-Latn-RS" smtClean="0"/>
              <a:pPr eaLnBrk="1" hangingPunct="1">
                <a:spcBef>
                  <a:spcPct val="0"/>
                </a:spcBef>
              </a:pPr>
              <a:t>5</a:t>
            </a:fld>
            <a:endParaRPr lang="hr-HR" altLang="sr-Latn-R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314550-E7CE-4807-933D-D3ACF608616D}" type="slidenum">
              <a:rPr lang="hr-HR" altLang="sr-Latn-RS" smtClean="0"/>
              <a:pPr eaLnBrk="1" hangingPunct="1">
                <a:spcBef>
                  <a:spcPct val="0"/>
                </a:spcBef>
              </a:pPr>
              <a:t>6</a:t>
            </a:fld>
            <a:endParaRPr lang="hr-HR" altLang="sr-Latn-R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A012BC-72BA-4BFD-805A-407C3BA17842}" type="slidenum">
              <a:rPr lang="hr-HR" altLang="sr-Latn-RS" smtClean="0"/>
              <a:pPr eaLnBrk="1" hangingPunct="1">
                <a:spcBef>
                  <a:spcPct val="0"/>
                </a:spcBef>
              </a:pPr>
              <a:t>7</a:t>
            </a:fld>
            <a:endParaRPr lang="hr-HR" altLang="sr-Latn-R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sr-Latn-RS" dirty="0">
                <a:latin typeface="Times New Roman" charset="0"/>
                <a:cs typeface="Times New Roman" charset="0"/>
              </a:rPr>
              <a:t>NAVICUL(ARII) ET NEGOTIANTES KARALITANI</a:t>
            </a:r>
            <a:r>
              <a:rPr lang="hr-HR" altLang="sr-Latn-RS" dirty="0">
                <a:latin typeface="Times New Roman" charset="0"/>
                <a:cs typeface="Times New Roman" charset="0"/>
              </a:rPr>
              <a:t> =</a:t>
            </a:r>
            <a:r>
              <a:rPr lang="en-GB" altLang="sr-Latn-RS" dirty="0">
                <a:latin typeface="Times New Roman" charset="0"/>
                <a:cs typeface="Times New Roman" charset="0"/>
              </a:rPr>
              <a:t> the shipowners and merchants of </a:t>
            </a:r>
            <a:r>
              <a:rPr lang="hr-HR" altLang="sr-Latn-RS" dirty="0">
                <a:latin typeface="Times New Roman" charset="0"/>
                <a:cs typeface="Times New Roman" charset="0"/>
              </a:rPr>
              <a:t>Cagliari, Sardinija (zavjetni mozaik u Ostiji, među cehovima)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DCC816-4E4C-41DF-8DBF-63CD2850611C}" type="slidenum">
              <a:rPr lang="en-GB" altLang="sr-Latn-R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sr-Latn-R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1286C-15E9-4DE4-A2B1-A26F542448ED}" type="slidenum">
              <a:rPr lang="en-GB" altLang="sr-Latn-RS" smtClean="0"/>
              <a:pPr eaLnBrk="1" hangingPunct="1">
                <a:spcBef>
                  <a:spcPct val="0"/>
                </a:spcBef>
              </a:pPr>
              <a:t>9</a:t>
            </a:fld>
            <a:endParaRPr lang="en-GB" altLang="sr-Latn-R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B3DBE-20CB-4DC2-B397-D8D72BE821E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57825344"/>
      </p:ext>
    </p:extLst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74EF-E677-4EFD-ABBE-36592259264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41610831"/>
      </p:ext>
    </p:extLst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08D6E-5FBC-45D9-9159-BD4A31F2497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48748146"/>
      </p:ext>
    </p:extLst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7654-B072-42C3-BAB1-0DDE0656E17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53104702"/>
      </p:ext>
    </p:extLst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C6B98-D815-44F4-94CD-4A787DBDBD4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16805069"/>
      </p:ext>
    </p:extLst>
  </p:cSld>
  <p:clrMapOvr>
    <a:masterClrMapping/>
  </p:clrMapOvr>
  <p:transition spd="med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039F3-E853-43DA-8542-85469F98287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32353905"/>
      </p:ext>
    </p:extLst>
  </p:cSld>
  <p:clrMapOvr>
    <a:masterClrMapping/>
  </p:clrMapOvr>
  <p:transition spd="med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DAE98-DE52-4B86-B07B-49684656BE3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75309619"/>
      </p:ext>
    </p:extLst>
  </p:cSld>
  <p:clrMapOvr>
    <a:masterClrMapping/>
  </p:clrMapOvr>
  <p:transition spd="med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E042A-668B-4CB9-ABDD-A5C1627CCAC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349843"/>
      </p:ext>
    </p:extLst>
  </p:cSld>
  <p:clrMapOvr>
    <a:masterClrMapping/>
  </p:clrMapOvr>
  <p:transition spd="med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48714-EA59-465D-8DD2-BA5A07EC7E9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78801750"/>
      </p:ext>
    </p:extLst>
  </p:cSld>
  <p:clrMapOvr>
    <a:masterClrMapping/>
  </p:clrMapOvr>
  <p:transition spd="med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99E05-2D9F-4485-A949-7696D9CE93F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79333923"/>
      </p:ext>
    </p:extLst>
  </p:cSld>
  <p:clrMapOvr>
    <a:masterClrMapping/>
  </p:clrMapOvr>
  <p:transition spd="med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D199C-1CC5-4050-856E-911B823F219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83003280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02F0-A3CD-4C44-85B0-88CF1E85B7D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69750213"/>
      </p:ext>
    </p:extLst>
  </p:cSld>
  <p:clrMapOvr>
    <a:masterClrMapping/>
  </p:clrMapOvr>
  <p:transition spd="med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F31EA-B057-4021-AFEB-E25FFE0FDE1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77393952"/>
      </p:ext>
    </p:extLst>
  </p:cSld>
  <p:clrMapOvr>
    <a:masterClrMapping/>
  </p:clrMapOvr>
  <p:transition spd="med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5A5D5-26FB-41CF-B0DA-998A84720A7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84850337"/>
      </p:ext>
    </p:extLst>
  </p:cSld>
  <p:clrMapOvr>
    <a:masterClrMapping/>
  </p:clrMapOvr>
  <p:transition spd="med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205C0-9DA0-4BC3-AFBA-0595723DAA0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6038"/>
      </p:ext>
    </p:extLst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6A0AF-0DE5-428E-8D7A-F914D1E0C38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41507468"/>
      </p:ext>
    </p:extLst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6DB09-B4A4-46DD-A52B-933F46C0AF1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74752261"/>
      </p:ext>
    </p:extLst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F1CFB-819A-463B-A6E2-C94F06E3709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84669540"/>
      </p:ext>
    </p:extLst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B898-9A50-4FF1-83FD-C7CA72E9EBF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5784339"/>
      </p:ext>
    </p:extLst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CDD7A-481C-4EB4-9764-E54046B5CD3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89595297"/>
      </p:ext>
    </p:extLst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E15E-E7BC-457E-9EA3-7702D05EC17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26128918"/>
      </p:ext>
    </p:extLst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48C3C-E879-465C-A223-CDE1B95D6F7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98677288"/>
      </p:ext>
    </p:extLst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C2C2C"/>
            </a:gs>
            <a:gs pos="64999">
              <a:srgbClr val="313131"/>
            </a:gs>
            <a:gs pos="100000">
              <a:srgbClr val="6B6B6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56D10D31-09EF-4830-BF6D-A86CFA78FF5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>
    <p:circl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C2C2C"/>
            </a:gs>
            <a:gs pos="64999">
              <a:srgbClr val="313131"/>
            </a:gs>
            <a:gs pos="100000">
              <a:srgbClr val="6B6B6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B8900EFE-5CDF-4753-ADBC-ABA4A0ED1DF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circl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300538"/>
            <a:ext cx="7315200" cy="2438400"/>
          </a:xfrm>
        </p:spPr>
        <p:txBody>
          <a:bodyPr/>
          <a:lstStyle/>
          <a:p>
            <a:pPr algn="ctr" eaLnBrk="1" hangingPunct="1"/>
            <a:r>
              <a:rPr lang="hr-HR" altLang="sr-Latn-RS" sz="4800" dirty="0">
                <a:latin typeface="Bookman Old Style" pitchFamily="18" charset="0"/>
              </a:rPr>
              <a:t>RADNI DAN </a:t>
            </a:r>
            <a:br>
              <a:rPr lang="hr-HR" altLang="sr-Latn-RS" sz="4800" dirty="0">
                <a:latin typeface="Bookman Old Style" pitchFamily="18" charset="0"/>
              </a:rPr>
            </a:br>
            <a:r>
              <a:rPr lang="hr-HR" altLang="sr-Latn-RS" sz="4800" dirty="0">
                <a:latin typeface="Bookman Old Style" pitchFamily="18" charset="0"/>
              </a:rPr>
              <a:t>I </a:t>
            </a:r>
            <a:br>
              <a:rPr lang="hr-HR" altLang="sr-Latn-RS" sz="4800" dirty="0">
                <a:latin typeface="Bookman Old Style" pitchFamily="18" charset="0"/>
              </a:rPr>
            </a:br>
            <a:r>
              <a:rPr lang="hr-HR" altLang="sr-Latn-RS" sz="4800" dirty="0">
                <a:latin typeface="Bookman Old Style" pitchFamily="18" charset="0"/>
              </a:rPr>
              <a:t>EKONOMIJA</a:t>
            </a:r>
            <a:endParaRPr lang="en-GB" altLang="sr-Latn-RS" sz="4800" dirty="0">
              <a:latin typeface="Bookman Old Style" pitchFamily="18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83275" cy="42767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83275" y="1588"/>
            <a:ext cx="313055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900" dirty="0">
                <a:solidFill>
                  <a:schemeClr val="bg2">
                    <a:lumMod val="90000"/>
                    <a:lumOff val="10000"/>
                  </a:schemeClr>
                </a:solidFill>
                <a:cs typeface="Times New Roman" pitchFamily="18" charset="0"/>
              </a:rPr>
              <a:t>http://www.pinterest.com/pin/455215474809677524/</a:t>
            </a:r>
          </a:p>
        </p:txBody>
      </p:sp>
    </p:spTree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7315200" cy="1154113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man Old Style" pitchFamily="18" charset="0"/>
              </a:rPr>
              <a:t>Obrtnici</a:t>
            </a:r>
            <a:endParaRPr lang="en-GB" altLang="sr-Latn-RS" dirty="0">
              <a:latin typeface="Bookman Old Style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3118038"/>
            <a:ext cx="7473950" cy="3744912"/>
          </a:xfrm>
        </p:spPr>
        <p:txBody>
          <a:bodyPr/>
          <a:lstStyle/>
          <a:p>
            <a:pPr eaLnBrk="1" hangingPunct="1"/>
            <a:r>
              <a:rPr lang="hr-HR" altLang="sr-Latn-RS" sz="2400" dirty="0">
                <a:latin typeface="Bookman Old Style" pitchFamily="18" charset="0"/>
              </a:rPr>
              <a:t>Podijeljeni u udruženja slična cehovima (</a:t>
            </a:r>
            <a:r>
              <a:rPr lang="hr-HR" altLang="sr-Latn-RS" sz="2400" i="1" dirty="0">
                <a:latin typeface="Bookman Old Style" pitchFamily="18" charset="0"/>
              </a:rPr>
              <a:t>collegia opificum</a:t>
            </a:r>
            <a:r>
              <a:rPr lang="hr-HR" altLang="sr-Latn-RS" sz="2400" dirty="0">
                <a:latin typeface="Bookman Old Style" pitchFamily="18" charset="0"/>
              </a:rPr>
              <a:t>):</a:t>
            </a:r>
          </a:p>
          <a:p>
            <a:pPr lvl="1" eaLnBrk="1" hangingPunct="1"/>
            <a:r>
              <a:rPr lang="hr-HR" altLang="sr-Latn-RS" sz="2000" dirty="0">
                <a:latin typeface="Bookman Old Style" pitchFamily="18" charset="0"/>
              </a:rPr>
              <a:t>imaju svoje statute, unutarnju hijerarhiju, znamenja  i povlastice te članarinu koju troše za obrede ili pogrebe članova</a:t>
            </a:r>
          </a:p>
          <a:p>
            <a:pPr lvl="1" eaLnBrk="1" hangingPunct="1"/>
            <a:r>
              <a:rPr lang="hr-HR" altLang="sr-Latn-RS" sz="2000" dirty="0">
                <a:latin typeface="Bookman Old Style" pitchFamily="18" charset="0"/>
              </a:rPr>
              <a:t>neki su dijelovi grada specijalizirani</a:t>
            </a:r>
          </a:p>
          <a:p>
            <a:pPr eaLnBrk="1" hangingPunct="1"/>
            <a:r>
              <a:rPr lang="hr-HR" altLang="sr-Latn-RS" sz="2400" dirty="0">
                <a:latin typeface="Bookman Old Style" pitchFamily="18" charset="0"/>
              </a:rPr>
              <a:t>Zanat se ne smije mijenjati, oca nasljeđuje sin </a:t>
            </a:r>
          </a:p>
          <a:p>
            <a:pPr lvl="1" eaLnBrk="1" hangingPunct="1"/>
            <a:r>
              <a:rPr lang="hr-HR" altLang="sr-Latn-RS" sz="2200" dirty="0">
                <a:latin typeface="Bookman Old Style" pitchFamily="18" charset="0"/>
              </a:rPr>
              <a:t>robovi se mogu zapošljavati uz dopuštenje</a:t>
            </a:r>
            <a:endParaRPr lang="en-GB" altLang="sr-Latn-RS" sz="2200" dirty="0">
              <a:latin typeface="Bookman Old Style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-12700"/>
            <a:ext cx="4500562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2988" y="34925"/>
            <a:ext cx="3600450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hr-HR" sz="1000" dirty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itchFamily="18" charset="0"/>
              </a:rPr>
              <a:t>http://www.forumromanum.org/life/johnston_11.html</a:t>
            </a:r>
          </a:p>
        </p:txBody>
      </p:sp>
    </p:spTree>
  </p:cSld>
  <p:clrMapOvr>
    <a:masterClrMapping/>
  </p:clrMapOvr>
  <p:transition spd="med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2238" y="758825"/>
            <a:ext cx="7315200" cy="733425"/>
          </a:xfrm>
        </p:spPr>
        <p:txBody>
          <a:bodyPr/>
          <a:lstStyle/>
          <a:p>
            <a:pPr eaLnBrk="1" hangingPunct="1"/>
            <a:r>
              <a:rPr lang="hr-HR" altLang="sr-Latn-RS" sz="3200" dirty="0">
                <a:latin typeface="Bookman Old Style" pitchFamily="18" charset="0"/>
              </a:rPr>
              <a:t>Prvih 9 kolegija bili su:</a:t>
            </a:r>
            <a:endParaRPr lang="en-GB" altLang="sr-Latn-RS" sz="3200" dirty="0">
              <a:latin typeface="Bookman Old Style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16012" y="1772857"/>
            <a:ext cx="3455988" cy="4346575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man Old Style" pitchFamily="18" charset="0"/>
              </a:rPr>
              <a:t>Stolari </a:t>
            </a:r>
          </a:p>
          <a:p>
            <a:pPr eaLnBrk="1" hangingPunct="1"/>
            <a:r>
              <a:rPr lang="hr-HR" altLang="sr-Latn-RS" dirty="0">
                <a:latin typeface="Bookman Old Style" pitchFamily="18" charset="0"/>
              </a:rPr>
              <a:t>Zlatari</a:t>
            </a:r>
          </a:p>
          <a:p>
            <a:pPr eaLnBrk="1" hangingPunct="1"/>
            <a:r>
              <a:rPr lang="hr-HR" altLang="sr-Latn-RS" dirty="0">
                <a:latin typeface="Bookman Old Style" pitchFamily="18" charset="0"/>
              </a:rPr>
              <a:t>Izrađivači frula</a:t>
            </a:r>
          </a:p>
          <a:p>
            <a:pPr eaLnBrk="1" hangingPunct="1"/>
            <a:r>
              <a:rPr lang="hr-HR" altLang="sr-Latn-RS" dirty="0">
                <a:latin typeface="Bookman Old Style" pitchFamily="18" charset="0"/>
              </a:rPr>
              <a:t>Bojadisari</a:t>
            </a:r>
          </a:p>
          <a:p>
            <a:pPr eaLnBrk="1" hangingPunct="1"/>
            <a:r>
              <a:rPr lang="hr-HR" altLang="sr-Latn-RS" dirty="0">
                <a:latin typeface="Bookman Old Style" pitchFamily="18" charset="0"/>
              </a:rPr>
              <a:t>Kožari</a:t>
            </a:r>
          </a:p>
          <a:p>
            <a:pPr eaLnBrk="1" hangingPunct="1"/>
            <a:r>
              <a:rPr lang="hr-HR" altLang="sr-Latn-RS" dirty="0">
                <a:latin typeface="Bookman Old Style" pitchFamily="18" charset="0"/>
              </a:rPr>
              <a:t>Postolari</a:t>
            </a:r>
          </a:p>
          <a:p>
            <a:pPr lvl="1" eaLnBrk="1" hangingPunct="1"/>
            <a:r>
              <a:rPr lang="hr-HR" altLang="sr-Latn-RS" dirty="0">
                <a:latin typeface="Bookman Old Style" pitchFamily="18" charset="0"/>
              </a:rPr>
              <a:t>Kasnije posebno za žensku i mušku tj. pojedine vrste obuće</a:t>
            </a:r>
          </a:p>
          <a:p>
            <a:pPr eaLnBrk="1" hangingPunct="1"/>
            <a:r>
              <a:rPr lang="hr-HR" altLang="sr-Latn-RS" dirty="0">
                <a:latin typeface="Bookman Old Style" pitchFamily="18" charset="0"/>
              </a:rPr>
              <a:t>Limari</a:t>
            </a:r>
          </a:p>
          <a:p>
            <a:pPr eaLnBrk="1" hangingPunct="1"/>
            <a:r>
              <a:rPr lang="hr-HR" altLang="sr-Latn-RS" dirty="0">
                <a:latin typeface="Bookman Old Style" pitchFamily="18" charset="0"/>
              </a:rPr>
              <a:t>Lončari</a:t>
            </a:r>
          </a:p>
          <a:p>
            <a:pPr eaLnBrk="1" hangingPunct="1"/>
            <a:r>
              <a:rPr lang="hr-HR" altLang="sr-Latn-RS" u="sng" dirty="0">
                <a:latin typeface="Bookman Old Style" pitchFamily="18" charset="0"/>
              </a:rPr>
              <a:t>Svi ostali</a:t>
            </a:r>
            <a:endParaRPr lang="en-GB" altLang="sr-Latn-RS" u="sng" dirty="0">
              <a:latin typeface="Bookman Old Style" pitchFamily="18" charset="0"/>
            </a:endParaRPr>
          </a:p>
        </p:txBody>
      </p:sp>
      <p:sp>
        <p:nvSpPr>
          <p:cNvPr id="13316" name="Content Placeholder 1"/>
          <p:cNvSpPr>
            <a:spLocks noGrp="1"/>
          </p:cNvSpPr>
          <p:nvPr>
            <p:ph sz="quarter" idx="14"/>
          </p:nvPr>
        </p:nvSpPr>
        <p:spPr>
          <a:xfrm>
            <a:off x="5076056" y="260350"/>
            <a:ext cx="3960440" cy="6597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U te </a:t>
            </a:r>
            <a:r>
              <a:rPr lang="hr-HR" altLang="sr-Latn-RS" u="sng" dirty="0">
                <a:latin typeface="Bookman Old Style" pitchFamily="18" charset="0"/>
              </a:rPr>
              <a:t>ostale</a:t>
            </a:r>
            <a:r>
              <a:rPr lang="hr-HR" altLang="sr-Latn-RS" dirty="0">
                <a:latin typeface="Bookman Old Style" pitchFamily="18" charset="0"/>
              </a:rPr>
              <a:t> pripadaju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platnari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krojači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čistači odijela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obrađivači bjelokosti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pekari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izrađivači vijenaca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pogrebnici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prstenari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cvjećari i voćari </a:t>
            </a:r>
          </a:p>
          <a:p>
            <a:pPr lvl="2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posebno po vrstama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povrćari (ujedno i vrtlari),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ribari (lov i prodaja)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zrcalari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krčmari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slastičari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vinari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građevinari </a:t>
            </a:r>
          </a:p>
          <a:p>
            <a:pPr lvl="2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zidari, tesari i rušioci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arhitekti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goniči tovarnih životinja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vozači (kola i lađa)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mjenjači novca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...</a:t>
            </a:r>
            <a:endParaRPr lang="en-GB" altLang="sr-Latn-RS" dirty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hr-HR" altLang="en-US" sz="1900" dirty="0"/>
          </a:p>
        </p:txBody>
      </p:sp>
    </p:spTree>
  </p:cSld>
  <p:clrMapOvr>
    <a:masterClrMapping/>
  </p:clrMapOvr>
  <p:transition spd="med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50863"/>
            <a:ext cx="3735388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6539" y="3681410"/>
            <a:ext cx="1812925" cy="3060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hr-HR" altLang="sr-Latn-RS" sz="3600" dirty="0">
                <a:latin typeface="Bookman Old Style" pitchFamily="18" charset="0"/>
              </a:rPr>
            </a:br>
            <a:br>
              <a:rPr lang="hr-HR" altLang="sr-Latn-RS" sz="3600" dirty="0">
                <a:latin typeface="Bookman Old Style" pitchFamily="18" charset="0"/>
              </a:rPr>
            </a:br>
            <a:r>
              <a:rPr lang="hr-HR" altLang="sr-Latn-R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Tesar</a:t>
            </a:r>
            <a:br>
              <a:rPr lang="hr-HR" altLang="sr-Latn-R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</a:br>
            <a:br>
              <a:rPr lang="hr-HR" altLang="sr-Latn-R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</a:br>
            <a:br>
              <a:rPr lang="hr-HR" altLang="sr-Latn-R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</a:br>
            <a:r>
              <a:rPr lang="hr-HR" altLang="sr-Latn-R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       Vlasnik   </a:t>
            </a:r>
            <a:br>
              <a:rPr lang="hr-HR" altLang="sr-Latn-R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</a:br>
            <a:r>
              <a:rPr lang="hr-HR" altLang="sr-Latn-R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     dućana i žena s psom</a:t>
            </a:r>
            <a:endParaRPr lang="en-GB" altLang="sr-Latn-RS" sz="2200" dirty="0">
              <a:solidFill>
                <a:schemeClr val="accent4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4340" name="Content Placeholder 1"/>
          <p:cNvSpPr>
            <a:spLocks noGrp="1"/>
          </p:cNvSpPr>
          <p:nvPr>
            <p:ph idx="1"/>
          </p:nvPr>
        </p:nvSpPr>
        <p:spPr>
          <a:xfrm>
            <a:off x="0" y="115890"/>
            <a:ext cx="5159464" cy="434974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hr-HR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Postolar	            </a:t>
            </a:r>
            <a:r>
              <a:rPr lang="hr-HR" altLang="sr-Latn-RS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Prodavači jabuka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hr-HR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endParaRPr lang="hr-HR" alt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41" name="Picture 3" descr="Scan0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64" y="76200"/>
            <a:ext cx="3960813" cy="67056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8" y="2967038"/>
            <a:ext cx="374491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000" dirty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itchFamily="18" charset="0"/>
              </a:rPr>
              <a:t>http://flickrhivemind.net/Tags/bathsofdiocletian,funerary/Interesting</a:t>
            </a:r>
          </a:p>
        </p:txBody>
      </p:sp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402013"/>
            <a:ext cx="2976562" cy="34385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13" y="6594476"/>
            <a:ext cx="424815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000" dirty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itchFamily="18" charset="0"/>
              </a:rPr>
              <a:t>http://www.bbc.co.uk/history/ancient/romans/daily_life_gallery_</a:t>
            </a:r>
            <a:r>
              <a:rPr lang="hr-HR" sz="1000" dirty="0">
                <a:solidFill>
                  <a:schemeClr val="bg2">
                    <a:lumMod val="25000"/>
                    <a:lumOff val="75000"/>
                  </a:schemeClr>
                </a:solidFill>
                <a:cs typeface="Times New Roman" pitchFamily="18" charset="0"/>
              </a:rPr>
              <a:t>09.shtml</a:t>
            </a:r>
          </a:p>
        </p:txBody>
      </p:sp>
    </p:spTree>
  </p:cSld>
  <p:clrMapOvr>
    <a:masterClrMapping/>
  </p:clrMapOvr>
  <p:transition spd="med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51175"/>
            <a:ext cx="4567238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762000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man Old Style" pitchFamily="18" charset="0"/>
              </a:rPr>
              <a:t>Slobodna zvanja</a:t>
            </a:r>
            <a:endParaRPr lang="en-GB" altLang="sr-Latn-RS" dirty="0">
              <a:latin typeface="Bookman Old Style" pitchFamily="18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700808"/>
            <a:ext cx="7651576" cy="4852392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latin typeface="Bookman Old Style" pitchFamily="18" charset="0"/>
              </a:rPr>
              <a:t>Liječnici i glumci – većinom Grci, u početku robovi ili oslobođenici</a:t>
            </a:r>
          </a:p>
          <a:p>
            <a:pPr eaLnBrk="1" hangingPunct="1"/>
            <a:r>
              <a:rPr lang="hr-HR" altLang="sr-Latn-RS" sz="2800" dirty="0">
                <a:latin typeface="Bookman Old Style" pitchFamily="18" charset="0"/>
              </a:rPr>
              <a:t>Brijači</a:t>
            </a:r>
          </a:p>
          <a:p>
            <a:pPr eaLnBrk="1" hangingPunct="1"/>
            <a:r>
              <a:rPr lang="hr-HR" altLang="sr-Latn-RS" sz="2800" dirty="0">
                <a:latin typeface="Bookman Old Style" pitchFamily="18" charset="0"/>
              </a:rPr>
              <a:t>Maseri</a:t>
            </a:r>
          </a:p>
          <a:p>
            <a:pPr eaLnBrk="1" hangingPunct="1"/>
            <a:r>
              <a:rPr lang="hr-HR" altLang="sr-Latn-RS" sz="2800" dirty="0">
                <a:latin typeface="Bookman Old Style" pitchFamily="18" charset="0"/>
              </a:rPr>
              <a:t>Vračevi</a:t>
            </a:r>
          </a:p>
          <a:p>
            <a:pPr eaLnBrk="1" hangingPunct="1"/>
            <a:r>
              <a:rPr lang="hr-HR" altLang="sr-Latn-RS" sz="2800" dirty="0">
                <a:latin typeface="Bookman Old Style" pitchFamily="18" charset="0"/>
              </a:rPr>
              <a:t>Plesačice,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sz="2800" dirty="0">
                <a:latin typeface="Bookman Old Style" pitchFamily="18" charset="0"/>
              </a:rPr>
              <a:t>frulači,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sz="2800" dirty="0">
                <a:latin typeface="Bookman Old Style" pitchFamily="18" charset="0"/>
              </a:rPr>
              <a:t>akrobati</a:t>
            </a:r>
            <a:endParaRPr lang="en-GB" altLang="sr-Latn-RS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14288"/>
            <a:ext cx="27273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39" b="89385" l="5758" r="95455">
                        <a14:foregroundMark x1="3636" y1="12849" x2="93939" y2="82123"/>
                        <a14:foregroundMark x1="93939" y1="82123" x2="95455" y2="84916"/>
                        <a14:foregroundMark x1="3333" y1="86034" x2="6364" y2="15642"/>
                        <a14:foregroundMark x1="6364" y1="15642" x2="5758" y2="11732"/>
                        <a14:foregroundMark x1="25152" y1="13966" x2="47576" y2="16760"/>
                        <a14:foregroundMark x1="47576" y1="16760" x2="57576" y2="14525"/>
                        <a14:foregroundMark x1="57576" y1="14525" x2="58485" y2="13408"/>
                        <a14:foregroundMark x1="72424" y1="85475" x2="44242" y2="86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80928"/>
            <a:ext cx="4876800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7632" y="56291"/>
            <a:ext cx="3960812" cy="924438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man Old Style" pitchFamily="18" charset="0"/>
              </a:rPr>
              <a:t>Za ženu</a:t>
            </a:r>
            <a:endParaRPr lang="en-GB" altLang="sr-Latn-RS" dirty="0">
              <a:latin typeface="Bookman Old Style" pitchFamily="18" charset="0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432296"/>
            <a:ext cx="8208963" cy="523679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400" dirty="0">
                <a:latin typeface="Bookman Old Style" pitchFamily="18" charset="0"/>
              </a:rPr>
              <a:t>Najotmjeniji je posao tkanje,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400" dirty="0">
                <a:latin typeface="Bookman Old Style" pitchFamily="18" charset="0"/>
              </a:rPr>
              <a:t>  a glavni odgoj djece i briga za kuću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dirty="0">
                <a:latin typeface="Bookman Old Style" pitchFamily="18" charset="0"/>
              </a:rPr>
              <a:t>Uz muževe se znaju baviti obrtom, </a:t>
            </a:r>
          </a:p>
          <a:p>
            <a:pPr marL="46037" indent="0" eaLnBrk="1" hangingPunct="1">
              <a:lnSpc>
                <a:spcPct val="90000"/>
              </a:lnSpc>
              <a:buNone/>
            </a:pPr>
            <a:r>
              <a:rPr lang="hr-HR" altLang="sr-Latn-RS" sz="2400" dirty="0">
                <a:latin typeface="Bookman Old Style" pitchFamily="18" charset="0"/>
              </a:rPr>
              <a:t>  najčešće filigranstvom i </a:t>
            </a:r>
          </a:p>
          <a:p>
            <a:pPr marL="46037" indent="0" eaLnBrk="1" hangingPunct="1">
              <a:lnSpc>
                <a:spcPct val="90000"/>
              </a:lnSpc>
              <a:buNone/>
            </a:pPr>
            <a:r>
              <a:rPr lang="hr-HR" altLang="sr-Latn-RS" sz="2400" dirty="0">
                <a:latin typeface="Bookman Old Style" pitchFamily="18" charset="0"/>
              </a:rPr>
              <a:t>  parfemima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dirty="0">
                <a:latin typeface="Bookman Old Style" pitchFamily="18" charset="0"/>
              </a:rPr>
              <a:t>Ženska su zanimanja: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200" dirty="0">
                <a:latin typeface="Bookman Old Style" pitchFamily="18" charset="0"/>
              </a:rPr>
              <a:t>švelje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200" dirty="0">
                <a:latin typeface="Bookman Old Style" pitchFamily="18" charset="0"/>
              </a:rPr>
              <a:t>frizerke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200" dirty="0">
                <a:latin typeface="Bookman Old Style" pitchFamily="18" charset="0"/>
              </a:rPr>
              <a:t>primalje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200" dirty="0">
                <a:latin typeface="Bookman Old Style" pitchFamily="18" charset="0"/>
              </a:rPr>
              <a:t>dojilje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200" dirty="0">
                <a:latin typeface="Bookman Old Style" pitchFamily="18" charset="0"/>
              </a:rPr>
              <a:t>ima i tajnica, stenografkinja, pedagogica, liječnica i trgovkinja vinom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dirty="0">
                <a:latin typeface="Bookman Old Style" pitchFamily="18" charset="0"/>
              </a:rPr>
              <a:t>Udovice uz imanje nasljeđuju i klijente</a:t>
            </a:r>
            <a:endParaRPr lang="en-GB" altLang="sr-Latn-RS" sz="2400" dirty="0">
              <a:latin typeface="Bookman Old Styl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0300" y="5142259"/>
            <a:ext cx="54737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hr-HR" sz="1000" dirty="0">
                <a:solidFill>
                  <a:schemeClr val="bg2">
                    <a:lumMod val="25000"/>
                    <a:lumOff val="75000"/>
                  </a:schemeClr>
                </a:solidFill>
                <a:cs typeface="Times New Roman" pitchFamily="18" charset="0"/>
              </a:rPr>
              <a:t>http://travelswithnancy.com/women-ancient-rome/images-ancient-roman-women/GrocerWithTwoMonkeysOstia.jpg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963" y="20638"/>
            <a:ext cx="334803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hr-HR" sz="10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http://pages.uoregon.edu/klio/im/re/DailyLife/woman_weaving.JPG</a:t>
            </a:r>
          </a:p>
        </p:txBody>
      </p:sp>
    </p:spTree>
  </p:cSld>
  <p:clrMapOvr>
    <a:masterClrMapping/>
  </p:clrMapOvr>
  <p:transition spd="med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924" y="99831"/>
            <a:ext cx="7772400" cy="914400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man Old Style" pitchFamily="18" charset="0"/>
              </a:rPr>
              <a:t>Novci</a:t>
            </a:r>
            <a:endParaRPr lang="en-GB" altLang="sr-Latn-RS" dirty="0">
              <a:latin typeface="Bookman Old Style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7772400" cy="5254625"/>
          </a:xfrm>
        </p:spPr>
        <p:txBody>
          <a:bodyPr/>
          <a:lstStyle/>
          <a:p>
            <a:pPr eaLnBrk="1" hangingPunct="1"/>
            <a:r>
              <a:rPr lang="hr-HR" altLang="sr-Latn-RS" sz="2400" dirty="0">
                <a:latin typeface="Bookman Old Style" pitchFamily="18" charset="0"/>
              </a:rPr>
              <a:t>Postoje tek od 5.st.pr.Kr. </a:t>
            </a:r>
          </a:p>
          <a:p>
            <a:pPr lvl="1" eaLnBrk="1" hangingPunct="1"/>
            <a:r>
              <a:rPr lang="hr-HR" altLang="sr-Latn-RS" sz="2200" dirty="0">
                <a:latin typeface="Bookman Old Style" pitchFamily="18" charset="0"/>
              </a:rPr>
              <a:t>ranije stoka (</a:t>
            </a:r>
            <a:r>
              <a:rPr lang="hr-HR" altLang="sr-Latn-RS" sz="2200" i="1" dirty="0">
                <a:latin typeface="Bookman Old Style" pitchFamily="18" charset="0"/>
              </a:rPr>
              <a:t>pecus = pecunia</a:t>
            </a:r>
            <a:r>
              <a:rPr lang="hr-HR" altLang="sr-Latn-RS" sz="2200" dirty="0">
                <a:latin typeface="Bookman Old Style" pitchFamily="18" charset="0"/>
              </a:rPr>
              <a:t>) i komadi bakra</a:t>
            </a:r>
          </a:p>
          <a:p>
            <a:pPr eaLnBrk="1" hangingPunct="1"/>
            <a:r>
              <a:rPr lang="hr-HR" altLang="sr-Latn-RS" sz="2400" dirty="0">
                <a:latin typeface="Bookman Old Style" pitchFamily="18" charset="0"/>
              </a:rPr>
              <a:t>U početku su kovani od bakra (</a:t>
            </a:r>
            <a:r>
              <a:rPr lang="hr-HR" altLang="sr-Latn-RS" sz="2400" i="1" dirty="0">
                <a:latin typeface="Bookman Old Style" pitchFamily="18" charset="0"/>
              </a:rPr>
              <a:t>aes</a:t>
            </a:r>
            <a:r>
              <a:rPr lang="hr-HR" altLang="sr-Latn-RS" sz="2400" dirty="0">
                <a:latin typeface="Bookman Old Style" pitchFamily="18" charset="0"/>
              </a:rPr>
              <a:t>) </a:t>
            </a:r>
          </a:p>
          <a:p>
            <a:pPr lvl="1" eaLnBrk="1" hangingPunct="1"/>
            <a:r>
              <a:rPr lang="hr-HR" altLang="sr-Latn-RS" sz="2200" dirty="0">
                <a:latin typeface="Bookman Old Style" pitchFamily="18" charset="0"/>
              </a:rPr>
              <a:t>teški 327g = 1 </a:t>
            </a:r>
            <a:r>
              <a:rPr lang="hr-HR" altLang="sr-Latn-RS" sz="2200" i="1" dirty="0">
                <a:latin typeface="Bookman Old Style" pitchFamily="18" charset="0"/>
              </a:rPr>
              <a:t>libra</a:t>
            </a:r>
            <a:r>
              <a:rPr lang="hr-HR" altLang="sr-Latn-RS" sz="2200" dirty="0">
                <a:latin typeface="Bookman Old Style" pitchFamily="18" charset="0"/>
              </a:rPr>
              <a:t> (</a:t>
            </a:r>
            <a:r>
              <a:rPr lang="hr-HR" altLang="sr-Latn-RS" sz="2200" i="1" dirty="0">
                <a:latin typeface="Bookman Old Style" pitchFamily="18" charset="0"/>
              </a:rPr>
              <a:t>as libralis</a:t>
            </a:r>
            <a:r>
              <a:rPr lang="hr-HR" altLang="sr-Latn-RS" sz="2200" dirty="0">
                <a:latin typeface="Bookman Old Style" pitchFamily="18" charset="0"/>
              </a:rPr>
              <a:t>)</a:t>
            </a:r>
          </a:p>
          <a:p>
            <a:pPr eaLnBrk="1" hangingPunct="1"/>
            <a:r>
              <a:rPr lang="hr-HR" altLang="sr-Latn-RS" sz="2400" dirty="0">
                <a:latin typeface="Bookman Old Style" pitchFamily="18" charset="0"/>
              </a:rPr>
              <a:t>As se dijeli na 12 dijelova koji se zovu </a:t>
            </a:r>
            <a:r>
              <a:rPr lang="hr-HR" altLang="sr-Latn-RS" sz="2400" i="1" dirty="0">
                <a:latin typeface="Bookman Old Style" pitchFamily="18" charset="0"/>
              </a:rPr>
              <a:t>unciae</a:t>
            </a:r>
            <a:r>
              <a:rPr lang="hr-HR" altLang="sr-Latn-RS" sz="2400" dirty="0">
                <a:latin typeface="Bookman Old Style" pitchFamily="18" charset="0"/>
              </a:rPr>
              <a:t> </a:t>
            </a:r>
          </a:p>
          <a:p>
            <a:pPr eaLnBrk="1" hangingPunct="1"/>
            <a:r>
              <a:rPr lang="hr-HR" altLang="sr-Latn-RS" sz="2400" dirty="0">
                <a:latin typeface="Bookman Old Style" pitchFamily="18" charset="0"/>
              </a:rPr>
              <a:t>Od sitnijih su novčića poznatiji:</a:t>
            </a:r>
          </a:p>
          <a:p>
            <a:pPr lvl="1" eaLnBrk="1" hangingPunct="1"/>
            <a:r>
              <a:rPr lang="hr-HR" altLang="sr-Latn-RS" sz="2200" i="1" dirty="0">
                <a:latin typeface="Bookman Old Style" pitchFamily="18" charset="0"/>
              </a:rPr>
              <a:t>sextans </a:t>
            </a:r>
            <a:r>
              <a:rPr lang="hr-HR" altLang="sr-Latn-RS" sz="2200" dirty="0">
                <a:latin typeface="Bookman Old Style" pitchFamily="18" charset="0"/>
              </a:rPr>
              <a:t>(1/6 asa = 2 uncije) </a:t>
            </a:r>
          </a:p>
          <a:p>
            <a:pPr lvl="1" eaLnBrk="1" hangingPunct="1"/>
            <a:r>
              <a:rPr lang="hr-HR" altLang="sr-Latn-RS" sz="2200" i="1" dirty="0">
                <a:latin typeface="Bookman Old Style" pitchFamily="18" charset="0"/>
              </a:rPr>
              <a:t>quadrans </a:t>
            </a:r>
            <a:r>
              <a:rPr lang="hr-HR" altLang="sr-Latn-RS" sz="2200" dirty="0">
                <a:latin typeface="Bookman Old Style" pitchFamily="18" charset="0"/>
              </a:rPr>
              <a:t>(1/4) </a:t>
            </a:r>
          </a:p>
          <a:p>
            <a:pPr lvl="1" eaLnBrk="1" hangingPunct="1"/>
            <a:r>
              <a:rPr lang="hr-HR" altLang="sr-Latn-RS" sz="2200" i="1" dirty="0">
                <a:latin typeface="Bookman Old Style" pitchFamily="18" charset="0"/>
              </a:rPr>
              <a:t>triens</a:t>
            </a:r>
            <a:r>
              <a:rPr lang="hr-HR" altLang="sr-Latn-RS" sz="2200" dirty="0">
                <a:latin typeface="Bookman Old Style" pitchFamily="18" charset="0"/>
              </a:rPr>
              <a:t> (1/3) </a:t>
            </a:r>
          </a:p>
          <a:p>
            <a:pPr lvl="1" eaLnBrk="1" hangingPunct="1"/>
            <a:r>
              <a:rPr lang="hr-HR" altLang="sr-Latn-RS" sz="2200" i="1" dirty="0">
                <a:latin typeface="Bookman Old Style" pitchFamily="18" charset="0"/>
              </a:rPr>
              <a:t>semis</a:t>
            </a:r>
            <a:r>
              <a:rPr lang="hr-HR" altLang="sr-Latn-RS" sz="2200" dirty="0">
                <a:latin typeface="Bookman Old Style" pitchFamily="18" charset="0"/>
              </a:rPr>
              <a:t> (1/2)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54" b="92025" l="0" r="97576">
                        <a14:foregroundMark x1="303" y1="65031" x2="22727" y2="41718"/>
                        <a14:foregroundMark x1="22727" y1="41718" x2="45758" y2="24540"/>
                        <a14:foregroundMark x1="14545" y1="7975" x2="24848" y2="4294"/>
                        <a14:foregroundMark x1="24848" y1="4294" x2="32727" y2="8589"/>
                        <a14:foregroundMark x1="9091" y1="84049" x2="26970" y2="92025"/>
                        <a14:foregroundMark x1="26970" y1="92025" x2="43636" y2="73006"/>
                        <a14:foregroundMark x1="43636" y1="73006" x2="45152" y2="63804"/>
                        <a14:foregroundMark x1="46667" y1="55215" x2="47576" y2="43558"/>
                        <a14:foregroundMark x1="60606" y1="86503" x2="53636" y2="71779"/>
                        <a14:foregroundMark x1="53636" y1="71779" x2="50606" y2="52761"/>
                        <a14:foregroundMark x1="50606" y1="52761" x2="52424" y2="34356"/>
                        <a14:foregroundMark x1="52424" y1="34356" x2="57879" y2="19018"/>
                        <a14:foregroundMark x1="57879" y1="19018" x2="66364" y2="7975"/>
                        <a14:foregroundMark x1="66364" y1="7975" x2="73939" y2="4908"/>
                        <a14:foregroundMark x1="88788" y1="90184" x2="96970" y2="53988"/>
                        <a14:foregroundMark x1="96970" y1="53988" x2="96667" y2="34356"/>
                        <a14:foregroundMark x1="96667" y1="34356" x2="92727" y2="22086"/>
                        <a14:foregroundMark x1="69091" y1="3681" x2="78485" y2="3067"/>
                        <a14:foregroundMark x1="78485" y1="3067" x2="87273" y2="10429"/>
                        <a14:foregroundMark x1="87273" y1="10429" x2="87576" y2="10429"/>
                        <a14:foregroundMark x1="92121" y1="80982" x2="96667" y2="65031"/>
                        <a14:foregroundMark x1="96667" y1="65031" x2="97576" y2="54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57371"/>
            <a:ext cx="5265420" cy="260079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838" y="6626225"/>
            <a:ext cx="33845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000" dirty="0">
                <a:solidFill>
                  <a:schemeClr val="bg2">
                    <a:lumMod val="50000"/>
                    <a:lumOff val="50000"/>
                  </a:schemeClr>
                </a:solidFill>
                <a:cs typeface="Times New Roman" pitchFamily="18" charset="0"/>
              </a:rPr>
              <a:t>http://en.wikipedia.org/wiki/Sextans_(coin)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15" b="99278" l="10000" r="90000">
                        <a14:foregroundMark x1="8000" y1="3610" x2="90000" y2="80505"/>
                        <a14:foregroundMark x1="90000" y1="80505" x2="87333" y2="99278"/>
                        <a14:foregroundMark x1="12000" y1="5415" x2="86000" y2="5776"/>
                        <a14:foregroundMark x1="74000" y1="98556" x2="74000" y2="967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56464"/>
            <a:ext cx="1763688" cy="325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9504" y="0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https://en.wikipedia.org/wiki/Roman_currency#/media/File:Aes_Signatum.jpg</a:t>
            </a:r>
          </a:p>
        </p:txBody>
      </p:sp>
    </p:spTree>
  </p:cSld>
  <p:clrMapOvr>
    <a:masterClrMapping/>
  </p:clrMapOvr>
  <p:transition spd="med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548680"/>
            <a:ext cx="8640960" cy="5699720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sz="2400" dirty="0">
                <a:latin typeface="Bookman Old Style" pitchFamily="18" charset="0"/>
              </a:rPr>
              <a:t>268.g.pr.Kr. javljaju se srebrni novci: </a:t>
            </a:r>
          </a:p>
          <a:p>
            <a:pPr marL="502920" lvl="1"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sz="2200" dirty="0">
                <a:latin typeface="Bookman Old Style" pitchFamily="18" charset="0"/>
              </a:rPr>
              <a:t>asu je smanjena vrijednost tako da je 2 i pol asa </a:t>
            </a:r>
          </a:p>
          <a:p>
            <a:pPr marL="320040" lvl="1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hr-HR" altLang="sr-Latn-RS" sz="2200" dirty="0">
                <a:latin typeface="Bookman Old Style" pitchFamily="18" charset="0"/>
              </a:rPr>
              <a:t>  = </a:t>
            </a:r>
            <a:r>
              <a:rPr lang="hr-HR" altLang="sr-Latn-RS" sz="2200" i="1" dirty="0">
                <a:latin typeface="Bookman Old Style" pitchFamily="18" charset="0"/>
              </a:rPr>
              <a:t>sestertius</a:t>
            </a:r>
            <a:r>
              <a:rPr lang="hr-HR" altLang="sr-Latn-RS" sz="2200" dirty="0">
                <a:latin typeface="Bookman Old Style" pitchFamily="18" charset="0"/>
              </a:rPr>
              <a:t> (HS) postao osnovna jedinica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sz="2400" dirty="0">
                <a:latin typeface="Bookman Old Style" pitchFamily="18" charset="0"/>
              </a:rPr>
              <a:t>Novi su još srebrnjaci: </a:t>
            </a:r>
          </a:p>
          <a:p>
            <a:pPr marL="502920" lvl="1"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sz="2200" i="1" dirty="0">
                <a:latin typeface="Bookman Old Style" pitchFamily="18" charset="0"/>
              </a:rPr>
              <a:t>denarius</a:t>
            </a:r>
            <a:r>
              <a:rPr lang="hr-HR" altLang="sr-Latn-RS" sz="2200" dirty="0">
                <a:latin typeface="Bookman Old Style" pitchFamily="18" charset="0"/>
              </a:rPr>
              <a:t> = 10 asa </a:t>
            </a:r>
          </a:p>
          <a:p>
            <a:pPr marL="502920" lvl="1"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sz="2200" i="1" dirty="0">
                <a:latin typeface="Bookman Old Style" pitchFamily="18" charset="0"/>
              </a:rPr>
              <a:t>quinarius </a:t>
            </a:r>
            <a:r>
              <a:rPr lang="hr-HR" altLang="sr-Latn-RS" sz="2200" dirty="0">
                <a:latin typeface="Bookman Old Style" pitchFamily="18" charset="0"/>
              </a:rPr>
              <a:t>= 5 asa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sz="2400" dirty="0">
                <a:latin typeface="Bookman Old Style" pitchFamily="18" charset="0"/>
              </a:rPr>
              <a:t>Zlatnici su se počeli kovati redovito tek u 1.st.pr.Kr. </a:t>
            </a:r>
          </a:p>
          <a:p>
            <a:pPr marL="502920" lvl="1"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sz="2200" dirty="0">
                <a:latin typeface="Bookman Old Style" pitchFamily="18" charset="0"/>
              </a:rPr>
              <a:t>Cezarov </a:t>
            </a:r>
            <a:r>
              <a:rPr lang="hr-HR" altLang="sr-Latn-RS" sz="2200" i="1" dirty="0">
                <a:latin typeface="Bookman Old Style" pitchFamily="18" charset="0"/>
              </a:rPr>
              <a:t>aureus</a:t>
            </a:r>
            <a:r>
              <a:rPr lang="hr-HR" altLang="sr-Latn-RS" sz="2200" dirty="0">
                <a:latin typeface="Bookman Old Style" pitchFamily="18" charset="0"/>
              </a:rPr>
              <a:t> = 100 sestercija </a:t>
            </a:r>
          </a:p>
          <a:p>
            <a:pPr marL="502920" lvl="1"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sz="2200" dirty="0">
                <a:latin typeface="Bookman Old Style" pitchFamily="18" charset="0"/>
              </a:rPr>
              <a:t>Konstantinov = 1/72 libre (prva stalna vrijednost) = </a:t>
            </a:r>
            <a:r>
              <a:rPr lang="hr-HR" altLang="sr-Latn-RS" sz="2200" i="1" dirty="0">
                <a:latin typeface="Bookman Old Style" pitchFamily="18" charset="0"/>
              </a:rPr>
              <a:t>solidus</a:t>
            </a:r>
            <a:endParaRPr lang="en-GB" altLang="sr-Latn-RS" sz="2200" i="1" dirty="0">
              <a:latin typeface="Bookman Old Style" pitchFamily="18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00" b="98400" l="3800" r="97800">
                        <a14:foregroundMark x1="3800" y1="76400" x2="3400" y2="55600"/>
                        <a14:foregroundMark x1="3400" y1="55600" x2="7800" y2="35600"/>
                        <a14:foregroundMark x1="7800" y1="35600" x2="17800" y2="10800"/>
                        <a14:foregroundMark x1="3800" y1="74400" x2="800" y2="55200"/>
                        <a14:foregroundMark x1="800" y1="55200" x2="3200" y2="35200"/>
                        <a14:foregroundMark x1="3200" y1="35200" x2="8600" y2="18400"/>
                        <a14:foregroundMark x1="8600" y1="18400" x2="30600" y2="7600"/>
                        <a14:foregroundMark x1="30600" y1="7600" x2="37200" y2="13600"/>
                        <a14:foregroundMark x1="4200" y1="74400" x2="1400" y2="52800"/>
                        <a14:foregroundMark x1="1400" y1="52800" x2="3800" y2="32400"/>
                        <a14:foregroundMark x1="3800" y1="32400" x2="5200" y2="29200"/>
                        <a14:foregroundMark x1="19000" y1="94400" x2="27800" y2="98400"/>
                        <a14:foregroundMark x1="61800" y1="90000" x2="92800" y2="21200"/>
                        <a14:foregroundMark x1="94600" y1="75200" x2="97800" y2="54400"/>
                        <a14:foregroundMark x1="97800" y1="54400" x2="95200" y2="33200"/>
                        <a14:foregroundMark x1="95200" y1="33200" x2="94800" y2="32800"/>
                        <a14:foregroundMark x1="98200" y1="60800" x2="97800" y2="40800"/>
                        <a14:foregroundMark x1="97800" y1="40800" x2="97800" y2="40800"/>
                        <a14:foregroundMark x1="61400" y1="13200" x2="71400" y2="4000"/>
                        <a14:foregroundMark x1="71400" y1="4000" x2="82000" y2="5600"/>
                        <a14:foregroundMark x1="82000" y1="5600" x2="87200" y2="1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476750"/>
            <a:ext cx="4762500" cy="238125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611938"/>
            <a:ext cx="58681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000" dirty="0">
                <a:solidFill>
                  <a:schemeClr val="bg2">
                    <a:lumMod val="50000"/>
                    <a:lumOff val="50000"/>
                  </a:schemeClr>
                </a:solidFill>
                <a:cs typeface="Times New Roman" pitchFamily="18" charset="0"/>
              </a:rPr>
              <a:t>http://en.wikipedia.org/wiki/Roman_Empire#mediaviewer/File:Solidus_Constantine_II-heraclea_RIC_vII_101.jpg</a:t>
            </a:r>
          </a:p>
        </p:txBody>
      </p:sp>
    </p:spTree>
  </p:cSld>
  <p:clrMapOvr>
    <a:masterClrMapping/>
  </p:clrMapOvr>
  <p:transition spd="med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578100"/>
            <a:ext cx="7867650" cy="355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400" dirty="0">
                <a:latin typeface="Bookman Old Style" pitchFamily="18" charset="0"/>
              </a:rPr>
              <a:t>Novac se kovao u hramu Junone koja je imala nadimak </a:t>
            </a:r>
            <a:r>
              <a:rPr lang="hr-HR" altLang="sr-Latn-RS" sz="2400" i="1" dirty="0">
                <a:latin typeface="Bookman Old Style" pitchFamily="18" charset="0"/>
              </a:rPr>
              <a:t>Moneta </a:t>
            </a:r>
            <a:r>
              <a:rPr lang="hr-HR" altLang="sr-Latn-RS" sz="2400" dirty="0">
                <a:latin typeface="Bookman Old Style" pitchFamily="18" charset="0"/>
              </a:rPr>
              <a:t>= koja opominje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dirty="0">
                <a:latin typeface="Bookman Old Style" pitchFamily="18" charset="0"/>
              </a:rPr>
              <a:t>U doba Carstva senat smije kovati samo bakrene novce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200" dirty="0">
                <a:latin typeface="Bookman Old Style" pitchFamily="18" charset="0"/>
              </a:rPr>
              <a:t>ostali su carevo pravo (svaki car ima svoje)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dirty="0">
                <a:latin typeface="Bookman Old Style" pitchFamily="18" charset="0"/>
              </a:rPr>
              <a:t>Na novcu je obično lik božanstva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000" dirty="0">
                <a:latin typeface="Bookman Old Style" pitchFamily="18" charset="0"/>
              </a:rPr>
              <a:t>od Sule lik vladara – boga</a:t>
            </a:r>
            <a:endParaRPr lang="en-GB" altLang="sr-Latn-RS" sz="2000" dirty="0">
              <a:latin typeface="Bookman Old Style" pitchFamily="18" charset="0"/>
            </a:endParaRPr>
          </a:p>
        </p:txBody>
      </p:sp>
      <p:pic>
        <p:nvPicPr>
          <p:cNvPr id="81924" name="Picture 4" descr="scan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724400" cy="25019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75016"/>
            <a:ext cx="4541490" cy="205275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6618288"/>
            <a:ext cx="316865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000" dirty="0">
                <a:solidFill>
                  <a:schemeClr val="bg2">
                    <a:lumMod val="50000"/>
                    <a:lumOff val="50000"/>
                  </a:schemeClr>
                </a:solidFill>
                <a:cs typeface="Times New Roman" pitchFamily="18" charset="0"/>
              </a:rPr>
              <a:t>http://en.wikipedia.org/wiki/Sulla#Capture_of_Jugurtha</a:t>
            </a:r>
          </a:p>
        </p:txBody>
      </p:sp>
    </p:spTree>
  </p:cSld>
  <p:clrMapOvr>
    <a:masterClrMapping/>
  </p:clrMapOvr>
  <p:transition spd="med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68439"/>
            <a:ext cx="3200400" cy="23923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sz="3600" dirty="0">
                <a:latin typeface="Bookman Old Style" pitchFamily="18" charset="0"/>
              </a:rPr>
              <a:t>Zlatnik Marka Antonija prije bitke kod Akcija</a:t>
            </a:r>
            <a:endParaRPr lang="en-GB" altLang="sr-Latn-RS" sz="3600" dirty="0">
              <a:latin typeface="Bookman Old Style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653136"/>
            <a:ext cx="3429000" cy="1676400"/>
          </a:xfrm>
        </p:spPr>
        <p:txBody>
          <a:bodyPr/>
          <a:lstStyle/>
          <a:p>
            <a:pPr eaLnBrk="1" hangingPunct="1"/>
            <a:r>
              <a:rPr lang="hr-HR" altLang="sr-Latn-RS" sz="3600" dirty="0">
                <a:latin typeface="Bookman Old Style" pitchFamily="18" charset="0"/>
              </a:rPr>
              <a:t>Zlatnik cara Dioklecijana</a:t>
            </a:r>
            <a:endParaRPr lang="en-GB" altLang="sr-Latn-RS" sz="3600" dirty="0">
              <a:latin typeface="Bookman Old Style" pitchFamily="18" charset="0"/>
            </a:endParaRPr>
          </a:p>
        </p:txBody>
      </p:sp>
      <p:pic>
        <p:nvPicPr>
          <p:cNvPr id="83972" name="Picture 4" descr="Scan000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93" b="92135" l="4110" r="93664">
                        <a14:foregroundMark x1="4110" y1="55805" x2="39555" y2="46816"/>
                        <a14:foregroundMark x1="39555" y1="46816" x2="43836" y2="47191"/>
                        <a14:foregroundMark x1="12671" y1="16105" x2="30822" y2="6367"/>
                        <a14:foregroundMark x1="30822" y1="6367" x2="34418" y2="10861"/>
                        <a14:foregroundMark x1="16781" y1="89513" x2="25342" y2="92135"/>
                        <a14:foregroundMark x1="25342" y1="92135" x2="34075" y2="86891"/>
                        <a14:foregroundMark x1="34075" y1="86891" x2="41267" y2="74532"/>
                        <a14:foregroundMark x1="41267" y1="74532" x2="43836" y2="63296"/>
                        <a14:foregroundMark x1="54795" y1="43071" x2="92466" y2="32959"/>
                        <a14:foregroundMark x1="92466" y1="32959" x2="93664" y2="34457"/>
                        <a14:foregroundMark x1="59932" y1="20974" x2="77055" y2="7116"/>
                        <a14:foregroundMark x1="77055" y1="7116" x2="85445" y2="15356"/>
                        <a14:foregroundMark x1="85445" y1="15356" x2="92123" y2="27715"/>
                        <a14:foregroundMark x1="92123" y1="27715" x2="92637" y2="29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02" y="0"/>
            <a:ext cx="5829798" cy="26670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3" name="Picture 5" descr="Scan000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37" b="98714" l="0" r="94940">
                        <a14:foregroundMark x1="8036" y1="83923" x2="1190" y2="67846"/>
                        <a14:foregroundMark x1="1190" y1="67846" x2="0" y2="51768"/>
                        <a14:foregroundMark x1="0" y1="51768" x2="9226" y2="26367"/>
                        <a14:foregroundMark x1="52679" y1="27010" x2="53869" y2="24437"/>
                        <a14:foregroundMark x1="66369" y1="34727" x2="60417" y2="33441"/>
                        <a14:foregroundMark x1="19048" y1="12540" x2="33333" y2="6109"/>
                        <a14:foregroundMark x1="33333" y1="6109" x2="50298" y2="4823"/>
                        <a14:foregroundMark x1="50298" y1="4823" x2="72917" y2="10932"/>
                        <a14:foregroundMark x1="50893" y1="3537" x2="73214" y2="10289"/>
                        <a14:foregroundMark x1="90179" y1="71383" x2="89881" y2="72990"/>
                        <a14:foregroundMark x1="89286" y1="74277" x2="95238" y2="58199"/>
                        <a14:foregroundMark x1="95238" y1="58199" x2="93155" y2="40193"/>
                        <a14:foregroundMark x1="9226" y1="87138" x2="38690" y2="98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60743"/>
            <a:ext cx="3583632" cy="343157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772400" cy="762000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man Old Style" pitchFamily="18" charset="0"/>
              </a:rPr>
              <a:t>Razmjeri </a:t>
            </a:r>
            <a:endParaRPr lang="en-GB" altLang="sr-Latn-RS" dirty="0">
              <a:latin typeface="Bookman Old Style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878632"/>
            <a:ext cx="8712968" cy="5960318"/>
          </a:xfrm>
        </p:spPr>
        <p:txBody>
          <a:bodyPr/>
          <a:lstStyle/>
          <a:p>
            <a:pPr eaLnBrk="1" hangingPunct="1"/>
            <a:r>
              <a:rPr lang="hr-HR" altLang="sr-Latn-RS" sz="2600" dirty="0">
                <a:latin typeface="Bookman Old Style" pitchFamily="18" charset="0"/>
              </a:rPr>
              <a:t>Životni minimum u doba ranog carstva je 20 000 sestercija godišnje </a:t>
            </a:r>
          </a:p>
          <a:p>
            <a:pPr lvl="1" eaLnBrk="1" hangingPunct="1"/>
            <a:r>
              <a:rPr lang="hr-HR" altLang="sr-Latn-RS" sz="2400" dirty="0">
                <a:latin typeface="Bookman Old Style" pitchFamily="18" charset="0"/>
              </a:rPr>
              <a:t>više od 400 000 sestercija (koliko čini razred viteza) za Juvenala je raskoš</a:t>
            </a:r>
          </a:p>
          <a:p>
            <a:pPr lvl="1" eaLnBrk="1" hangingPunct="1"/>
            <a:r>
              <a:rPr lang="hr-HR" altLang="sr-Latn-RS" sz="2400" dirty="0">
                <a:latin typeface="Bookman Old Style" pitchFamily="18" charset="0"/>
              </a:rPr>
              <a:t>Za 3 000 000 sestercija Plinije je kupio jedno imanje</a:t>
            </a:r>
          </a:p>
          <a:p>
            <a:pPr lvl="1" eaLnBrk="1" hangingPunct="1"/>
            <a:r>
              <a:rPr lang="hr-HR" altLang="sr-Latn-RS" sz="2400" dirty="0">
                <a:latin typeface="Bookman Old Style" pitchFamily="18" charset="0"/>
              </a:rPr>
              <a:t>Apicije je kupio cipla za 5000 sestercija, a ubio se (da ne živi u siromaštvu) nakon što mu je ostalo „samo” 10 000 000 sestercija</a:t>
            </a:r>
          </a:p>
          <a:p>
            <a:pPr eaLnBrk="1" hangingPunct="1"/>
            <a:r>
              <a:rPr lang="hr-HR" altLang="sr-Latn-RS" sz="2600" dirty="0">
                <a:latin typeface="Bookman Old Style" pitchFamily="18" charset="0"/>
              </a:rPr>
              <a:t>Postoje zakoni za sprečavanje rastrošnosti:</a:t>
            </a:r>
            <a:endParaRPr lang="en-GB" altLang="sr-Latn-RS" sz="2600" dirty="0">
              <a:latin typeface="Bookman Old Style" pitchFamily="18" charset="0"/>
            </a:endParaRPr>
          </a:p>
          <a:p>
            <a:pPr lvl="1" eaLnBrk="1" hangingPunct="1"/>
            <a:r>
              <a:rPr lang="hr-HR" altLang="sr-Latn-RS" sz="2400" dirty="0">
                <a:latin typeface="Bookman Old Style" pitchFamily="18" charset="0"/>
              </a:rPr>
              <a:t>2.st. pr.Kr.: </a:t>
            </a:r>
            <a:r>
              <a:rPr lang="en-GB" altLang="sr-Latn-RS" sz="2400" dirty="0" err="1">
                <a:latin typeface="Bookman Old Style" pitchFamily="18" charset="0"/>
              </a:rPr>
              <a:t>maksimum</a:t>
            </a:r>
            <a:r>
              <a:rPr lang="en-GB" altLang="sr-Latn-RS" sz="2400" dirty="0">
                <a:latin typeface="Bookman Old Style" pitchFamily="18" charset="0"/>
              </a:rPr>
              <a:t> 25HS </a:t>
            </a:r>
            <a:r>
              <a:rPr lang="en-GB" altLang="sr-Latn-RS" sz="2400" dirty="0" err="1">
                <a:latin typeface="Bookman Old Style" pitchFamily="18" charset="0"/>
              </a:rPr>
              <a:t>na</a:t>
            </a:r>
            <a:r>
              <a:rPr lang="en-GB" altLang="sr-Latn-RS" sz="2400" dirty="0">
                <a:latin typeface="Bookman Old Style" pitchFamily="18" charset="0"/>
              </a:rPr>
              <a:t> </a:t>
            </a:r>
            <a:r>
              <a:rPr lang="en-GB" altLang="sr-Latn-RS" sz="2400" dirty="0" err="1">
                <a:latin typeface="Bookman Old Style" pitchFamily="18" charset="0"/>
              </a:rPr>
              <a:t>blagdane</a:t>
            </a:r>
            <a:r>
              <a:rPr lang="en-GB" altLang="sr-Latn-RS" sz="2400" dirty="0">
                <a:latin typeface="Bookman Old Style" pitchFamily="18" charset="0"/>
              </a:rPr>
              <a:t> za </a:t>
            </a:r>
            <a:r>
              <a:rPr lang="en-GB" altLang="sr-Latn-RS" sz="2400" dirty="0" err="1">
                <a:latin typeface="Bookman Old Style" pitchFamily="18" charset="0"/>
              </a:rPr>
              <a:t>najviše</a:t>
            </a:r>
            <a:r>
              <a:rPr lang="en-GB" altLang="sr-Latn-RS" sz="2400" dirty="0">
                <a:latin typeface="Bookman Old Style" pitchFamily="18" charset="0"/>
              </a:rPr>
              <a:t> 5 </a:t>
            </a:r>
            <a:r>
              <a:rPr lang="en-GB" altLang="sr-Latn-RS" sz="2400" dirty="0" err="1">
                <a:latin typeface="Bookman Old Style" pitchFamily="18" charset="0"/>
              </a:rPr>
              <a:t>gostiju</a:t>
            </a:r>
            <a:r>
              <a:rPr lang="en-GB" altLang="sr-Latn-RS" sz="2400" dirty="0">
                <a:latin typeface="Bookman Old Style" pitchFamily="18" charset="0"/>
              </a:rPr>
              <a:t> </a:t>
            </a:r>
            <a:r>
              <a:rPr lang="en-GB" altLang="sr-Latn-RS" sz="2400" dirty="0" err="1">
                <a:latin typeface="Bookman Old Style" pitchFamily="18" charset="0"/>
              </a:rPr>
              <a:t>i</a:t>
            </a:r>
            <a:r>
              <a:rPr lang="en-GB" altLang="sr-Latn-RS" sz="2400" dirty="0">
                <a:latin typeface="Bookman Old Style" pitchFamily="18" charset="0"/>
              </a:rPr>
              <a:t> 35kg </a:t>
            </a:r>
            <a:r>
              <a:rPr lang="en-GB" altLang="sr-Latn-RS" sz="2400" dirty="0" err="1">
                <a:latin typeface="Bookman Old Style" pitchFamily="18" charset="0"/>
              </a:rPr>
              <a:t>srebra</a:t>
            </a:r>
            <a:r>
              <a:rPr lang="en-GB" altLang="sr-Latn-RS" sz="2400" dirty="0">
                <a:latin typeface="Bookman Old Style" pitchFamily="18" charset="0"/>
              </a:rPr>
              <a:t> </a:t>
            </a:r>
            <a:r>
              <a:rPr lang="en-GB" altLang="sr-Latn-RS" sz="2400" dirty="0" err="1">
                <a:latin typeface="Bookman Old Style" pitchFamily="18" charset="0"/>
              </a:rPr>
              <a:t>na</a:t>
            </a:r>
            <a:r>
              <a:rPr lang="en-GB" altLang="sr-Latn-RS" sz="2400" dirty="0">
                <a:latin typeface="Bookman Old Style" pitchFamily="18" charset="0"/>
              </a:rPr>
              <a:t> </a:t>
            </a:r>
            <a:r>
              <a:rPr lang="en-GB" altLang="sr-Latn-RS" sz="2400" dirty="0" err="1">
                <a:latin typeface="Bookman Old Style" pitchFamily="18" charset="0"/>
              </a:rPr>
              <a:t>stolu</a:t>
            </a:r>
            <a:r>
              <a:rPr lang="en-GB" altLang="sr-Latn-RS" sz="2400" dirty="0">
                <a:latin typeface="Bookman Old Style" pitchFamily="18" charset="0"/>
              </a:rPr>
              <a:t> (u </a:t>
            </a:r>
            <a:r>
              <a:rPr lang="en-GB" altLang="sr-Latn-RS" sz="2400" dirty="0" err="1">
                <a:latin typeface="Bookman Old Style" pitchFamily="18" charset="0"/>
              </a:rPr>
              <a:t>radne</a:t>
            </a:r>
            <a:r>
              <a:rPr lang="en-GB" altLang="sr-Latn-RS" sz="2400" dirty="0">
                <a:latin typeface="Bookman Old Style" pitchFamily="18" charset="0"/>
              </a:rPr>
              <a:t> </a:t>
            </a:r>
            <a:r>
              <a:rPr lang="en-GB" altLang="sr-Latn-RS" sz="2400" dirty="0" err="1">
                <a:latin typeface="Bookman Old Style" pitchFamily="18" charset="0"/>
              </a:rPr>
              <a:t>dane</a:t>
            </a:r>
            <a:r>
              <a:rPr lang="en-GB" altLang="sr-Latn-RS" sz="2400" dirty="0">
                <a:latin typeface="Bookman Old Style" pitchFamily="18" charset="0"/>
              </a:rPr>
              <a:t> 2,5HS); </a:t>
            </a:r>
            <a:r>
              <a:rPr lang="en-GB" altLang="sr-Latn-RS" sz="2400" dirty="0" err="1">
                <a:latin typeface="Bookman Old Style" pitchFamily="18" charset="0"/>
              </a:rPr>
              <a:t>samo</a:t>
            </a:r>
            <a:r>
              <a:rPr lang="en-GB" altLang="sr-Latn-RS" sz="2400" dirty="0">
                <a:latin typeface="Bookman Old Style" pitchFamily="18" charset="0"/>
              </a:rPr>
              <a:t> </a:t>
            </a:r>
            <a:r>
              <a:rPr lang="en-GB" altLang="sr-Latn-RS" sz="2400" dirty="0" err="1">
                <a:latin typeface="Bookman Old Style" pitchFamily="18" charset="0"/>
              </a:rPr>
              <a:t>lokalno</a:t>
            </a:r>
            <a:r>
              <a:rPr lang="en-GB" altLang="sr-Latn-RS" sz="2400" dirty="0">
                <a:latin typeface="Bookman Old Style" pitchFamily="18" charset="0"/>
              </a:rPr>
              <a:t> vino = </a:t>
            </a:r>
            <a:r>
              <a:rPr lang="en-GB" altLang="sr-Latn-RS" sz="2400" dirty="0" err="1">
                <a:latin typeface="Bookman Old Style" pitchFamily="18" charset="0"/>
              </a:rPr>
              <a:t>kupovina</a:t>
            </a:r>
            <a:r>
              <a:rPr lang="en-GB" altLang="sr-Latn-RS" sz="2400" dirty="0">
                <a:latin typeface="Bookman Old Style" pitchFamily="18" charset="0"/>
              </a:rPr>
              <a:t> </a:t>
            </a:r>
            <a:r>
              <a:rPr lang="en-GB" altLang="sr-Latn-RS" sz="2400" dirty="0" err="1">
                <a:latin typeface="Bookman Old Style" pitchFamily="18" charset="0"/>
              </a:rPr>
              <a:t>hrane</a:t>
            </a:r>
            <a:r>
              <a:rPr lang="en-GB" altLang="sr-Latn-RS" sz="2400" dirty="0">
                <a:latin typeface="Bookman Old Style" pitchFamily="18" charset="0"/>
              </a:rPr>
              <a:t> od </a:t>
            </a:r>
            <a:r>
              <a:rPr lang="en-GB" altLang="sr-Latn-RS" sz="2400" dirty="0" err="1">
                <a:latin typeface="Bookman Old Style" pitchFamily="18" charset="0"/>
              </a:rPr>
              <a:t>oslobođenika</a:t>
            </a:r>
            <a:r>
              <a:rPr lang="en-GB" altLang="sr-Latn-RS" sz="2400" dirty="0">
                <a:latin typeface="Bookman Old Style" pitchFamily="18" charset="0"/>
              </a:rPr>
              <a:t> </a:t>
            </a:r>
            <a:r>
              <a:rPr lang="en-GB" altLang="sr-Latn-RS" sz="2400" dirty="0" err="1">
                <a:latin typeface="Bookman Old Style" pitchFamily="18" charset="0"/>
              </a:rPr>
              <a:t>ili</a:t>
            </a:r>
            <a:r>
              <a:rPr lang="en-GB" altLang="sr-Latn-RS" sz="2400" dirty="0">
                <a:latin typeface="Bookman Old Style" pitchFamily="18" charset="0"/>
              </a:rPr>
              <a:t> </a:t>
            </a:r>
            <a:r>
              <a:rPr lang="en-GB" altLang="sr-Latn-RS" sz="2400" dirty="0" err="1">
                <a:latin typeface="Bookman Old Style" pitchFamily="18" charset="0"/>
              </a:rPr>
              <a:t>klijenata</a:t>
            </a:r>
            <a:endParaRPr lang="en-GB" altLang="sr-Latn-RS" sz="2400" dirty="0">
              <a:latin typeface="Bookman Old Style" pitchFamily="18" charset="0"/>
            </a:endParaRPr>
          </a:p>
          <a:p>
            <a:pPr lvl="1" eaLnBrk="1" hangingPunct="1"/>
            <a:r>
              <a:rPr lang="en-GB" altLang="sr-Latn-RS" sz="2400" dirty="0" err="1">
                <a:latin typeface="Bookman Old Style" pitchFamily="18" charset="0"/>
              </a:rPr>
              <a:t>sredina</a:t>
            </a:r>
            <a:r>
              <a:rPr lang="en-GB" altLang="sr-Latn-RS" sz="2400" dirty="0">
                <a:latin typeface="Bookman Old Style" pitchFamily="18" charset="0"/>
              </a:rPr>
              <a:t> 1.st.A.D.</a:t>
            </a:r>
            <a:r>
              <a:rPr lang="hr-HR" altLang="sr-Latn-RS" sz="2400" dirty="0">
                <a:latin typeface="Bookman Old Style" pitchFamily="18" charset="0"/>
              </a:rPr>
              <a:t>: </a:t>
            </a:r>
            <a:r>
              <a:rPr lang="en-GB" altLang="sr-Latn-RS" sz="2400" dirty="0" err="1">
                <a:latin typeface="Bookman Old Style" pitchFamily="18" charset="0"/>
              </a:rPr>
              <a:t>maksimum</a:t>
            </a:r>
            <a:r>
              <a:rPr lang="en-GB" altLang="sr-Latn-RS" sz="2400" dirty="0">
                <a:latin typeface="Bookman Old Style" pitchFamily="18" charset="0"/>
              </a:rPr>
              <a:t> 2000HS za </a:t>
            </a:r>
            <a:r>
              <a:rPr lang="en-GB" altLang="sr-Latn-RS" sz="2400" dirty="0" err="1">
                <a:latin typeface="Bookman Old Style" pitchFamily="18" charset="0"/>
              </a:rPr>
              <a:t>blagdane</a:t>
            </a:r>
            <a:r>
              <a:rPr lang="en-GB" altLang="sr-Latn-RS" sz="2400" dirty="0">
                <a:latin typeface="Bookman Old Style" pitchFamily="18" charset="0"/>
              </a:rPr>
              <a:t> </a:t>
            </a:r>
          </a:p>
          <a:p>
            <a:pPr lvl="1" eaLnBrk="1" hangingPunct="1"/>
            <a:endParaRPr lang="en-GB" altLang="sr-Latn-RS" sz="26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8575"/>
            <a:ext cx="7315200" cy="1154113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man Old Style" pitchFamily="18" charset="0"/>
              </a:rPr>
              <a:t>Radni dan</a:t>
            </a:r>
            <a:endParaRPr lang="en-GB" altLang="sr-Latn-RS" dirty="0">
              <a:latin typeface="Bookman Old Style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00213"/>
            <a:ext cx="4679950" cy="5005387"/>
          </a:xfrm>
        </p:spPr>
        <p:txBody>
          <a:bodyPr/>
          <a:lstStyle/>
          <a:p>
            <a:pPr eaLnBrk="1" hangingPunct="1"/>
            <a:r>
              <a:rPr lang="hr-HR" altLang="sr-Latn-RS" sz="2400" dirty="0">
                <a:latin typeface="Bookman Old Style" pitchFamily="18" charset="0"/>
              </a:rPr>
              <a:t>Ležanje u krevetu ne traje duže od treće ure </a:t>
            </a:r>
          </a:p>
          <a:p>
            <a:pPr lvl="1" eaLnBrk="1" hangingPunct="1"/>
            <a:r>
              <a:rPr lang="hr-HR" altLang="sr-Latn-RS" sz="2200" dirty="0">
                <a:latin typeface="Bookman Old Style" pitchFamily="18" charset="0"/>
              </a:rPr>
              <a:t>ljeti oko 8h </a:t>
            </a:r>
          </a:p>
          <a:p>
            <a:pPr lvl="1" eaLnBrk="1" hangingPunct="1"/>
            <a:r>
              <a:rPr lang="hr-HR" altLang="sr-Latn-RS" sz="2200" dirty="0">
                <a:latin typeface="Bookman Old Style" pitchFamily="18" charset="0"/>
              </a:rPr>
              <a:t>nema umjetne rasvjete, treba iskoristiti dan</a:t>
            </a:r>
          </a:p>
          <a:p>
            <a:pPr eaLnBrk="1" hangingPunct="1"/>
            <a:r>
              <a:rPr lang="hr-HR" altLang="sr-Latn-RS" sz="2400" dirty="0">
                <a:latin typeface="Bookman Old Style" pitchFamily="18" charset="0"/>
              </a:rPr>
              <a:t>Izlazak iz kuće obično je oko 11h, u međuvremenu se odvija pozdravljanje (</a:t>
            </a:r>
            <a:r>
              <a:rPr lang="hr-HR" altLang="sr-Latn-RS" sz="2400" i="1" dirty="0">
                <a:latin typeface="Bookman Old Style" pitchFamily="18" charset="0"/>
              </a:rPr>
              <a:t>salutatio</a:t>
            </a:r>
            <a:r>
              <a:rPr lang="hr-HR" altLang="sr-Latn-RS" sz="2400" dirty="0">
                <a:latin typeface="Bookman Old Style" pitchFamily="18" charset="0"/>
              </a:rPr>
              <a:t>)</a:t>
            </a:r>
          </a:p>
          <a:p>
            <a:pPr eaLnBrk="1" hangingPunct="1"/>
            <a:r>
              <a:rPr lang="hr-HR" altLang="sr-Latn-RS" sz="2400" dirty="0">
                <a:latin typeface="Bookman Old Style" pitchFamily="18" charset="0"/>
              </a:rPr>
              <a:t>Poslovi završavaju oko devete ure, kad je večera</a:t>
            </a:r>
          </a:p>
          <a:p>
            <a:pPr lvl="1" eaLnBrk="1" hangingPunct="1"/>
            <a:r>
              <a:rPr lang="hr-HR" altLang="sr-Latn-RS" sz="2200" dirty="0">
                <a:latin typeface="Bookman Old Style" pitchFamily="18" charset="0"/>
              </a:rPr>
              <a:t>najkasnije 20h</a:t>
            </a:r>
            <a:endParaRPr lang="en-GB" altLang="sr-Latn-RS" sz="2200" dirty="0">
              <a:latin typeface="Bookman Old Style" pitchFamily="18" charset="0"/>
            </a:endParaRP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7938"/>
            <a:ext cx="4140200" cy="504666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625" y="5054600"/>
            <a:ext cx="33115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dirty="0">
                <a:solidFill>
                  <a:schemeClr val="tx2">
                    <a:lumMod val="9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Rekonstrukcija Trajanove tržnice (bazilike)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4750" y="65088"/>
            <a:ext cx="2693988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hr-HR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http://www.the-romans.co.uk/work.htm</a:t>
            </a:r>
          </a:p>
        </p:txBody>
      </p:sp>
    </p:spTree>
  </p:cSld>
  <p:clrMapOvr>
    <a:masterClrMapping/>
  </p:clrMapOvr>
  <p:transition spd="med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107950" y="260350"/>
            <a:ext cx="8424863" cy="1154113"/>
          </a:xfrm>
        </p:spPr>
        <p:txBody>
          <a:bodyPr/>
          <a:lstStyle/>
          <a:p>
            <a:pPr eaLnBrk="1" hangingPunct="1"/>
            <a:r>
              <a:rPr lang="hr-HR" altLang="en-US" dirty="0">
                <a:latin typeface="Bookman Old Style" pitchFamily="18" charset="0"/>
              </a:rPr>
              <a:t>Rano carstvo		Dioklecijan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989138"/>
            <a:ext cx="4572000" cy="4679950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dirty="0">
                <a:latin typeface="Bookman Old Style" pitchFamily="18" charset="0"/>
              </a:rPr>
              <a:t>Cijena termi </a:t>
            </a:r>
          </a:p>
          <a:p>
            <a:pPr marL="4572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hr-HR" altLang="sr-Latn-RS" dirty="0">
                <a:latin typeface="Bookman Old Style" pitchFamily="18" charset="0"/>
              </a:rPr>
              <a:t>	= 1 kvadrans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dirty="0">
                <a:latin typeface="Bookman Old Style" pitchFamily="18" charset="0"/>
              </a:rPr>
              <a:t>Cijena prostitutke </a:t>
            </a:r>
          </a:p>
          <a:p>
            <a:pPr marL="4572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hr-HR" altLang="sr-Latn-RS" dirty="0">
                <a:latin typeface="Bookman Old Style" pitchFamily="18" charset="0"/>
              </a:rPr>
              <a:t>	= 2 – 16 asa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dirty="0">
                <a:latin typeface="Bookman Old Style" pitchFamily="18" charset="0"/>
              </a:rPr>
              <a:t>Cijena roba </a:t>
            </a:r>
          </a:p>
          <a:p>
            <a:pPr marL="4572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hr-HR" altLang="sr-Latn-RS" dirty="0">
                <a:latin typeface="Bookman Old Style" pitchFamily="18" charset="0"/>
              </a:rPr>
              <a:t>	= c. 600 sestercija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dirty="0">
                <a:latin typeface="Bookman Old Style" pitchFamily="18" charset="0"/>
              </a:rPr>
              <a:t>Plaća učitelja </a:t>
            </a:r>
          </a:p>
          <a:p>
            <a:pPr marL="4572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hr-HR" altLang="sr-Latn-RS" dirty="0">
                <a:latin typeface="Bookman Old Style" pitchFamily="18" charset="0"/>
              </a:rPr>
              <a:t>	= 8 asa po učeniku 	mjesečno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dirty="0">
                <a:latin typeface="Bookman Old Style" pitchFamily="18" charset="0"/>
              </a:rPr>
              <a:t>Dnevnica za vojnika </a:t>
            </a:r>
          </a:p>
          <a:p>
            <a:pPr marL="4572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hr-HR" altLang="sr-Latn-RS" dirty="0">
                <a:latin typeface="Bookman Old Style" pitchFamily="18" charset="0"/>
              </a:rPr>
              <a:t>	= 1 denar</a:t>
            </a:r>
            <a:endParaRPr lang="hr-HR" altLang="sr-Latn-R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356100" y="1628775"/>
            <a:ext cx="4608513" cy="4710113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u="sng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301.g. </a:t>
            </a:r>
            <a:r>
              <a:rPr lang="hr-HR" altLang="sr-Latn-RS" u="sng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edikt o stalnim cijenama</a:t>
            </a:r>
          </a:p>
          <a:p>
            <a:pPr eaLnBrk="1" hangingPunct="1">
              <a:buFont typeface="Wingdings" pitchFamily="2" charset="2"/>
              <a:buNone/>
            </a:pPr>
            <a:endParaRPr lang="hr-HR" altLang="sr-Latn-RS" u="sng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eaLnBrk="1" hangingPunct="1"/>
            <a:r>
              <a:rPr lang="hr-HR" altLang="sr-Latn-RS">
                <a:latin typeface="Bookman Old Style" pitchFamily="18" charset="0"/>
              </a:rPr>
              <a:t>1 kokoš / najjeftinije cipele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>
                <a:latin typeface="Bookman Old Style" pitchFamily="18" charset="0"/>
              </a:rPr>
              <a:t>	= 60 denara</a:t>
            </a:r>
          </a:p>
          <a:p>
            <a:pPr eaLnBrk="1" hangingPunct="1"/>
            <a:r>
              <a:rPr lang="hr-HR" altLang="en-US">
                <a:latin typeface="Bookman Old Style" pitchFamily="18" charset="0"/>
              </a:rPr>
              <a:t>Odvjetnik (za vođenje cijele parnice)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en-US">
                <a:latin typeface="Bookman Old Style" pitchFamily="18" charset="0"/>
              </a:rPr>
              <a:t>	= 1000 denara</a:t>
            </a:r>
          </a:p>
          <a:p>
            <a:pPr eaLnBrk="1" hangingPunct="1"/>
            <a:r>
              <a:rPr lang="hr-HR" altLang="en-US">
                <a:latin typeface="Bookman Old Style" pitchFamily="18" charset="0"/>
              </a:rPr>
              <a:t>Plaća učitelja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en-US">
                <a:latin typeface="Bookman Old Style" pitchFamily="18" charset="0"/>
              </a:rPr>
              <a:t>	= 50 denara po učeniku 	mjesečno</a:t>
            </a:r>
          </a:p>
          <a:p>
            <a:pPr eaLnBrk="1" hangingPunct="1"/>
            <a:r>
              <a:rPr lang="hr-HR" altLang="sr-Latn-RS">
                <a:latin typeface="Bookman Old Style" pitchFamily="18" charset="0"/>
              </a:rPr>
              <a:t>Dnevnica za vojnika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en-US">
                <a:latin typeface="Bookman Old Style" pitchFamily="18" charset="0"/>
              </a:rPr>
              <a:t>	= c. 5 denara</a:t>
            </a:r>
            <a:endParaRPr lang="hr-HR" altLang="sr-Latn-RS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722313"/>
            <a:ext cx="7839075" cy="558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>
                <a:latin typeface="Bookman Old Style" pitchFamily="18" charset="0"/>
              </a:rPr>
              <a:t>Mjere</a:t>
            </a:r>
            <a:endParaRPr lang="en-GB" altLang="sr-Latn-RS" dirty="0">
              <a:latin typeface="Bookman Old Style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73238"/>
            <a:ext cx="4968875" cy="4724400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man Old Style" pitchFamily="18" charset="0"/>
              </a:rPr>
              <a:t>Za </a:t>
            </a:r>
            <a:r>
              <a:rPr lang="hr-HR" altLang="sr-Latn-RS" u="sng" dirty="0">
                <a:latin typeface="Bookman Old Style" pitchFamily="18" charset="0"/>
              </a:rPr>
              <a:t>dužinu</a:t>
            </a:r>
            <a:r>
              <a:rPr lang="hr-HR" altLang="sr-Latn-RS" dirty="0">
                <a:latin typeface="Bookman Old Style" pitchFamily="18" charset="0"/>
              </a:rPr>
              <a:t>: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1 </a:t>
            </a:r>
            <a:r>
              <a:rPr lang="hr-HR" altLang="sr-Latn-RS" i="1" dirty="0">
                <a:latin typeface="Bookman Old Style" pitchFamily="18" charset="0"/>
              </a:rPr>
              <a:t>digitus </a:t>
            </a:r>
            <a:r>
              <a:rPr lang="hr-HR" altLang="sr-Latn-RS" dirty="0">
                <a:latin typeface="Bookman Old Style" pitchFamily="18" charset="0"/>
              </a:rPr>
              <a:t>(palac) = 1/16 stope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hr-HR" altLang="sr-Latn-RS" i="1" dirty="0">
                <a:latin typeface="Bookman Old Style" pitchFamily="18" charset="0"/>
              </a:rPr>
              <a:t>	</a:t>
            </a:r>
            <a:r>
              <a:rPr lang="hr-HR" altLang="sr-Latn-RS" dirty="0">
                <a:latin typeface="Bookman Old Style" pitchFamily="18" charset="0"/>
              </a:rPr>
              <a:t>1 </a:t>
            </a:r>
            <a:r>
              <a:rPr lang="hr-HR" altLang="sr-Latn-RS" i="1" dirty="0">
                <a:latin typeface="Bookman Old Style" pitchFamily="18" charset="0"/>
              </a:rPr>
              <a:t>pes </a:t>
            </a:r>
            <a:r>
              <a:rPr lang="hr-HR" altLang="sr-Latn-RS" dirty="0">
                <a:latin typeface="Bookman Old Style" pitchFamily="18" charset="0"/>
              </a:rPr>
              <a:t>(stopa)= 0,3m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1 i pol stopa = 1 </a:t>
            </a:r>
            <a:r>
              <a:rPr lang="hr-HR" altLang="sr-Latn-RS" i="1" dirty="0">
                <a:latin typeface="Bookman Old Style" pitchFamily="18" charset="0"/>
              </a:rPr>
              <a:t>cubitus </a:t>
            </a:r>
            <a:r>
              <a:rPr lang="hr-HR" altLang="sr-Latn-RS" dirty="0">
                <a:latin typeface="Bookman Old Style" pitchFamily="18" charset="0"/>
              </a:rPr>
              <a:t>(lakat)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2 i pol stope = 1 </a:t>
            </a:r>
            <a:r>
              <a:rPr lang="hr-HR" altLang="sr-Latn-RS" i="1" dirty="0">
                <a:latin typeface="Bookman Old Style" pitchFamily="18" charset="0"/>
              </a:rPr>
              <a:t>gradus </a:t>
            </a:r>
            <a:r>
              <a:rPr lang="hr-HR" altLang="sr-Latn-RS" dirty="0">
                <a:latin typeface="Bookman Old Style" pitchFamily="18" charset="0"/>
              </a:rPr>
              <a:t>(korak)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5 stopa = 1 </a:t>
            </a:r>
            <a:r>
              <a:rPr lang="hr-HR" altLang="sr-Latn-RS" i="1" dirty="0">
                <a:latin typeface="Bookman Old Style" pitchFamily="18" charset="0"/>
              </a:rPr>
              <a:t>passus</a:t>
            </a:r>
            <a:r>
              <a:rPr lang="hr-HR" altLang="sr-Latn-RS" dirty="0">
                <a:latin typeface="Bookman Old Style" pitchFamily="18" charset="0"/>
              </a:rPr>
              <a:t> (dvokorak)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1000 dvokoraka = 1 </a:t>
            </a:r>
            <a:r>
              <a:rPr lang="hr-HR" altLang="sr-Latn-RS" i="1" dirty="0">
                <a:latin typeface="Bookman Old Style" pitchFamily="18" charset="0"/>
              </a:rPr>
              <a:t>miliarium </a:t>
            </a:r>
            <a:r>
              <a:rPr lang="hr-HR" altLang="sr-Latn-RS" dirty="0">
                <a:latin typeface="Bookman Old Style" pitchFamily="18" charset="0"/>
              </a:rPr>
              <a:t>(milja) 	= 1481,5 m</a:t>
            </a:r>
            <a:endParaRPr lang="en-GB" altLang="sr-Latn-RS" dirty="0">
              <a:latin typeface="Bookman Old Style" pitchFamily="18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4005263"/>
            <a:ext cx="36258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3644900"/>
            <a:ext cx="4010025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900" dirty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itchFamily="18" charset="0"/>
              </a:rPr>
              <a:t>http://en.wikipedia.org/wiki/Measuring_rod</a:t>
            </a:r>
          </a:p>
          <a:p>
            <a:pPr algn="r">
              <a:defRPr/>
            </a:pPr>
            <a:r>
              <a:rPr lang="hr-HR" sz="900" dirty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itchFamily="18" charset="0"/>
              </a:rPr>
              <a:t>https://docplayer.net/53425597-Understanding-roman-inscriptions.html</a:t>
            </a:r>
            <a:r>
              <a:rPr lang="hr-HR" sz="900" dirty="0">
                <a:solidFill>
                  <a:schemeClr val="bg2">
                    <a:lumMod val="25000"/>
                    <a:lumOff val="75000"/>
                  </a:schemeClr>
                </a:solidFill>
                <a:cs typeface="Times New Roman" pitchFamily="18" charset="0"/>
              </a:rPr>
              <a:t>http://en.wikipedia.org/wiki/Milliarium_Aureum</a:t>
            </a:r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-4644"/>
            <a:ext cx="1809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552"/>
            <a:ext cx="3243142" cy="216700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DBA48A-63D2-4F69-A3D2-CDDBABD9513D}"/>
              </a:ext>
            </a:extLst>
          </p:cNvPr>
          <p:cNvSpPr txBox="1"/>
          <p:nvPr/>
        </p:nvSpPr>
        <p:spPr>
          <a:xfrm>
            <a:off x="4368554" y="1473837"/>
            <a:ext cx="1787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decempeda</a:t>
            </a:r>
            <a:endParaRPr lang="en-GB" sz="2000" i="1" dirty="0">
              <a:solidFill>
                <a:schemeClr val="accent1">
                  <a:lumMod val="20000"/>
                  <a:lumOff val="80000"/>
                </a:schemeClr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-20638"/>
            <a:ext cx="3976688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8604250" cy="5516562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man Old Style" pitchFamily="18" charset="0"/>
              </a:rPr>
              <a:t>Za </a:t>
            </a:r>
            <a:r>
              <a:rPr lang="hr-HR" altLang="sr-Latn-RS" u="sng" dirty="0">
                <a:latin typeface="Bookman Old Style" pitchFamily="18" charset="0"/>
              </a:rPr>
              <a:t>površinu</a:t>
            </a:r>
            <a:r>
              <a:rPr lang="hr-HR" altLang="sr-Latn-RS" dirty="0">
                <a:latin typeface="Bookman Old Style" pitchFamily="18" charset="0"/>
              </a:rPr>
              <a:t>: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1 </a:t>
            </a:r>
            <a:r>
              <a:rPr lang="hr-HR" altLang="sr-Latn-RS" i="1" dirty="0">
                <a:latin typeface="Bookman Old Style" pitchFamily="18" charset="0"/>
              </a:rPr>
              <a:t>pes quadratus </a:t>
            </a:r>
            <a:r>
              <a:rPr lang="hr-HR" altLang="sr-Latn-RS" dirty="0">
                <a:latin typeface="Bookman Old Style" pitchFamily="18" charset="0"/>
              </a:rPr>
              <a:t>= 0,087m</a:t>
            </a:r>
            <a:r>
              <a:rPr lang="hr-HR" altLang="sr-Latn-RS" baseline="30000" dirty="0">
                <a:latin typeface="Bookman Old Style" pitchFamily="18" charset="0"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1 </a:t>
            </a:r>
            <a:r>
              <a:rPr lang="hr-HR" altLang="sr-Latn-RS" i="1" dirty="0">
                <a:latin typeface="Bookman Old Style" pitchFamily="18" charset="0"/>
              </a:rPr>
              <a:t>iugerum </a:t>
            </a:r>
            <a:r>
              <a:rPr lang="hr-HR" altLang="sr-Latn-RS" dirty="0">
                <a:latin typeface="Bookman Old Style" pitchFamily="18" charset="0"/>
              </a:rPr>
              <a:t>(jutro)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= 28 800 kvadratnih stopa = 2518,2m</a:t>
            </a:r>
            <a:r>
              <a:rPr lang="hr-HR" altLang="sr-Latn-RS" baseline="30000" dirty="0">
                <a:latin typeface="Bookman Old Style" pitchFamily="18" charset="0"/>
              </a:rPr>
              <a:t>2</a:t>
            </a:r>
            <a:r>
              <a:rPr lang="hr-HR" altLang="sr-Latn-RS" dirty="0">
                <a:latin typeface="Bookman Old Style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	2 </a:t>
            </a:r>
            <a:r>
              <a:rPr lang="hr-HR" altLang="sr-Latn-RS" i="1" dirty="0">
                <a:latin typeface="Bookman Old Style" pitchFamily="18" charset="0"/>
              </a:rPr>
              <a:t>iugera = heredium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1 </a:t>
            </a:r>
            <a:r>
              <a:rPr lang="hr-HR" altLang="sr-Latn-RS" i="1" dirty="0">
                <a:latin typeface="Bookman Old Style" pitchFamily="18" charset="0"/>
              </a:rPr>
              <a:t>centuria </a:t>
            </a:r>
            <a:r>
              <a:rPr lang="hr-HR" altLang="sr-Latn-RS" dirty="0">
                <a:latin typeface="Bookman Old Style" pitchFamily="18" charset="0"/>
              </a:rPr>
              <a:t>(100 </a:t>
            </a:r>
            <a:r>
              <a:rPr lang="hr-HR" altLang="sr-Latn-RS" i="1" dirty="0">
                <a:latin typeface="Bookman Old Style" pitchFamily="18" charset="0"/>
              </a:rPr>
              <a:t>heredia</a:t>
            </a:r>
            <a:r>
              <a:rPr lang="hr-HR" altLang="sr-Latn-RS" dirty="0">
                <a:latin typeface="Bookman Old Style" pitchFamily="18" charset="0"/>
              </a:rPr>
              <a:t>;</a:t>
            </a:r>
            <a:r>
              <a:rPr lang="hr-HR" altLang="sr-Latn-RS" i="1" dirty="0">
                <a:latin typeface="Bookman Old Style" pitchFamily="18" charset="0"/>
              </a:rPr>
              <a:t> </a:t>
            </a:r>
            <a:r>
              <a:rPr lang="hr-HR" altLang="sr-Latn-RS" dirty="0">
                <a:latin typeface="Bookman Old Style" pitchFamily="18" charset="0"/>
              </a:rPr>
              <a:t>mjera za vojnika koji je završio službu)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	= c. 510 000m</a:t>
            </a:r>
            <a:r>
              <a:rPr lang="hr-HR" altLang="sr-Latn-RS" baseline="30000" dirty="0">
                <a:latin typeface="Bookman Old Style" pitchFamily="18" charset="0"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endParaRPr lang="hr-HR" altLang="sr-Latn-RS" dirty="0">
              <a:latin typeface="Bookman Old Style" pitchFamily="18" charset="0"/>
            </a:endParaRPr>
          </a:p>
          <a:p>
            <a:pPr eaLnBrk="1" hangingPunct="1"/>
            <a:r>
              <a:rPr lang="hr-HR" altLang="sr-Latn-RS" dirty="0">
                <a:latin typeface="Bookman Old Style" pitchFamily="18" charset="0"/>
              </a:rPr>
              <a:t>Za </a:t>
            </a:r>
            <a:r>
              <a:rPr lang="hr-HR" altLang="sr-Latn-RS" u="sng" dirty="0">
                <a:latin typeface="Bookman Old Style" pitchFamily="18" charset="0"/>
              </a:rPr>
              <a:t>obujam</a:t>
            </a:r>
            <a:r>
              <a:rPr lang="hr-HR" altLang="sr-Latn-RS" dirty="0">
                <a:latin typeface="Bookman Old Style" pitchFamily="18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1 </a:t>
            </a:r>
            <a:r>
              <a:rPr lang="hr-HR" altLang="sr-Latn-RS" i="1" dirty="0">
                <a:latin typeface="Bookman Old Style" pitchFamily="18" charset="0"/>
              </a:rPr>
              <a:t>cyathus</a:t>
            </a:r>
            <a:r>
              <a:rPr lang="hr-HR" altLang="sr-Latn-RS" dirty="0">
                <a:latin typeface="Bookman Old Style" pitchFamily="18" charset="0"/>
              </a:rPr>
              <a:t> (čaša) = 0,0456l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1 </a:t>
            </a:r>
            <a:r>
              <a:rPr lang="hr-HR" altLang="sr-Latn-RS" i="1" dirty="0">
                <a:latin typeface="Bookman Old Style" pitchFamily="18" charset="0"/>
              </a:rPr>
              <a:t>amphora </a:t>
            </a:r>
            <a:r>
              <a:rPr lang="hr-HR" altLang="sr-Latn-RS" dirty="0">
                <a:latin typeface="Bookman Old Style" pitchFamily="18" charset="0"/>
              </a:rPr>
              <a:t>(amfora) = 26,26l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 	1 </a:t>
            </a:r>
            <a:r>
              <a:rPr lang="hr-HR" altLang="sr-Latn-RS" i="1" dirty="0">
                <a:latin typeface="Bookman Old Style" pitchFamily="18" charset="0"/>
              </a:rPr>
              <a:t>modius</a:t>
            </a:r>
            <a:r>
              <a:rPr lang="hr-HR" altLang="sr-Latn-RS" dirty="0">
                <a:latin typeface="Bookman Old Style" pitchFamily="18" charset="0"/>
              </a:rPr>
              <a:t> (modij, za žito)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	= 8,7 l = 1/6 medimna (</a:t>
            </a:r>
            <a:r>
              <a:rPr lang="hr-HR" altLang="sr-Latn-RS" i="1" dirty="0">
                <a:latin typeface="Bookman Old Style" pitchFamily="18" charset="0"/>
              </a:rPr>
              <a:t>medimnus</a:t>
            </a:r>
            <a:r>
              <a:rPr lang="hr-HR" altLang="sr-Latn-RS" dirty="0">
                <a:latin typeface="Bookman Old Style" pitchFamily="18" charset="0"/>
              </a:rPr>
              <a:t>) </a:t>
            </a:r>
            <a:endParaRPr lang="en-GB" altLang="sr-Latn-RS" dirty="0">
              <a:latin typeface="Bookman Old Style" pitchFamily="18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4091" y1="89958" x2="53636" y2="89540"/>
                        <a14:foregroundMark x1="53636" y1="89540" x2="64091" y2="89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11" y="4004980"/>
            <a:ext cx="2599556" cy="28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9088" y="0"/>
            <a:ext cx="367347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hr-HR" sz="1000" dirty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itchFamily="18" charset="0"/>
              </a:rPr>
              <a:t>http://www.istrianet.org/istria/archeology/images/08_0308glasistre2.jpg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7063" y="6611938"/>
            <a:ext cx="59769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hr-HR" sz="1000" dirty="0">
                <a:solidFill>
                  <a:schemeClr val="bg2">
                    <a:lumMod val="50000"/>
                    <a:lumOff val="50000"/>
                  </a:schemeClr>
                </a:solidFill>
                <a:cs typeface="Times New Roman" pitchFamily="18" charset="0"/>
              </a:rPr>
              <a:t>http://upload.wikimedia.org/wikipedia/commons/1/1e/Modio_de_Ponte_Pu%C3%B1ide_(M.A.N._1930-16-1)_01.jpg</a:t>
            </a:r>
          </a:p>
        </p:txBody>
      </p:sp>
    </p:spTree>
  </p:cSld>
  <p:clrMapOvr>
    <a:masterClrMapping/>
  </p:clrMapOvr>
  <p:transition spd="med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785225" cy="1568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4000" dirty="0">
                <a:latin typeface="Bookman Old Style" pitchFamily="18" charset="0"/>
              </a:rPr>
              <a:t>Brige običnih ljudi </a:t>
            </a:r>
            <a:br>
              <a:rPr lang="hr-HR" altLang="sr-Latn-RS" sz="4000" dirty="0">
                <a:latin typeface="Bookman Old Style" pitchFamily="18" charset="0"/>
              </a:rPr>
            </a:br>
            <a:r>
              <a:rPr lang="hr-HR" altLang="sr-Latn-RS" sz="3200" dirty="0">
                <a:latin typeface="Bookman Old Style" pitchFamily="18" charset="0"/>
              </a:rPr>
              <a:t>- papirus iz Oxyrhyncha, </a:t>
            </a:r>
            <a:r>
              <a:rPr lang="hr-HR" sz="3200" dirty="0">
                <a:latin typeface="Bookman Old Style" panose="02050604050505020204" pitchFamily="18" charset="0"/>
              </a:rPr>
              <a:t>P.Oxy.XII 1477</a:t>
            </a:r>
            <a:r>
              <a:rPr lang="hr-HR" altLang="sr-Latn-RS" sz="3200" dirty="0">
                <a:latin typeface="Bookman Old Style" pitchFamily="18" charset="0"/>
              </a:rPr>
              <a:t>, 4.st.A.D.</a:t>
            </a:r>
            <a:endParaRPr lang="en-GB" altLang="sr-Latn-RS" sz="3200" dirty="0">
              <a:latin typeface="Bookman Old Style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989138"/>
            <a:ext cx="8231187" cy="46402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r-HR" altLang="sr-Latn-RS">
                <a:latin typeface="Bookman Old Style" pitchFamily="18" charset="0"/>
              </a:rPr>
              <a:t>“Hoću li dobiti plaću?”	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>
                <a:latin typeface="Bookman Old Style" pitchFamily="18" charset="0"/>
              </a:rPr>
              <a:t>“Hoću li dobiti dopust?”	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>
                <a:latin typeface="Bookman Old Style" pitchFamily="18" charset="0"/>
              </a:rPr>
              <a:t>“Hoće li mi proskribirati imovinu?”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>
                <a:latin typeface="Bookman Old Style" pitchFamily="18" charset="0"/>
              </a:rPr>
              <a:t>“Hoće li me prodati u ropstvo?”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>
                <a:latin typeface="Bookman Old Style" pitchFamily="18" charset="0"/>
              </a:rPr>
              <a:t>“Hoću li postati gradski vijećnik?”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>
                <a:latin typeface="Bookman Old Style" pitchFamily="18" charset="0"/>
              </a:rPr>
              <a:t>“Hoću li biti prognan?”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>
                <a:latin typeface="Bookman Old Style" pitchFamily="18" charset="0"/>
              </a:rPr>
              <a:t>“Hoću li biti razdvojen od žene?” 	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>
                <a:latin typeface="Bookman Old Style" pitchFamily="18" charset="0"/>
              </a:rPr>
              <a:t>“Jesam li začaran?”</a:t>
            </a:r>
            <a:endParaRPr lang="en-GB" altLang="sr-Latn-RS">
              <a:latin typeface="Bookman Old Style" pitchFamily="18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74950"/>
            <a:ext cx="2843212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0788" y="6611938"/>
            <a:ext cx="338455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000" dirty="0">
                <a:solidFill>
                  <a:schemeClr val="bg2">
                    <a:lumMod val="50000"/>
                    <a:lumOff val="50000"/>
                  </a:schemeClr>
                </a:solidFill>
                <a:cs typeface="Times New Roman" pitchFamily="18" charset="0"/>
              </a:rPr>
              <a:t>http://en.wikipedia.org/wiki/Oxyrhynchus_Papyri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42100" y="2435225"/>
            <a:ext cx="21605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Papyrus </a:t>
            </a:r>
            <a:r>
              <a:rPr lang="hr-HR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P</a:t>
            </a:r>
            <a:r>
              <a:rPr lang="hr-HR" sz="1400" baseline="30000" dirty="0">
                <a:solidFill>
                  <a:schemeClr val="accent1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1</a:t>
            </a:r>
            <a:endParaRPr lang="hr-HR" sz="1400" dirty="0">
              <a:solidFill>
                <a:schemeClr val="accent1">
                  <a:lumMod val="40000"/>
                  <a:lumOff val="6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315200" cy="1081088"/>
          </a:xfrm>
        </p:spPr>
        <p:txBody>
          <a:bodyPr/>
          <a:lstStyle/>
          <a:p>
            <a:pPr algn="ctr" eaLnBrk="1" hangingPunct="1"/>
            <a:r>
              <a:rPr lang="hr-HR" altLang="sr-Latn-RS" i="1">
                <a:latin typeface="Bookman Old Style" pitchFamily="18" charset="0"/>
              </a:rPr>
              <a:t>Salutatio</a:t>
            </a:r>
            <a:r>
              <a:rPr lang="hr-HR" altLang="sr-Latn-RS">
                <a:latin typeface="Bookman Old Style" pitchFamily="18" charset="0"/>
              </a:rPr>
              <a:t> </a:t>
            </a:r>
            <a:endParaRPr lang="en-GB" altLang="sr-Latn-RS">
              <a:latin typeface="Bookman Old Style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00213"/>
            <a:ext cx="8154987" cy="4776787"/>
          </a:xfrm>
        </p:spPr>
        <p:txBody>
          <a:bodyPr/>
          <a:lstStyle/>
          <a:p>
            <a:pPr eaLnBrk="1" hangingPunct="1"/>
            <a:r>
              <a:rPr lang="hr-HR" altLang="sr-Latn-RS" sz="2400" dirty="0">
                <a:latin typeface="Bookman Old Style" pitchFamily="18" charset="0"/>
              </a:rPr>
              <a:t>Svaki je Rimljanin vezan za moćnijeg od sebe osjećajem dužnosti (</a:t>
            </a:r>
            <a:r>
              <a:rPr lang="hr-HR" altLang="sr-Latn-RS" sz="2400" i="1" dirty="0">
                <a:latin typeface="Bookman Old Style" pitchFamily="18" charset="0"/>
              </a:rPr>
              <a:t>obsequium</a:t>
            </a:r>
            <a:r>
              <a:rPr lang="hr-HR" altLang="sr-Latn-RS" sz="2400" dirty="0">
                <a:latin typeface="Bookman Old Style" pitchFamily="18" charset="0"/>
              </a:rPr>
              <a:t>)</a:t>
            </a:r>
          </a:p>
          <a:p>
            <a:pPr eaLnBrk="1" hangingPunct="1"/>
            <a:r>
              <a:rPr lang="hr-HR" altLang="sr-Latn-RS" sz="2400" dirty="0">
                <a:latin typeface="Bookman Old Style" pitchFamily="18" charset="0"/>
              </a:rPr>
              <a:t>Patricij je obično pokrovitelj (</a:t>
            </a:r>
            <a:r>
              <a:rPr lang="hr-HR" altLang="sr-Latn-RS" sz="2400" i="1" dirty="0">
                <a:latin typeface="Bookman Old Style" pitchFamily="18" charset="0"/>
              </a:rPr>
              <a:t>patronus</a:t>
            </a:r>
            <a:r>
              <a:rPr lang="hr-HR" altLang="sr-Latn-RS" sz="2400" dirty="0">
                <a:latin typeface="Bookman Old Style" pitchFamily="18" charset="0"/>
              </a:rPr>
              <a:t>) siromašnijeg građanina (</a:t>
            </a:r>
            <a:r>
              <a:rPr lang="hr-HR" altLang="sr-Latn-RS" sz="2400" i="1" dirty="0">
                <a:latin typeface="Bookman Old Style" pitchFamily="18" charset="0"/>
              </a:rPr>
              <a:t>cliens</a:t>
            </a:r>
            <a:r>
              <a:rPr lang="hr-HR" altLang="sr-Latn-RS" sz="2400" dirty="0">
                <a:latin typeface="Bookman Old Style" pitchFamily="18" charset="0"/>
              </a:rPr>
              <a:t>) </a:t>
            </a:r>
          </a:p>
          <a:p>
            <a:pPr lvl="1" eaLnBrk="1" hangingPunct="1"/>
            <a:r>
              <a:rPr lang="hr-HR" altLang="sr-Latn-RS" sz="2200" dirty="0">
                <a:latin typeface="Bookman Old Style" pitchFamily="18" charset="0"/>
              </a:rPr>
              <a:t>što ih više ima, to je ugledniji</a:t>
            </a:r>
          </a:p>
          <a:p>
            <a:pPr eaLnBrk="1" hangingPunct="1"/>
            <a:r>
              <a:rPr lang="hr-HR" altLang="sr-Latn-RS" sz="2400" dirty="0">
                <a:latin typeface="Bookman Old Style" pitchFamily="18" charset="0"/>
              </a:rPr>
              <a:t>Klijent je dio patronove obitelji (</a:t>
            </a:r>
            <a:r>
              <a:rPr lang="hr-HR" altLang="sr-Latn-RS" sz="2400" i="1" dirty="0">
                <a:latin typeface="Bookman Old Style" pitchFamily="18" charset="0"/>
              </a:rPr>
              <a:t>familia</a:t>
            </a:r>
            <a:r>
              <a:rPr lang="hr-HR" altLang="sr-Latn-RS" sz="2400" dirty="0">
                <a:latin typeface="Bookman Old Style" pitchFamily="18" charset="0"/>
              </a:rPr>
              <a:t>)</a:t>
            </a:r>
          </a:p>
          <a:p>
            <a:pPr lvl="1" eaLnBrk="1" hangingPunct="1"/>
            <a:r>
              <a:rPr lang="hr-HR" altLang="sr-Latn-RS" sz="2200" dirty="0">
                <a:latin typeface="Bookman Old Style" pitchFamily="18" charset="0"/>
              </a:rPr>
              <a:t>prati ga u rat ili u inozemstvo</a:t>
            </a:r>
          </a:p>
          <a:p>
            <a:pPr lvl="1" eaLnBrk="1" hangingPunct="1"/>
            <a:r>
              <a:rPr lang="hr-HR" altLang="sr-Latn-RS" sz="2200" dirty="0">
                <a:latin typeface="Bookman Old Style" pitchFamily="18" charset="0"/>
              </a:rPr>
              <a:t>glasa za njega na skupštinama</a:t>
            </a:r>
          </a:p>
          <a:p>
            <a:pPr lvl="1" eaLnBrk="1" hangingPunct="1"/>
            <a:r>
              <a:rPr lang="hr-HR" altLang="sr-Latn-RS" sz="2200" dirty="0">
                <a:latin typeface="Bookman Old Style" pitchFamily="18" charset="0"/>
              </a:rPr>
              <a:t>podupire ga u parnicama</a:t>
            </a:r>
          </a:p>
        </p:txBody>
      </p:sp>
    </p:spTree>
  </p:cSld>
  <p:clrMapOvr>
    <a:masterClrMapping/>
  </p:clrMapOvr>
  <p:transition spd="med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1081088"/>
            <a:ext cx="3890962" cy="979487"/>
          </a:xfrm>
        </p:spPr>
        <p:txBody>
          <a:bodyPr/>
          <a:lstStyle/>
          <a:p>
            <a:pPr algn="ctr" eaLnBrk="1" hangingPunct="1"/>
            <a:r>
              <a:rPr lang="hr-HR" altLang="sr-Latn-RS" i="1" dirty="0">
                <a:latin typeface="Bookman Old Style" pitchFamily="18" charset="0"/>
              </a:rPr>
              <a:t>Sportula</a:t>
            </a:r>
            <a:r>
              <a:rPr lang="hr-HR" altLang="sr-Latn-RS" dirty="0">
                <a:latin typeface="Bookman Old Style" pitchFamily="18" charset="0"/>
              </a:rPr>
              <a:t> </a:t>
            </a:r>
            <a:endParaRPr lang="en-GB" altLang="sr-Latn-RS" dirty="0">
              <a:latin typeface="Bookman Old Style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2708275"/>
            <a:ext cx="7931150" cy="3540125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latin typeface="Bookman Old Style" pitchFamily="18" charset="0"/>
              </a:rPr>
              <a:t>Svako jutro patron klijentu dijeli namirnice ili novac u košarici zvanoj </a:t>
            </a:r>
            <a:r>
              <a:rPr lang="hr-HR" altLang="sr-Latn-RS" sz="2800" i="1" dirty="0">
                <a:latin typeface="Bookman Old Style" pitchFamily="18" charset="0"/>
              </a:rPr>
              <a:t>sportula </a:t>
            </a:r>
            <a:endParaRPr lang="hr-HR" altLang="sr-Latn-RS" sz="2800" dirty="0"/>
          </a:p>
          <a:p>
            <a:pPr lvl="1" eaLnBrk="1" hangingPunct="1"/>
            <a:r>
              <a:rPr lang="hr-HR" altLang="sr-Latn-RS" sz="2400" dirty="0">
                <a:latin typeface="Bookman Old Style" pitchFamily="18" charset="0"/>
              </a:rPr>
              <a:t>u doba Trajana iznosi 6 sestercija po glavi dnevno</a:t>
            </a:r>
          </a:p>
          <a:p>
            <a:pPr eaLnBrk="1" hangingPunct="1"/>
            <a:r>
              <a:rPr lang="hr-HR" altLang="sr-Latn-RS" sz="2800" dirty="0">
                <a:latin typeface="Bookman Old Style" pitchFamily="18" charset="0"/>
              </a:rPr>
              <a:t>Klijenti dolaze u togi, pa ponekad od gospodara dobivaju i rezervne toge i nešto srebra</a:t>
            </a:r>
            <a:endParaRPr lang="en-GB" altLang="sr-Latn-RS" sz="2800" i="1" dirty="0">
              <a:latin typeface="Bookman Old Style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-33339"/>
            <a:ext cx="4752280" cy="2522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38163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1"/>
            <a:ext cx="7315200" cy="792386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man Old Style" pitchFamily="18" charset="0"/>
              </a:rPr>
              <a:t>Financijska konstrukcija</a:t>
            </a:r>
            <a:endParaRPr lang="en-GB" altLang="sr-Latn-RS" dirty="0">
              <a:latin typeface="Bookman Old Style" pitchFamily="18" charset="0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3213100"/>
            <a:ext cx="3773488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57338"/>
            <a:ext cx="8713787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sz="2800" dirty="0">
                <a:latin typeface="Bookman Old Style" pitchFamily="18" charset="0"/>
              </a:rPr>
              <a:t>Bogati Rimljani žive od prihoda sa svojih posjeda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800" dirty="0">
                <a:latin typeface="Bookman Old Style" pitchFamily="18" charset="0"/>
              </a:rPr>
              <a:t>Oko 150-200 000 građana Rima ima pravo na državno žito (</a:t>
            </a:r>
            <a:r>
              <a:rPr lang="hr-HR" altLang="sr-Latn-RS" sz="2800" i="1" dirty="0">
                <a:latin typeface="Bookman Old Style" pitchFamily="18" charset="0"/>
              </a:rPr>
              <a:t>annona</a:t>
            </a:r>
            <a:r>
              <a:rPr lang="hr-HR" altLang="sr-Latn-RS" sz="2800" dirty="0">
                <a:latin typeface="Bookman Old Style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800" dirty="0">
                <a:latin typeface="Bookman Old Style" pitchFamily="18" charset="0"/>
              </a:rPr>
              <a:t>Provincije plaćaju danak za uživanje zemljišta te glavarinu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800" dirty="0">
                <a:latin typeface="Bookman Old Style" pitchFamily="18" charset="0"/>
              </a:rPr>
              <a:t>Rim također ubire poreze i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sz="2800" dirty="0">
                <a:latin typeface="Bookman Old Style" pitchFamily="18" charset="0"/>
              </a:rPr>
              <a:t>	carine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800" dirty="0">
                <a:latin typeface="Bookman Old Style" pitchFamily="18" charset="0"/>
              </a:rPr>
              <a:t>Svi prihodi idu u državnu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sz="2800" dirty="0">
                <a:latin typeface="Bookman Old Style" pitchFamily="18" charset="0"/>
              </a:rPr>
              <a:t>	riznicu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800" dirty="0">
                <a:latin typeface="Bookman Old Style" pitchFamily="18" charset="0"/>
              </a:rPr>
              <a:t>Radna snaga su robovi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sz="2600" dirty="0">
                <a:latin typeface="Bookman Old Style" pitchFamily="18" charset="0"/>
              </a:rPr>
              <a:t>mali troškovi proizvodnje</a:t>
            </a:r>
            <a:endParaRPr lang="en-GB" altLang="sr-Latn-RS" sz="26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dirty="0">
              <a:latin typeface="Bookman Old Style" pitchFamily="18" charset="0"/>
            </a:endParaRPr>
          </a:p>
        </p:txBody>
      </p:sp>
      <p:pic>
        <p:nvPicPr>
          <p:cNvPr id="9219" name="Picture 3" descr="Asteri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" r="2099"/>
          <a:stretch/>
        </p:blipFill>
        <p:spPr bwMode="auto">
          <a:xfrm>
            <a:off x="151671" y="1251123"/>
            <a:ext cx="8840658" cy="435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0"/>
            <a:ext cx="456723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67" y="3538830"/>
            <a:ext cx="4437731" cy="332829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8575"/>
            <a:ext cx="3200400" cy="1143000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man Old Style" pitchFamily="18" charset="0"/>
              </a:rPr>
              <a:t>Trgovina</a:t>
            </a:r>
            <a:endParaRPr lang="en-GB" altLang="sr-Latn-RS" dirty="0">
              <a:latin typeface="Bookman Old Style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90525" y="1341438"/>
            <a:ext cx="8515350" cy="5508625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sz="2800" dirty="0">
                <a:latin typeface="Bookman Old Style" pitchFamily="18" charset="0"/>
              </a:rPr>
              <a:t>Odvija se </a:t>
            </a:r>
            <a:endParaRPr lang="hr-HR" altLang="sr-Latn-RS" sz="2800" dirty="0">
              <a:latin typeface="Times New Roman" pitchFamily="18" charset="0"/>
            </a:endParaRPr>
          </a:p>
          <a:p>
            <a:pPr indent="-1828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altLang="sr-Latn-RS" sz="2800" dirty="0">
                <a:latin typeface="Times New Roman" pitchFamily="18" charset="0"/>
              </a:rPr>
              <a:t>	</a:t>
            </a:r>
            <a:r>
              <a:rPr lang="hr-HR" altLang="sr-Latn-RS" sz="2800" dirty="0">
                <a:latin typeface="Bookman Old Style" pitchFamily="18" charset="0"/>
              </a:rPr>
              <a:t>kopnenim, a još </a:t>
            </a:r>
            <a:endParaRPr lang="hr-HR" altLang="sr-Latn-RS" sz="2800" dirty="0">
              <a:latin typeface="Times New Roman" pitchFamily="18" charset="0"/>
            </a:endParaRPr>
          </a:p>
          <a:p>
            <a:pPr indent="-1828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altLang="sr-Latn-RS" sz="2800" dirty="0">
                <a:latin typeface="Times New Roman" pitchFamily="18" charset="0"/>
              </a:rPr>
              <a:t>	</a:t>
            </a:r>
            <a:r>
              <a:rPr lang="hr-HR" altLang="sr-Latn-RS" sz="2800" dirty="0">
                <a:latin typeface="Bookman Old Style" pitchFamily="18" charset="0"/>
              </a:rPr>
              <a:t>više morskim </a:t>
            </a:r>
            <a:endParaRPr lang="hr-HR" altLang="sr-Latn-RS" sz="2800" dirty="0">
              <a:latin typeface="Times New Roman" pitchFamily="18" charset="0"/>
            </a:endParaRPr>
          </a:p>
          <a:p>
            <a:pPr indent="-1828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altLang="sr-Latn-RS" sz="2800" dirty="0">
                <a:latin typeface="Times New Roman" pitchFamily="18" charset="0"/>
              </a:rPr>
              <a:t>	</a:t>
            </a:r>
            <a:r>
              <a:rPr lang="hr-HR" altLang="sr-Latn-RS" sz="2800" dirty="0">
                <a:latin typeface="Bookman Old Style" pitchFamily="18" charset="0"/>
              </a:rPr>
              <a:t>putevima </a:t>
            </a:r>
            <a:endParaRPr lang="hr-HR" altLang="sr-Latn-RS" sz="2800" dirty="0"/>
          </a:p>
          <a:p>
            <a:pPr marL="502920" lvl="1"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sz="2400" dirty="0">
                <a:latin typeface="Bookman Old Style" pitchFamily="18" charset="0"/>
              </a:rPr>
              <a:t>rimska je luka Ostija, </a:t>
            </a:r>
          </a:p>
          <a:p>
            <a:pPr marL="320040" lvl="1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hr-HR" altLang="sr-Latn-RS" sz="2400" dirty="0">
                <a:latin typeface="Bookman Old Style" pitchFamily="18" charset="0"/>
              </a:rPr>
              <a:t>	najveća u Carstvu</a:t>
            </a:r>
            <a:endParaRPr lang="hr-HR" altLang="sr-Latn-RS" sz="2400" dirty="0"/>
          </a:p>
          <a:p>
            <a:pPr marL="502920" lvl="1"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sz="2400" dirty="0">
                <a:latin typeface="Bookman Old Style" pitchFamily="18" charset="0"/>
              </a:rPr>
              <a:t>opasnost od oluja i gusara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sz="2800" dirty="0">
                <a:latin typeface="Bookman Old Style" pitchFamily="18" charset="0"/>
              </a:rPr>
              <a:t>Klijenti je mogu vršiti </a:t>
            </a:r>
          </a:p>
          <a:p>
            <a:pPr marL="4572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hr-HR" altLang="sr-Latn-RS" sz="2800" dirty="0">
                <a:latin typeface="Bookman Old Style" pitchFamily="18" charset="0"/>
              </a:rPr>
              <a:t>za senatore kojima je to </a:t>
            </a:r>
          </a:p>
          <a:p>
            <a:pPr marL="4572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hr-HR" altLang="sr-Latn-RS" sz="2800" dirty="0">
                <a:latin typeface="Bookman Old Style" pitchFamily="18" charset="0"/>
              </a:rPr>
              <a:t>zabranjeno</a:t>
            </a:r>
            <a:endParaRPr lang="en-GB" altLang="sr-Latn-RS" sz="2800" dirty="0">
              <a:latin typeface="Bookman Old Styl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3925" y="3645024"/>
            <a:ext cx="44100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hr-HR" sz="1000" dirty="0">
                <a:solidFill>
                  <a:schemeClr val="tx2">
                    <a:lumMod val="90000"/>
                  </a:schemeClr>
                </a:solidFill>
                <a:cs typeface="Times New Roman" pitchFamily="18" charset="0"/>
              </a:rPr>
              <a:t>http://commons.wikimedia.org/wiki/File:Mosaico_Karalitani_Ostia.jpg</a:t>
            </a:r>
          </a:p>
          <a:p>
            <a:pPr algn="r">
              <a:defRPr/>
            </a:pPr>
            <a:r>
              <a:rPr lang="hr-HR" sz="1000" dirty="0">
                <a:solidFill>
                  <a:schemeClr val="tx2">
                    <a:lumMod val="90000"/>
                  </a:schemeClr>
                </a:solidFill>
                <a:cs typeface="Times New Roman" pitchFamily="18" charset="0"/>
              </a:rPr>
              <a:t>en.wikipedia.org</a:t>
            </a:r>
          </a:p>
        </p:txBody>
      </p:sp>
    </p:spTree>
  </p:cSld>
  <p:clrMapOvr>
    <a:masterClrMapping/>
  </p:clrMapOvr>
  <p:transition spd="med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2" y="3901679"/>
            <a:ext cx="4024313" cy="3018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366713"/>
            <a:ext cx="8637588" cy="762000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man Old Style" pitchFamily="18" charset="0"/>
              </a:rPr>
              <a:t>Rim uvozi:</a:t>
            </a:r>
            <a:endParaRPr lang="en-GB" altLang="sr-Latn-RS" dirty="0">
              <a:latin typeface="Bookman Old Style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388" y="1557338"/>
            <a:ext cx="381635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Bookman Old Style" pitchFamily="18" charset="0"/>
              </a:rPr>
              <a:t>Žito iz Egipta i Afrike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Bookman Old Style" pitchFamily="18" charset="0"/>
              </a:rPr>
              <a:t>Tkanine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Bookman Old Style" pitchFamily="18" charset="0"/>
              </a:rPr>
              <a:t>svilu s Dalekog istoka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Bookman Old Style" pitchFamily="18" charset="0"/>
              </a:rPr>
              <a:t>Divljač, drvo i vunu iz Galije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Bookman Old Style" pitchFamily="18" charset="0"/>
              </a:rPr>
              <a:t>Iz Indije: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Bookman Old Style" pitchFamily="18" charset="0"/>
              </a:rPr>
              <a:t>Začine (papar, đumbir, cimet)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Bookman Old Style" pitchFamily="18" charset="0"/>
              </a:rPr>
              <a:t>drago kamenje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Bookman Old Style" pitchFamily="18" charset="0"/>
              </a:rPr>
              <a:t>koralje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Bookman Old Style" pitchFamily="18" charset="0"/>
              </a:rPr>
              <a:t>Bjelokost iz Mauretanije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Bookman Old Style" pitchFamily="18" charset="0"/>
              </a:rPr>
              <a:t>Mramor iz Toskane, Grčke i Numidije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724400" y="304800"/>
            <a:ext cx="4024313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>
                <a:latin typeface="Bookman Old Style" pitchFamily="18" charset="0"/>
              </a:rPr>
              <a:t>Rude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>
                <a:latin typeface="Bookman Old Style" pitchFamily="18" charset="0"/>
              </a:rPr>
              <a:t>zlato – Dalmacija, Dacija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>
                <a:latin typeface="Bookman Old Style" pitchFamily="18" charset="0"/>
              </a:rPr>
              <a:t>srebro – Srebrenica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>
                <a:latin typeface="Bookman Old Style" pitchFamily="18" charset="0"/>
              </a:rPr>
              <a:t>olovo, bakar – Iberija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>
                <a:latin typeface="Bookman Old Style" pitchFamily="18" charset="0"/>
              </a:rPr>
              <a:t>jantar - Baltik...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>
                <a:latin typeface="Bookman Old Style" pitchFamily="18" charset="0"/>
              </a:rPr>
              <a:t>Papir(us) iz Egipta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>
                <a:latin typeface="Bookman Old Style" pitchFamily="18" charset="0"/>
              </a:rPr>
              <a:t>Staklo iz Fenikije i Sirije te Akvileje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>
                <a:latin typeface="Bookman Old Style" pitchFamily="18" charset="0"/>
              </a:rPr>
              <a:t>Tamjan iz Arabije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>
                <a:latin typeface="Bookman Old Style" pitchFamily="18" charset="0"/>
              </a:rPr>
              <a:t>Keramiku iz Kampanije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>
                <a:latin typeface="Bookman Old Style" pitchFamily="18" charset="0"/>
              </a:rPr>
              <a:t>Robove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000">
                <a:latin typeface="Bookman Old Style" pitchFamily="18" charset="0"/>
              </a:rPr>
              <a:t>prodaja na Delu</a:t>
            </a:r>
            <a:endParaRPr lang="en-GB" altLang="sr-Latn-RS" sz="2000">
              <a:latin typeface="Bookman Old Styl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1852" y="6582568"/>
            <a:ext cx="5111750" cy="246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000" dirty="0">
                <a:solidFill>
                  <a:schemeClr val="tx2">
                    <a:lumMod val="90000"/>
                  </a:schemeClr>
                </a:solidFill>
                <a:cs typeface="Times New Roman" pitchFamily="18" charset="0"/>
              </a:rPr>
              <a:t>http://ancientlinks.blogspot.com/2010/11/jobs-in-ancient-rome-introduction.html</a:t>
            </a:r>
          </a:p>
        </p:txBody>
      </p:sp>
    </p:spTree>
  </p:cSld>
  <p:clrMapOvr>
    <a:masterClrMapping/>
  </p:clrMapOvr>
  <p:transition spd="med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Documents and Settings\Maja\My Documents\Downloads\ceste-Roman_Empire_1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0"/>
            <a:ext cx="7297737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1860550" cy="1366838"/>
          </a:xfrm>
        </p:spPr>
        <p:txBody>
          <a:bodyPr/>
          <a:lstStyle/>
          <a:p>
            <a:pPr eaLnBrk="1" hangingPunct="1"/>
            <a:r>
              <a:rPr lang="hr-HR" altLang="sr-Latn-RS">
                <a:latin typeface="Bookman Old Style" pitchFamily="18" charset="0"/>
              </a:rPr>
              <a:t>Rim izvozi:</a:t>
            </a:r>
            <a:endParaRPr lang="en-GB" altLang="sr-Latn-RS">
              <a:latin typeface="Bookman Old Style" pitchFamily="18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133600"/>
            <a:ext cx="1800225" cy="4267200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man Old Style" pitchFamily="18" charset="0"/>
              </a:rPr>
              <a:t>Ceste</a:t>
            </a:r>
          </a:p>
          <a:p>
            <a:pPr eaLnBrk="1" hangingPunct="1"/>
            <a:r>
              <a:rPr lang="hr-HR" altLang="sr-Latn-RS" dirty="0">
                <a:latin typeface="Bookman Old Style" pitchFamily="18" charset="0"/>
              </a:rPr>
              <a:t>Vojno uređenje</a:t>
            </a:r>
          </a:p>
          <a:p>
            <a:pPr eaLnBrk="1" hangingPunct="1"/>
            <a:r>
              <a:rPr lang="hr-HR" altLang="sr-Latn-RS" dirty="0">
                <a:latin typeface="Bookman Old Style" pitchFamily="18" charset="0"/>
              </a:rPr>
              <a:t>Pravo</a:t>
            </a:r>
          </a:p>
          <a:p>
            <a:pPr eaLnBrk="1" hangingPunct="1"/>
            <a:r>
              <a:rPr lang="hr-HR" altLang="sr-Latn-RS" dirty="0">
                <a:latin typeface="Bookman Old Style" pitchFamily="18" charset="0"/>
              </a:rPr>
              <a:t>Amfiteatre </a:t>
            </a:r>
          </a:p>
          <a:p>
            <a:pPr lvl="1" eaLnBrk="1" hangingPunct="1"/>
            <a:r>
              <a:rPr lang="hr-HR" altLang="sr-Latn-RS" dirty="0">
                <a:latin typeface="Bookman Old Style" pitchFamily="18" charset="0"/>
              </a:rPr>
              <a:t>i igre u njima</a:t>
            </a:r>
          </a:p>
          <a:p>
            <a:pPr eaLnBrk="1" hangingPunct="1"/>
            <a:r>
              <a:rPr lang="hr-HR" altLang="sr-Latn-RS" dirty="0">
                <a:latin typeface="Bookman Old Style" pitchFamily="18" charset="0"/>
              </a:rPr>
              <a:t>Vino</a:t>
            </a:r>
          </a:p>
          <a:p>
            <a:pPr eaLnBrk="1" hangingPunct="1"/>
            <a:r>
              <a:rPr lang="hr-HR" altLang="sr-Latn-RS" dirty="0">
                <a:latin typeface="Bookman Old Style" pitchFamily="18" charset="0"/>
              </a:rPr>
              <a:t>Maslinovo ulje</a:t>
            </a:r>
            <a:endParaRPr lang="en-GB" altLang="sr-Latn-RS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pectiv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881</TotalTime>
  <Words>1726</Words>
  <Application>Microsoft Office PowerPoint</Application>
  <PresentationFormat>On-screen Show (4:3)</PresentationFormat>
  <Paragraphs>270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Narrow</vt:lpstr>
      <vt:lpstr>Book Antiqua</vt:lpstr>
      <vt:lpstr>Bookman Old Style</vt:lpstr>
      <vt:lpstr>Open Sans</vt:lpstr>
      <vt:lpstr>Times New Roman</vt:lpstr>
      <vt:lpstr>Wingdings</vt:lpstr>
      <vt:lpstr>Perspective</vt:lpstr>
      <vt:lpstr>1_Perspective</vt:lpstr>
      <vt:lpstr>RADNI DAN  I  EKONOMIJA</vt:lpstr>
      <vt:lpstr>Radni dan</vt:lpstr>
      <vt:lpstr>Salutatio </vt:lpstr>
      <vt:lpstr>Sportula </vt:lpstr>
      <vt:lpstr>Financijska konstrukcija</vt:lpstr>
      <vt:lpstr>PowerPoint Presentation</vt:lpstr>
      <vt:lpstr>Trgovina</vt:lpstr>
      <vt:lpstr>Rim uvozi:</vt:lpstr>
      <vt:lpstr>Rim izvozi:</vt:lpstr>
      <vt:lpstr>Obrtnici</vt:lpstr>
      <vt:lpstr>Prvih 9 kolegija bili su:</vt:lpstr>
      <vt:lpstr>  Tesar           Vlasnik          dućana i žena s psom</vt:lpstr>
      <vt:lpstr>Slobodna zvanja</vt:lpstr>
      <vt:lpstr>Za ženu</vt:lpstr>
      <vt:lpstr>Novci</vt:lpstr>
      <vt:lpstr>PowerPoint Presentation</vt:lpstr>
      <vt:lpstr>PowerPoint Presentation</vt:lpstr>
      <vt:lpstr>Zlatnik Marka Antonija prije bitke kod Akcija</vt:lpstr>
      <vt:lpstr>Razmjeri </vt:lpstr>
      <vt:lpstr>Rano carstvo  Dioklecijan</vt:lpstr>
      <vt:lpstr>Mjere</vt:lpstr>
      <vt:lpstr>PowerPoint Presentation</vt:lpstr>
      <vt:lpstr>Brige običnih ljudi  - papirus iz Oxyrhyncha, P.Oxy.XII 1477, 4.st.A.D.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RADNI DAN</dc:title>
  <dc:creator>Maja</dc:creator>
  <cp:lastModifiedBy>mrmat</cp:lastModifiedBy>
  <cp:revision>67</cp:revision>
  <dcterms:created xsi:type="dcterms:W3CDTF">2006-11-28T18:36:57Z</dcterms:created>
  <dcterms:modified xsi:type="dcterms:W3CDTF">2024-11-06T20:13:25Z</dcterms:modified>
</cp:coreProperties>
</file>