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65" r:id="rId2"/>
    <p:sldId id="270" r:id="rId3"/>
    <p:sldId id="259" r:id="rId4"/>
    <p:sldId id="269" r:id="rId5"/>
    <p:sldId id="262" r:id="rId6"/>
    <p:sldId id="260" r:id="rId7"/>
    <p:sldId id="261" r:id="rId8"/>
    <p:sldId id="264" r:id="rId9"/>
    <p:sldId id="263" r:id="rId10"/>
    <p:sldId id="266" r:id="rId11"/>
    <p:sldId id="257" r:id="rId12"/>
    <p:sldId id="268" r:id="rId13"/>
    <p:sldId id="271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2" autoAdjust="0"/>
    <p:restoredTop sz="86414" autoAdjust="0"/>
  </p:normalViewPr>
  <p:slideViewPr>
    <p:cSldViewPr>
      <p:cViewPr varScale="1">
        <p:scale>
          <a:sx n="65" d="100"/>
          <a:sy n="65" d="100"/>
        </p:scale>
        <p:origin x="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8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5819FA00-1EDF-4536-974E-362D9DE5FC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483" name="Rectangle 1027">
            <a:extLst>
              <a:ext uri="{FF2B5EF4-FFF2-40B4-BE49-F238E27FC236}">
                <a16:creationId xmlns:a16="http://schemas.microsoft.com/office/drawing/2014/main" id="{6FA5F64B-01BF-453B-B66A-5D2742DA26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388" name="Rectangle 1028">
            <a:extLst>
              <a:ext uri="{FF2B5EF4-FFF2-40B4-BE49-F238E27FC236}">
                <a16:creationId xmlns:a16="http://schemas.microsoft.com/office/drawing/2014/main" id="{32782814-B5CB-48FD-8854-A1D97AE14D6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1029">
            <a:extLst>
              <a:ext uri="{FF2B5EF4-FFF2-40B4-BE49-F238E27FC236}">
                <a16:creationId xmlns:a16="http://schemas.microsoft.com/office/drawing/2014/main" id="{92932990-FA31-4880-A2A5-2F15F702E1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20486" name="Rectangle 1030">
            <a:extLst>
              <a:ext uri="{FF2B5EF4-FFF2-40B4-BE49-F238E27FC236}">
                <a16:creationId xmlns:a16="http://schemas.microsoft.com/office/drawing/2014/main" id="{190CD181-5CB0-4927-8B4D-A603A8DAC49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487" name="Rectangle 1031">
            <a:extLst>
              <a:ext uri="{FF2B5EF4-FFF2-40B4-BE49-F238E27FC236}">
                <a16:creationId xmlns:a16="http://schemas.microsoft.com/office/drawing/2014/main" id="{5CB05579-2A05-4847-9427-BC3356E280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5E399F-F14D-44FF-89B7-285BF822927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>
            <a:extLst>
              <a:ext uri="{FF2B5EF4-FFF2-40B4-BE49-F238E27FC236}">
                <a16:creationId xmlns:a16="http://schemas.microsoft.com/office/drawing/2014/main" id="{9F3D11C5-7B89-4232-AEDE-EEA3AB27AC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522CF8ED-5B7B-447E-B95A-5FE6005FA85E}" type="slidenum">
              <a:rPr lang="en-GB" altLang="en-US"/>
              <a:pPr eaLnBrk="1" hangingPunct="1">
                <a:spcBef>
                  <a:spcPct val="20000"/>
                </a:spcBef>
              </a:pPr>
              <a:t>12</a:t>
            </a:fld>
            <a:endParaRPr lang="en-GB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7566699-6868-47BB-BED6-740D381CA5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9BB1F51-02DD-47B3-8E31-39482377D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95AB1D45-E3F0-4BB2-85B5-CBA8E8C3730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C:\My Documents\bits\Expbanna.png">
              <a:extLst>
                <a:ext uri="{FF2B5EF4-FFF2-40B4-BE49-F238E27FC236}">
                  <a16:creationId xmlns:a16="http://schemas.microsoft.com/office/drawing/2014/main" id="{75B87E89-9232-4FA5-87E1-785E3D2784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D:\FRONTPAGE THEMES\EXPEDITN\EXPHORSA.PNG">
              <a:extLst>
                <a:ext uri="{FF2B5EF4-FFF2-40B4-BE49-F238E27FC236}">
                  <a16:creationId xmlns:a16="http://schemas.microsoft.com/office/drawing/2014/main" id="{AFEE6B39-A5EE-4787-B28B-F84BC33BCB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P:\!Themes\Expedition\EXPHORSA.GIF">
            <a:extLst>
              <a:ext uri="{FF2B5EF4-FFF2-40B4-BE49-F238E27FC236}">
                <a16:creationId xmlns:a16="http://schemas.microsoft.com/office/drawing/2014/main" id="{3C8D36CB-621A-4EFD-8A66-89D37A886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B41195E-EF13-49C6-AD78-C0B900721B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4562566-15E5-4E34-8E2D-EF04D496B2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2142EC0-B894-4FB1-B2CF-739454AD5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fld id="{92D1EB28-22C0-4909-94CA-263CD9D792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270112"/>
      </p:ext>
    </p:extLst>
  </p:cSld>
  <p:clrMapOvr>
    <a:masterClrMapping/>
  </p:clrMapOvr>
  <p:transition spd="slow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9A8D49-F6C9-44C6-A9A8-CBA57448EA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76B8AE-5AFC-4476-AF2D-8C20BF8D3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D704C4-9CA0-4541-80B4-3E3710A2D2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8D996-D9BC-4DE7-8859-99DE922CC0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095588"/>
      </p:ext>
    </p:extLst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1547F4-6A12-4955-A519-1D4BB0081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D3B8D2-157A-4FBB-A192-C9EA5E2D0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1EE76A-44E1-41C9-86F8-D35DB76CF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DDA44-5F4D-4ADE-BA8A-38E60C1A2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251176"/>
      </p:ext>
    </p:extLst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94AA96-E991-44FE-BF1F-365596B46B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E79FCC-036F-4DBB-80EF-333DEF3E9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59809F-2280-4130-A961-670AE03EF7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450E9-C80F-4E8F-81C2-5C3A02D5F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343791"/>
      </p:ext>
    </p:extLst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CEB9B6-44EF-4CE8-86BE-D21F3CBDC8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C5BD84-AC10-4300-BDCD-3FE08CAF8F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E44FD4-A4E7-4E1B-ABE6-3A8D23C6A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0058B-20C4-4D5A-AB20-6A15A0DFF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246053"/>
      </p:ext>
    </p:extLst>
  </p:cSld>
  <p:clrMapOvr>
    <a:masterClrMapping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246A8-FA58-48AF-9956-655C2DCE1F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D20F6-B06B-4105-AD12-BFB8AC3C8A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97DE1F-4C68-436E-9EAE-A9C4FFD5AA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F6C13-C5B8-44DB-85C6-C7CBC8F8F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564892"/>
      </p:ext>
    </p:extLst>
  </p:cSld>
  <p:clrMapOvr>
    <a:masterClrMapping/>
  </p:clrMapOvr>
  <p:transition spd="slow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C7E3059-44CC-43AA-9C86-DCECD5571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B9381A-2286-47ED-8226-959BCF2FF6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AB48B98-2183-4069-A6A5-7ED6D83C0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26B4D-7218-4ED2-A78C-97E4BA449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174408"/>
      </p:ext>
    </p:extLst>
  </p:cSld>
  <p:clrMapOvr>
    <a:masterClrMapping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3138BB-46CC-47E0-A46B-24E82AB32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FF4D58-0E02-453A-A567-C708B6DF75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36A374-DDF8-430F-A79A-10C7650D4B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21CE9-A8A4-4D42-8BD3-E26A44A5B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127447"/>
      </p:ext>
    </p:extLst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F79E79-1C99-4A4F-8890-40910EE7D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E0ED95-1EF8-4D3B-AFFA-EA05C5665A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122FDB-D466-48CE-B74E-084DED7F17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05220-47A1-416F-B5E2-3618017D4F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021153"/>
      </p:ext>
    </p:extLst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30061A-9B17-46CF-9E6B-CB48B1277E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A17C75-6009-4F76-B5FB-4235F9B604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83FC19-8D38-4E9E-A53D-3C0EC748E4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821E0-60D2-452D-9D66-5E2FFA0460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735991"/>
      </p:ext>
    </p:extLst>
  </p:cSld>
  <p:clrMapOvr>
    <a:masterClrMapping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C1188D-F051-4319-AD3C-8CA7005902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E317AF-DE7E-4DD1-A302-8B694E450E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C275D8-6D6A-461D-AF83-DF4A3C792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B738-8022-4CE4-BE62-268E8C4D7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984201"/>
      </p:ext>
    </p:extLst>
  </p:cSld>
  <p:clrMapOvr>
    <a:masterClrMapping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y Documents\bits\Expbanna.png">
            <a:extLst>
              <a:ext uri="{FF2B5EF4-FFF2-40B4-BE49-F238E27FC236}">
                <a16:creationId xmlns:a16="http://schemas.microsoft.com/office/drawing/2014/main" id="{27CDD646-62CB-4D2A-8845-9B551A280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1F752B73-444D-4289-8DC5-4FBFA23963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1859302-E466-49CF-BB1E-A32864194E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736F9AD-4C84-4189-9D95-A707D67598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50C2FD7-2A13-4337-BDDE-1EAAFE80A8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CD2E65AC-7A40-4C78-92DC-FF766AC1AEE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P:\!Themes\Expedition\EXPHORSA.GIF">
            <a:extLst>
              <a:ext uri="{FF2B5EF4-FFF2-40B4-BE49-F238E27FC236}">
                <a16:creationId xmlns:a16="http://schemas.microsoft.com/office/drawing/2014/main" id="{1A8FF790-524E-436C-97BD-C15B2A2B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>
            <a:extLst>
              <a:ext uri="{FF2B5EF4-FFF2-40B4-BE49-F238E27FC236}">
                <a16:creationId xmlns:a16="http://schemas.microsoft.com/office/drawing/2014/main" id="{F5C61C68-54EB-45F2-9389-906A77F04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mb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iar_selene@yahoo.co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B4E8A832-86EE-4EC9-A937-B49680995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942768"/>
            <a:ext cx="3108325" cy="5903912"/>
          </a:xfrm>
          <a:prstGeom prst="snip2DiagRect">
            <a:avLst>
              <a:gd name="adj1" fmla="val 1709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21F57A41-6794-4EB7-B367-12A3A91CB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5113338" cy="1967880"/>
          </a:xfrm>
        </p:spPr>
        <p:txBody>
          <a:bodyPr/>
          <a:lstStyle/>
          <a:p>
            <a:pPr algn="ctr" eaLnBrk="1" hangingPunct="1"/>
            <a:r>
              <a:rPr lang="hr-HR" altLang="en-US" dirty="0">
                <a:latin typeface="Palatino Linotype" panose="02040502050505030304" pitchFamily="18" charset="0"/>
              </a:rPr>
              <a:t>RIMSKI</a:t>
            </a:r>
            <a:br>
              <a:rPr lang="hr-HR" altLang="en-US" dirty="0">
                <a:latin typeface="Palatino Linotype" panose="02040502050505030304" pitchFamily="18" charset="0"/>
              </a:rPr>
            </a:br>
            <a:br>
              <a:rPr lang="hr-HR" altLang="en-US" dirty="0">
                <a:latin typeface="Palatino Linotype" panose="02040502050505030304" pitchFamily="18" charset="0"/>
              </a:rPr>
            </a:br>
            <a:r>
              <a:rPr lang="hr-HR" altLang="en-US" dirty="0">
                <a:latin typeface="Palatino Linotype" panose="02040502050505030304" pitchFamily="18" charset="0"/>
              </a:rPr>
              <a:t>GRAĐANIN</a:t>
            </a:r>
            <a:endParaRPr lang="en-GB" alt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F4EF78-BCFC-4D42-9DD0-4B439C6F8D5A}"/>
              </a:ext>
            </a:extLst>
          </p:cNvPr>
          <p:cNvSpPr txBox="1"/>
          <p:nvPr/>
        </p:nvSpPr>
        <p:spPr>
          <a:xfrm>
            <a:off x="922339" y="6027738"/>
            <a:ext cx="487456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r-HR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Antonin Pio</a:t>
            </a:r>
          </a:p>
          <a:p>
            <a:pPr algn="r">
              <a:defRPr/>
            </a:pPr>
            <a:r>
              <a:rPr lang="hr-HR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charset="0"/>
                <a:cs typeface="Times New Roman" charset="0"/>
              </a:rPr>
              <a:t>http://en.wikipedia.org/wiki/Roman_citizenship</a:t>
            </a:r>
            <a:endParaRPr lang="en-GB" sz="1600" dirty="0">
              <a:solidFill>
                <a:schemeClr val="tx2">
                  <a:lumMod val="75000"/>
                  <a:lumOff val="2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0B3456-C3CF-4CCB-8F14-A31345E729B0}"/>
              </a:ext>
            </a:extLst>
          </p:cNvPr>
          <p:cNvSpPr txBox="1"/>
          <p:nvPr/>
        </p:nvSpPr>
        <p:spPr>
          <a:xfrm>
            <a:off x="1379403" y="337150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i="1" cap="small" dirty="0">
                <a:solidFill>
                  <a:schemeClr val="accent2">
                    <a:lumMod val="50000"/>
                  </a:schemeClr>
                </a:solidFill>
              </a:rPr>
              <a:t>Civis Romanus</a:t>
            </a:r>
            <a:endParaRPr lang="en-GB" sz="3200" i="1" cap="small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85B6E5C-D61C-4F7C-B19B-746D43002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/>
              <a:t>Vrline slobodnog građanina</a:t>
            </a:r>
            <a:endParaRPr lang="en-GB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4CD6EB1-C8F8-4846-B82E-E2A30A9A2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2492896"/>
            <a:ext cx="7344742" cy="4104754"/>
          </a:xfrm>
        </p:spPr>
        <p:txBody>
          <a:bodyPr/>
          <a:lstStyle/>
          <a:p>
            <a:pPr eaLnBrk="1" hangingPunct="1"/>
            <a:r>
              <a:rPr lang="hr-HR" altLang="en-US" i="1" dirty="0" err="1"/>
              <a:t>Gravitas</a:t>
            </a:r>
            <a:r>
              <a:rPr lang="hr-HR" altLang="en-US" i="1" dirty="0"/>
              <a:t> </a:t>
            </a:r>
            <a:r>
              <a:rPr lang="hr-HR" altLang="en-US" dirty="0"/>
              <a:t>= odgovornost</a:t>
            </a:r>
          </a:p>
          <a:p>
            <a:pPr eaLnBrk="1" hangingPunct="1"/>
            <a:endParaRPr lang="hr-HR" altLang="en-US" dirty="0"/>
          </a:p>
          <a:p>
            <a:pPr eaLnBrk="1" hangingPunct="1"/>
            <a:r>
              <a:rPr lang="hr-HR" altLang="en-US" i="1" dirty="0" err="1"/>
              <a:t>Pietas</a:t>
            </a:r>
            <a:r>
              <a:rPr lang="hr-HR" altLang="en-US" i="1" dirty="0"/>
              <a:t> </a:t>
            </a:r>
            <a:r>
              <a:rPr lang="hr-HR" altLang="en-US" dirty="0"/>
              <a:t>= pobožnost</a:t>
            </a:r>
          </a:p>
          <a:p>
            <a:pPr eaLnBrk="1" hangingPunct="1"/>
            <a:endParaRPr lang="hr-HR" altLang="en-US" dirty="0"/>
          </a:p>
          <a:p>
            <a:pPr eaLnBrk="1" hangingPunct="1"/>
            <a:r>
              <a:rPr lang="hr-HR" altLang="en-US" i="1" dirty="0" err="1"/>
              <a:t>Simplicitas</a:t>
            </a:r>
            <a:r>
              <a:rPr lang="hr-HR" altLang="en-US" i="1" dirty="0"/>
              <a:t> = </a:t>
            </a:r>
            <a:r>
              <a:rPr lang="hr-HR" altLang="en-US" dirty="0"/>
              <a:t>jednostavnost</a:t>
            </a:r>
          </a:p>
          <a:p>
            <a:pPr marL="0" indent="0" eaLnBrk="1" hangingPunct="1">
              <a:spcAft>
                <a:spcPts val="1200"/>
              </a:spcAft>
              <a:buNone/>
            </a:pPr>
            <a:endParaRPr lang="hr-HR" altLang="en-US" sz="2000" dirty="0"/>
          </a:p>
          <a:p>
            <a:pPr eaLnBrk="1" hangingPunct="1"/>
            <a:r>
              <a:rPr lang="hr-HR" altLang="en-US" i="1" dirty="0" err="1"/>
              <a:t>Severitas</a:t>
            </a:r>
            <a:r>
              <a:rPr lang="hr-HR" altLang="en-US" i="1" dirty="0"/>
              <a:t>, </a:t>
            </a:r>
            <a:r>
              <a:rPr lang="hr-HR" altLang="en-US" i="1" dirty="0" err="1"/>
              <a:t>dignitas</a:t>
            </a:r>
            <a:r>
              <a:rPr lang="hr-HR" altLang="en-US" i="1" dirty="0"/>
              <a:t>, </a:t>
            </a:r>
            <a:r>
              <a:rPr lang="hr-HR" altLang="en-US" i="1" dirty="0" err="1"/>
              <a:t>humanitas</a:t>
            </a:r>
            <a:r>
              <a:rPr lang="hr-HR" altLang="en-US" i="1" dirty="0"/>
              <a:t>…</a:t>
            </a:r>
            <a:endParaRPr lang="en-GB" altLang="en-US" i="1" dirty="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637D3648-2919-480F-AD65-8E006543C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3817938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2A31BD-420A-4D13-AB11-C7E2AE3B8BDD}"/>
              </a:ext>
            </a:extLst>
          </p:cNvPr>
          <p:cNvSpPr txBox="1"/>
          <p:nvPr/>
        </p:nvSpPr>
        <p:spPr>
          <a:xfrm>
            <a:off x="5292725" y="4716463"/>
            <a:ext cx="38179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http://www.empirerome.com/government/civic-duty-of-ancient-roman-citizens/gracchi.jpg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1D055A8-D2D4-446C-8146-246C0A323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>
                <a:latin typeface="Palatino Linotype" panose="02040502050505030304" pitchFamily="18" charset="0"/>
              </a:rPr>
              <a:t>Formula imena</a:t>
            </a:r>
            <a:endParaRPr lang="en-GB" altLang="en-US">
              <a:latin typeface="Palatino Linotype" panose="02040502050505030304" pitchFamily="18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26D5509-8314-4DC5-B47C-D9DF1F6D7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766888"/>
            <a:ext cx="8229600" cy="4710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2800" i="1" dirty="0">
                <a:latin typeface="Palatino Linotype" panose="02040502050505030304" pitchFamily="18" charset="0"/>
              </a:rPr>
              <a:t>praenomen</a:t>
            </a:r>
            <a:r>
              <a:rPr lang="hr-HR" altLang="en-US" sz="2800" dirty="0">
                <a:latin typeface="Palatino Linotype" panose="02040502050505030304" pitchFamily="18" charset="0"/>
              </a:rPr>
              <a:t> (osobno ime)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hr-HR" altLang="en-US" sz="2800" dirty="0">
                <a:latin typeface="Palatino Linotype" panose="02040502050505030304" pitchFamily="18" charset="0"/>
              </a:rPr>
              <a:t>	</a:t>
            </a:r>
            <a:r>
              <a:rPr lang="hr-HR" altLang="en-US" sz="28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Appius, Aulus, Decimus, Gaius, Gnaeus, Publius, Quintus, Titus, Lucius, Marcus, Manius,...</a:t>
            </a:r>
            <a:r>
              <a:rPr lang="hr-HR" altLang="en-US" sz="2800" dirty="0">
                <a:latin typeface="Palatino Linotype" panose="0204050205050503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i="1" dirty="0">
                <a:latin typeface="Palatino Linotype" panose="02040502050505030304" pitchFamily="18" charset="0"/>
              </a:rPr>
              <a:t>nomen gentile</a:t>
            </a:r>
            <a:r>
              <a:rPr lang="hr-HR" altLang="en-US" sz="2800" dirty="0">
                <a:latin typeface="Palatino Linotype" panose="02040502050505030304" pitchFamily="18" charset="0"/>
              </a:rPr>
              <a:t> (obiteljsko ime)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hr-HR" altLang="en-US" sz="2800" dirty="0">
                <a:latin typeface="Palatino Linotype" panose="02040502050505030304" pitchFamily="18" charset="0"/>
              </a:rPr>
              <a:t>	</a:t>
            </a:r>
            <a:r>
              <a:rPr lang="hr-HR" altLang="en-US" sz="28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Cornelius, Claudius, Livius, Tullius, Horatius,...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i="1" dirty="0">
                <a:latin typeface="Palatino Linotype" panose="02040502050505030304" pitchFamily="18" charset="0"/>
              </a:rPr>
              <a:t>cognomen</a:t>
            </a:r>
            <a:r>
              <a:rPr lang="hr-HR" altLang="en-US" sz="2800" dirty="0">
                <a:latin typeface="Palatino Linotype" panose="02040502050505030304" pitchFamily="18" charset="0"/>
              </a:rPr>
              <a:t> (nadimak)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hr-HR" altLang="en-US" sz="2800" dirty="0">
                <a:latin typeface="Palatino Linotype" panose="02040502050505030304" pitchFamily="18" charset="0"/>
              </a:rPr>
              <a:t>	</a:t>
            </a:r>
            <a:r>
              <a:rPr lang="hr-HR" altLang="en-US" sz="28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Cicero, Naso, Caecus,...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>
                <a:latin typeface="Palatino Linotype" panose="02040502050505030304" pitchFamily="18" charset="0"/>
              </a:rPr>
              <a:t>Oslobođenici nose ime bivšeg gospodara</a:t>
            </a:r>
            <a:r>
              <a:rPr lang="hr-HR" altLang="en-US" sz="2800" dirty="0"/>
              <a:t> </a:t>
            </a:r>
            <a:endParaRPr lang="en-GB" altLang="en-US" sz="28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F6C2D92-885F-42A5-94C4-562A4AC31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556792"/>
          </a:xfrm>
        </p:spPr>
        <p:txBody>
          <a:bodyPr/>
          <a:lstStyle/>
          <a:p>
            <a:pPr algn="ctr" eaLnBrk="1" hangingPunct="1"/>
            <a:r>
              <a:rPr lang="hr-HR" altLang="en-US" sz="2800" b="1" u="sng" dirty="0"/>
              <a:t>Konzultacije</a:t>
            </a:r>
            <a:r>
              <a:rPr lang="hr-HR" altLang="en-US" sz="2800" dirty="0"/>
              <a:t>: </a:t>
            </a:r>
            <a:br>
              <a:rPr lang="hr-HR" altLang="en-US" sz="2800" dirty="0"/>
            </a:br>
            <a:r>
              <a:rPr lang="hr-HR" altLang="en-US" sz="2800" dirty="0"/>
              <a:t>četvrtak 8-9,30h</a:t>
            </a:r>
            <a:br>
              <a:rPr lang="hr-HR" altLang="en-US" sz="2800" dirty="0"/>
            </a:br>
            <a:r>
              <a:rPr lang="hr-HR" altLang="en-US" sz="2800" dirty="0">
                <a:hlinkClick r:id="rId3"/>
              </a:rPr>
              <a:t>maiar_selene@yahoo.co.uk</a:t>
            </a:r>
            <a:endParaRPr lang="hr-HR" altLang="en-US" sz="4000" b="1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74937B2-AC05-4670-B328-D4909B78A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348880"/>
            <a:ext cx="8208962" cy="435672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2400" b="1" u="sng" dirty="0"/>
              <a:t>Obavezna literatura</a:t>
            </a:r>
            <a:r>
              <a:rPr lang="hr-HR" altLang="en-US" sz="2400" dirty="0"/>
              <a:t>: </a:t>
            </a:r>
          </a:p>
          <a:p>
            <a:pPr eaLnBrk="1" hangingPunct="1">
              <a:lnSpc>
                <a:spcPct val="90000"/>
              </a:lnSpc>
            </a:pPr>
            <a:endParaRPr lang="hr-HR" altLang="en-US" sz="2400" u="sng" dirty="0"/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u="sng" dirty="0"/>
              <a:t>CARCOPINO, J.</a:t>
            </a:r>
            <a:r>
              <a:rPr lang="hr-HR" altLang="en-US" sz="2400" dirty="0"/>
              <a:t>: </a:t>
            </a:r>
            <a:r>
              <a:rPr lang="hr-HR" altLang="en-US" sz="2400" i="1" dirty="0"/>
              <a:t>RIM u razdoblju najvišeg uspona carstva</a:t>
            </a:r>
            <a:r>
              <a:rPr lang="hr-HR" altLang="en-US" sz="2400" dirty="0"/>
              <a:t>, Naprijed, Zagreb, 1981.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u="sng" dirty="0"/>
              <a:t>MUSIĆ, A.:</a:t>
            </a:r>
            <a:r>
              <a:rPr lang="hr-HR" altLang="en-US" sz="2400" dirty="0"/>
              <a:t> </a:t>
            </a:r>
            <a:r>
              <a:rPr lang="hr-HR" altLang="en-US" sz="2400" i="1" dirty="0"/>
              <a:t>Nacrt grčkih i rimskih starina</a:t>
            </a:r>
            <a:r>
              <a:rPr lang="hr-HR" altLang="en-US" sz="2400" dirty="0"/>
              <a:t>, Ex libris, Zagreb, 2002.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dirty="0"/>
              <a:t>Jedan naslov iz preporučene literature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8853C0A-328B-4BFA-B9AB-CE77FBA1C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7772400" cy="764704"/>
          </a:xfrm>
        </p:spPr>
        <p:txBody>
          <a:bodyPr/>
          <a:lstStyle/>
          <a:p>
            <a:r>
              <a:rPr lang="hr-HR" altLang="en-US" b="1" dirty="0"/>
              <a:t>Preporučena literatura:</a:t>
            </a:r>
            <a:endParaRPr lang="en-GB" altLang="en-US" dirty="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01E4BDC2-98E8-45A5-8DE4-6577CBF07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96751"/>
            <a:ext cx="8748712" cy="5661249"/>
          </a:xfrm>
        </p:spPr>
        <p:txBody>
          <a:bodyPr/>
          <a:lstStyle/>
          <a:p>
            <a:pPr marL="342900" lvl="1" indent="-342900">
              <a:buClrTx/>
              <a:buBlip>
                <a:blip r:embed="rId2"/>
              </a:buBlip>
            </a:pPr>
            <a:r>
              <a:rPr lang="hr-HR" altLang="en-US" sz="2200" dirty="0"/>
              <a:t>Beard, M.: </a:t>
            </a:r>
            <a:r>
              <a:rPr lang="en-GB" altLang="en-US" sz="2200" i="1" dirty="0"/>
              <a:t>Pompeii - the Life of a Roman Town</a:t>
            </a:r>
            <a:r>
              <a:rPr lang="hr-HR" altLang="en-US" sz="2200" dirty="0"/>
              <a:t>, Profile Books, 2008.</a:t>
            </a:r>
            <a:endParaRPr lang="hr-HR" altLang="en-US" sz="2200" i="1" dirty="0"/>
          </a:p>
          <a:p>
            <a:pPr marL="342900" lvl="1" indent="-342900">
              <a:buClrTx/>
              <a:buFont typeface="Wingdings" panose="05000000000000000000" pitchFamily="2" charset="2"/>
              <a:buBlip>
                <a:blip r:embed="rId2"/>
              </a:buBlip>
            </a:pPr>
            <a:r>
              <a:rPr lang="hr-HR" altLang="en-US" sz="2200" dirty="0"/>
              <a:t>Beard, M.: </a:t>
            </a:r>
            <a:r>
              <a:rPr lang="hr-HR" altLang="en-US" sz="2200" i="1" dirty="0"/>
              <a:t>SPQR – Povijest starog Rima</a:t>
            </a:r>
            <a:r>
              <a:rPr lang="hr-HR" altLang="en-US" sz="2200" dirty="0"/>
              <a:t>, Školska knjiga, Zagreb, 2018.</a:t>
            </a:r>
          </a:p>
          <a:p>
            <a:pPr marL="342900" lvl="1" indent="-342900">
              <a:buClrTx/>
              <a:buFont typeface="Wingdings" panose="05000000000000000000" pitchFamily="2" charset="2"/>
              <a:buBlip>
                <a:blip r:embed="rId2"/>
              </a:buBlip>
            </a:pPr>
            <a:r>
              <a:rPr lang="hr-HR" altLang="en-US" sz="2200" dirty="0"/>
              <a:t>Deighton, H. J.: </a:t>
            </a:r>
            <a:r>
              <a:rPr lang="hr-HR" altLang="en-US" sz="2200" i="1" dirty="0"/>
              <a:t>A Day in the Life of Ancient Rome</a:t>
            </a:r>
            <a:r>
              <a:rPr lang="hr-HR" altLang="en-US" sz="2200" dirty="0"/>
              <a:t>, Duckworth Publishers, 2001. </a:t>
            </a:r>
          </a:p>
          <a:p>
            <a:pPr marL="342900" lvl="1" indent="-342900">
              <a:buClrTx/>
              <a:buFont typeface="Wingdings" panose="05000000000000000000" pitchFamily="2" charset="2"/>
              <a:buBlip>
                <a:blip r:embed="rId2"/>
              </a:buBlip>
            </a:pPr>
            <a:r>
              <a:rPr lang="hr-HR" altLang="en-US" sz="2200" dirty="0"/>
              <a:t>Girardi Jurkić, V.: </a:t>
            </a:r>
            <a:r>
              <a:rPr lang="hr-HR" altLang="en-US" sz="2200" i="1" dirty="0"/>
              <a:t>Duhovna kultura antičke Istre, </a:t>
            </a:r>
            <a:r>
              <a:rPr lang="hr-HR" altLang="en-US" sz="2200" dirty="0"/>
              <a:t>Školska knjiga, Zagreb, 2005.</a:t>
            </a:r>
            <a:endParaRPr lang="hr-HR" altLang="en-US" sz="2000" dirty="0"/>
          </a:p>
          <a:p>
            <a:pPr marL="342900" lvl="1" indent="-342900">
              <a:buClrTx/>
              <a:buFont typeface="Wingdings" panose="05000000000000000000" pitchFamily="2" charset="2"/>
              <a:buBlip>
                <a:blip r:embed="rId2"/>
              </a:buBlip>
            </a:pPr>
            <a:r>
              <a:rPr lang="hr-HR" altLang="en-US" sz="2200" dirty="0"/>
              <a:t>Goldstein, I. (ur.) </a:t>
            </a:r>
            <a:r>
              <a:rPr lang="hr-HR" altLang="en-US" sz="2200" i="1" dirty="0"/>
              <a:t>Povijest: Helenizam i Rimska republika </a:t>
            </a:r>
            <a:r>
              <a:rPr lang="hr-HR" altLang="en-US" sz="2200" dirty="0"/>
              <a:t>(prev. S.Đurić </a:t>
            </a:r>
            <a:r>
              <a:rPr lang="hr-HR" altLang="en-US" sz="2200" i="1" dirty="0"/>
              <a:t>et al.</a:t>
            </a:r>
            <a:r>
              <a:rPr lang="hr-HR" altLang="en-US" sz="2200" dirty="0"/>
              <a:t>), Biblioteka Jutarnjeg lista, Zagreb, 2007.-2008.</a:t>
            </a:r>
            <a:endParaRPr lang="hr-HR" altLang="en-US" sz="2200" i="1" dirty="0"/>
          </a:p>
          <a:p>
            <a:pPr marL="342900" lvl="1" indent="-342900">
              <a:buClrTx/>
              <a:buFont typeface="Wingdings" panose="05000000000000000000" pitchFamily="2" charset="2"/>
              <a:buBlip>
                <a:blip r:embed="rId2"/>
              </a:buBlip>
            </a:pPr>
            <a:r>
              <a:rPr lang="vi-VN" altLang="en-US" sz="2200" dirty="0"/>
              <a:t>G</a:t>
            </a:r>
            <a:r>
              <a:rPr lang="hr-HR" altLang="en-US" sz="2200" dirty="0"/>
              <a:t>rant</a:t>
            </a:r>
            <a:r>
              <a:rPr lang="vi-VN" altLang="en-US" sz="2200" dirty="0"/>
              <a:t>, M</a:t>
            </a:r>
            <a:r>
              <a:rPr lang="hr-HR" altLang="en-US" sz="2200" dirty="0"/>
              <a:t>. </a:t>
            </a:r>
            <a:r>
              <a:rPr lang="vi-VN" altLang="en-US" sz="2200" dirty="0"/>
              <a:t>(ur .): </a:t>
            </a:r>
            <a:r>
              <a:rPr lang="vi-VN" altLang="en-US" sz="2200" i="1" dirty="0"/>
              <a:t>Rađanje evropske civilizacije: Grčka i Rim</a:t>
            </a:r>
            <a:r>
              <a:rPr lang="vi-VN" altLang="en-US" sz="2200" dirty="0"/>
              <a:t>, </a:t>
            </a:r>
            <a:r>
              <a:rPr lang="hr-HR" altLang="en-US" sz="2200" dirty="0"/>
              <a:t>(</a:t>
            </a:r>
            <a:r>
              <a:rPr lang="vi-VN" altLang="en-US" sz="2200" dirty="0"/>
              <a:t>prev. V</a:t>
            </a:r>
            <a:r>
              <a:rPr lang="hr-HR" altLang="en-US" sz="2200" dirty="0"/>
              <a:t>.</a:t>
            </a:r>
            <a:r>
              <a:rPr lang="vi-VN" altLang="en-US" sz="2200" dirty="0"/>
              <a:t> Kostić</a:t>
            </a:r>
            <a:r>
              <a:rPr lang="hr-HR" altLang="en-US" sz="2200" dirty="0"/>
              <a:t>)</a:t>
            </a:r>
            <a:r>
              <a:rPr lang="vi-VN" altLang="en-US" sz="2200" dirty="0"/>
              <a:t>, Jugoslavija, Beograd, 1967.</a:t>
            </a:r>
            <a:endParaRPr lang="hr-HR" altLang="en-US" sz="2200" dirty="0"/>
          </a:p>
          <a:p>
            <a:pPr marL="342900" lvl="1" indent="-342900">
              <a:buClrTx/>
              <a:buFont typeface="Wingdings" panose="05000000000000000000" pitchFamily="2" charset="2"/>
              <a:buBlip>
                <a:blip r:embed="rId2"/>
              </a:buBlip>
            </a:pPr>
            <a:r>
              <a:rPr lang="hr-HR" altLang="en-US" sz="2200" dirty="0"/>
              <a:t>Grimal, P., </a:t>
            </a:r>
            <a:r>
              <a:rPr lang="hr-HR" altLang="en-US" sz="2200" i="1" dirty="0"/>
              <a:t>Rimska civilizacija</a:t>
            </a:r>
            <a:r>
              <a:rPr lang="hr-HR" altLang="en-US" sz="2200" dirty="0"/>
              <a:t> (prev. M. Garašanin), Beograd, 1968.</a:t>
            </a:r>
          </a:p>
          <a:p>
            <a:pPr marL="342900" lvl="1" indent="-342900">
              <a:buClrTx/>
              <a:buFont typeface="Wingdings" panose="05000000000000000000" pitchFamily="2" charset="2"/>
              <a:buBlip>
                <a:blip r:embed="rId2"/>
              </a:buBlip>
            </a:pPr>
            <a:r>
              <a:rPr lang="hr-HR" altLang="en-US" sz="2200" dirty="0"/>
              <a:t>Guhl, E. i Koner, W.: </a:t>
            </a:r>
            <a:r>
              <a:rPr lang="hr-HR" altLang="en-US" sz="2200" i="1" dirty="0"/>
              <a:t>The Romans: Their life and customs</a:t>
            </a:r>
            <a:r>
              <a:rPr lang="hr-HR" altLang="en-US" sz="2200" dirty="0"/>
              <a:t>, Senate, 1994.</a:t>
            </a:r>
          </a:p>
          <a:p>
            <a:pPr marL="342900" lvl="1" indent="-342900">
              <a:buClrTx/>
              <a:buFont typeface="Wingdings" panose="05000000000000000000" pitchFamily="2" charset="2"/>
              <a:buBlip>
                <a:blip r:embed="rId2"/>
              </a:buBlip>
            </a:pPr>
            <a:r>
              <a:rPr lang="hr-HR" altLang="en-US" sz="2200" i="1" dirty="0"/>
              <a:t>The Oxford Illustrated History of the Roman World</a:t>
            </a:r>
            <a:r>
              <a:rPr lang="hr-HR" altLang="en-US" sz="2200" dirty="0"/>
              <a:t> (eds. Boardman – Griffin - Murray), Oxford University Press, 1988.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B9F72690-43C2-4CB8-833D-9EE9E9FE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/>
              <a:t>Vremenski raspon i izvori</a:t>
            </a:r>
            <a:endParaRPr lang="en-GB" altLang="en-US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EC72D321-1884-48E2-B576-0F11167A0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38" y="1766888"/>
            <a:ext cx="7974012" cy="4830762"/>
          </a:xfrm>
        </p:spPr>
        <p:txBody>
          <a:bodyPr/>
          <a:lstStyle/>
          <a:p>
            <a:pPr eaLnBrk="1" hangingPunct="1"/>
            <a:r>
              <a:rPr lang="hr-HR" altLang="en-US" dirty="0"/>
              <a:t>753.-509.pr.Kr.: </a:t>
            </a:r>
            <a:r>
              <a:rPr lang="hr-HR" altLang="en-US" u="sng" dirty="0"/>
              <a:t>kraljevstvo</a:t>
            </a:r>
          </a:p>
          <a:p>
            <a:pPr lvl="1" eaLnBrk="1" hangingPunct="1"/>
            <a:r>
              <a:rPr lang="hr-HR" altLang="en-US" dirty="0"/>
              <a:t>7 rimskih kraljeva</a:t>
            </a:r>
          </a:p>
          <a:p>
            <a:pPr lvl="1" eaLnBrk="1" hangingPunct="1"/>
            <a:r>
              <a:rPr lang="hr-HR" altLang="en-US" dirty="0"/>
              <a:t>usmena književnost, natpisi</a:t>
            </a:r>
          </a:p>
          <a:p>
            <a:pPr eaLnBrk="1" hangingPunct="1"/>
            <a:r>
              <a:rPr lang="hr-HR" altLang="en-US" dirty="0"/>
              <a:t>509.-27.pr.Kr.: </a:t>
            </a:r>
            <a:r>
              <a:rPr lang="hr-HR" altLang="en-US" u="sng" dirty="0"/>
              <a:t>republika</a:t>
            </a:r>
          </a:p>
          <a:p>
            <a:pPr lvl="1" eaLnBrk="1" hangingPunct="1"/>
            <a:r>
              <a:rPr lang="hr-HR" altLang="en-US" dirty="0"/>
              <a:t>Katon Stariji, Plaut, Terencije, Ciceron, Cezar, Salustije, Varon, Livije...</a:t>
            </a:r>
          </a:p>
          <a:p>
            <a:pPr eaLnBrk="1" hangingPunct="1"/>
            <a:r>
              <a:rPr lang="hr-HR" altLang="en-US" dirty="0"/>
              <a:t>27.pr.Kr.-476.n.e.: </a:t>
            </a:r>
            <a:r>
              <a:rPr lang="hr-HR" altLang="en-US" u="sng" dirty="0"/>
              <a:t>carstvo</a:t>
            </a:r>
          </a:p>
          <a:p>
            <a:pPr lvl="1" eaLnBrk="1" hangingPunct="1"/>
            <a:r>
              <a:rPr lang="hr-HR" altLang="en-US" dirty="0"/>
              <a:t>Vergilije, Ovidije, Marcijal, Juvenal, Tacit, Svetonije, Plinije, Seneka, Petronije, Apulej...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2C138C3-1F7F-4932-99F9-7FFB74E08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1313" y="1556792"/>
            <a:ext cx="4141787" cy="1143000"/>
          </a:xfrm>
        </p:spPr>
        <p:txBody>
          <a:bodyPr/>
          <a:lstStyle/>
          <a:p>
            <a:pPr eaLnBrk="1" hangingPunct="1"/>
            <a:r>
              <a:rPr lang="hr-HR" altLang="en-US" dirty="0">
                <a:latin typeface="Palatino Linotype" panose="02040502050505030304" pitchFamily="18" charset="0"/>
              </a:rPr>
              <a:t>Mjesto boravka</a:t>
            </a:r>
            <a:endParaRPr lang="en-GB" altLang="en-US" dirty="0">
              <a:latin typeface="Palatino Linotype" panose="0204050205050503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1205435-82CD-4F3C-8D43-A692D0D21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560" y="3645023"/>
            <a:ext cx="8532440" cy="3097089"/>
          </a:xfrm>
        </p:spPr>
        <p:txBody>
          <a:bodyPr/>
          <a:lstStyle/>
          <a:p>
            <a:pPr eaLnBrk="1" hangingPunct="1"/>
            <a:r>
              <a:rPr lang="hr-HR" altLang="en-US" sz="2800" dirty="0">
                <a:latin typeface="Palatino Linotype" panose="02040502050505030304" pitchFamily="18" charset="0"/>
              </a:rPr>
              <a:t>U užem smislu grad Rim (</a:t>
            </a:r>
            <a:r>
              <a:rPr lang="hr-HR" altLang="en-US" sz="2800" i="1" dirty="0">
                <a:latin typeface="Palatino Linotype" panose="02040502050505030304" pitchFamily="18" charset="0"/>
              </a:rPr>
              <a:t>Roma; Urbs</a:t>
            </a:r>
            <a:r>
              <a:rPr lang="hr-HR" altLang="en-US" sz="2800" dirty="0">
                <a:latin typeface="Palatino Linotype" panose="02040502050505030304" pitchFamily="18" charset="0"/>
              </a:rPr>
              <a:t>) na rijeci Tiberu (</a:t>
            </a:r>
            <a:r>
              <a:rPr lang="hr-HR" altLang="en-US" sz="2800" i="1" dirty="0">
                <a:latin typeface="Palatino Linotype" panose="02040502050505030304" pitchFamily="18" charset="0"/>
              </a:rPr>
              <a:t>Tiberis</a:t>
            </a:r>
            <a:r>
              <a:rPr lang="hr-HR" altLang="en-US" sz="2800" dirty="0">
                <a:latin typeface="Palatino Linotype" panose="02040502050505030304" pitchFamily="18" charset="0"/>
              </a:rPr>
              <a:t>) u pokrajini Laciju (</a:t>
            </a:r>
            <a:r>
              <a:rPr lang="hr-HR" altLang="en-US" sz="2800" i="1" dirty="0">
                <a:latin typeface="Palatino Linotype" panose="02040502050505030304" pitchFamily="18" charset="0"/>
              </a:rPr>
              <a:t>Latium</a:t>
            </a:r>
            <a:r>
              <a:rPr lang="hr-HR" altLang="en-US" sz="2800" dirty="0">
                <a:latin typeface="Palatino Linotype" panose="02040502050505030304" pitchFamily="18" charset="0"/>
              </a:rPr>
              <a:t>)</a:t>
            </a:r>
          </a:p>
          <a:p>
            <a:pPr lvl="1" eaLnBrk="1" hangingPunct="1"/>
            <a:r>
              <a:rPr lang="hr-HR" altLang="en-US" sz="2400" i="1" dirty="0">
                <a:latin typeface="Palatino Linotype" panose="02040502050505030304" pitchFamily="18" charset="0"/>
              </a:rPr>
              <a:t>Quirites</a:t>
            </a:r>
          </a:p>
          <a:p>
            <a:pPr eaLnBrk="1" hangingPunct="1"/>
            <a:r>
              <a:rPr lang="hr-HR" altLang="en-US" sz="2800" dirty="0">
                <a:latin typeface="Palatino Linotype" panose="02040502050505030304" pitchFamily="18" charset="0"/>
              </a:rPr>
              <a:t>U širem smislu čitavo Rimsko Carstvo, od Gibraltara i Mauretanije na zapadu do Perzijskog zaljeva na istoku, od Škotske na sjeveru do Etiopije na jugu</a:t>
            </a:r>
            <a:endParaRPr lang="en-GB" alt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C0E23-8041-41EE-B1A6-A4EE807FD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945"/>
            <a:ext cx="4697412" cy="355045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461339-B99B-43FE-A783-25E65DA166DA}"/>
              </a:ext>
            </a:extLst>
          </p:cNvPr>
          <p:cNvSpPr txBox="1"/>
          <p:nvPr/>
        </p:nvSpPr>
        <p:spPr>
          <a:xfrm>
            <a:off x="4697413" y="332656"/>
            <a:ext cx="4295687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Martin G. Conde,</a:t>
            </a:r>
          </a:p>
          <a:p>
            <a:pPr algn="r"/>
            <a:r>
              <a:rPr lang="hr-HR" sz="1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http://www.flickriver.com/photos/imperial_fora_of_rome/244206009/</a:t>
            </a:r>
            <a:endParaRPr lang="en-GB" sz="11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100AC2F6-C869-4205-9EEC-BF9874F8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770F8C2D-6806-4BB7-8368-BDF621092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AEA29963-B29C-4D9F-B973-B1D5D5AA4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19063"/>
            <a:ext cx="8529637" cy="67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CAEF60-D4CD-4405-A3CE-14E175C47FD8}"/>
              </a:ext>
            </a:extLst>
          </p:cNvPr>
          <p:cNvSpPr txBox="1"/>
          <p:nvPr/>
        </p:nvSpPr>
        <p:spPr>
          <a:xfrm>
            <a:off x="493713" y="0"/>
            <a:ext cx="79914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accent1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http://upload.wikimedia.org/wikipedia/commons/b/bb/Roman_Empire_125.png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94A1DBB-A0F2-403A-BB6F-3A8E84867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981075"/>
          </a:xfrm>
        </p:spPr>
        <p:txBody>
          <a:bodyPr/>
          <a:lstStyle/>
          <a:p>
            <a:pPr eaLnBrk="1" hangingPunct="1"/>
            <a:r>
              <a:rPr lang="hr-HR" altLang="en-US">
                <a:latin typeface="Palatino Linotype" panose="02040502050505030304" pitchFamily="18" charset="0"/>
              </a:rPr>
              <a:t>Naseljavanje u Italiju</a:t>
            </a:r>
            <a:endParaRPr lang="en-GB" altLang="en-US">
              <a:latin typeface="Palatino Linotype" panose="02040502050505030304" pitchFamily="18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D9E9F11-42D5-428B-8A06-1645F568B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4751387" cy="5197475"/>
          </a:xfrm>
        </p:spPr>
        <p:txBody>
          <a:bodyPr/>
          <a:lstStyle/>
          <a:p>
            <a:pPr eaLnBrk="1" hangingPunct="1"/>
            <a:r>
              <a:rPr lang="hr-HR" altLang="en-US">
                <a:latin typeface="Palatino Linotype" panose="02040502050505030304" pitchFamily="18" charset="0"/>
              </a:rPr>
              <a:t>Govornici italskih jezika na Apeninski poluotok dolaze u 2.tis.pr.Kr. iz nepoznatog smjera</a:t>
            </a:r>
          </a:p>
          <a:p>
            <a:pPr eaLnBrk="1" hangingPunct="1"/>
            <a:r>
              <a:rPr lang="hr-HR" altLang="en-US">
                <a:latin typeface="Palatino Linotype" panose="02040502050505030304" pitchFamily="18" charset="0"/>
              </a:rPr>
              <a:t>Najpoznatiji jezici: </a:t>
            </a:r>
          </a:p>
          <a:p>
            <a:pPr lvl="1" eaLnBrk="1" hangingPunct="1"/>
            <a:r>
              <a:rPr lang="hr-HR" altLang="en-US">
                <a:latin typeface="Palatino Linotype" panose="02040502050505030304" pitchFamily="18" charset="0"/>
              </a:rPr>
              <a:t>latinski, faliskički </a:t>
            </a:r>
          </a:p>
          <a:p>
            <a:pPr lvl="1" eaLnBrk="1" hangingPunct="1"/>
            <a:r>
              <a:rPr lang="hr-HR" altLang="en-US">
                <a:latin typeface="Palatino Linotype" panose="02040502050505030304" pitchFamily="18" charset="0"/>
              </a:rPr>
              <a:t>oskički, umbrijski</a:t>
            </a:r>
          </a:p>
          <a:p>
            <a:pPr eaLnBrk="1" hangingPunct="1"/>
            <a:r>
              <a:rPr lang="hr-HR" altLang="en-US">
                <a:latin typeface="Palatino Linotype" panose="02040502050505030304" pitchFamily="18" charset="0"/>
              </a:rPr>
              <a:t>Susjedi: Grci, Etruščani, Gali</a:t>
            </a:r>
            <a:endParaRPr lang="en-GB" altLang="en-US">
              <a:latin typeface="Palatino Linotype" panose="02040502050505030304" pitchFamily="18" charset="0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E5354988-BBA8-4B5A-878C-B75F76AD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41438"/>
            <a:ext cx="436245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1DA199-A9DC-4FD4-A702-0EB28D8C89E0}"/>
              </a:ext>
            </a:extLst>
          </p:cNvPr>
          <p:cNvSpPr txBox="1"/>
          <p:nvPr/>
        </p:nvSpPr>
        <p:spPr>
          <a:xfrm>
            <a:off x="3995738" y="981075"/>
            <a:ext cx="51482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600" dirty="0">
                <a:solidFill>
                  <a:schemeClr val="accent3">
                    <a:lumMod val="65000"/>
                  </a:schemeClr>
                </a:solidFill>
              </a:rPr>
              <a:t>https://www.utexas.edu/courses/clubmed/italpopdistr500.jpg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8FD13C6-C1AD-474C-B7D0-A063F6DC7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>
                <a:latin typeface="Palatino Linotype" panose="02040502050505030304" pitchFamily="18" charset="0"/>
              </a:rPr>
              <a:t>Građansko pravo</a:t>
            </a:r>
            <a:endParaRPr lang="en-GB" altLang="en-US">
              <a:latin typeface="Palatino Linotype" panose="02040502050505030304" pitchFamily="18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DEB2286-F3EA-4C52-BF8E-4885E03C5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766888"/>
            <a:ext cx="8388350" cy="5091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anose="02040502050505030304" pitchFamily="18" charset="0"/>
              </a:rPr>
              <a:t>Od 89.g.pr.Kr. građansko su pravo dobili svi stanovnici Italije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i="1" dirty="0">
                <a:latin typeface="Palatino Linotype" panose="02040502050505030304" pitchFamily="18" charset="0"/>
              </a:rPr>
              <a:t>lex Plautia Papiria</a:t>
            </a:r>
            <a:endParaRPr lang="hr-HR" altLang="en-US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anose="02040502050505030304" pitchFamily="18" charset="0"/>
              </a:rPr>
              <a:t>Od 212.g.n.e. svi slobodni građani Carstva (car Karakala)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anose="02040502050505030304" pitchFamily="18" charset="0"/>
              </a:rPr>
              <a:t>Podrazumijeva prava i obaveze</a:t>
            </a:r>
            <a:endParaRPr lang="en-GB" altLang="en-US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en-US" b="1" dirty="0">
                <a:latin typeface="Palatino Linotype" panose="02040502050505030304" pitchFamily="18" charset="0"/>
              </a:rPr>
              <a:t>prirođeno</a:t>
            </a:r>
            <a:r>
              <a:rPr lang="hr-HR" altLang="en-US" dirty="0">
                <a:latin typeface="Palatino Linotype" panose="02040502050505030304" pitchFamily="18" charset="0"/>
              </a:rPr>
              <a:t> (zakonito rođenje)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 dirty="0">
                <a:latin typeface="Palatino Linotype" panose="02040502050505030304" pitchFamily="18" charset="0"/>
              </a:rPr>
              <a:t>stečeno</a:t>
            </a:r>
            <a:r>
              <a:rPr lang="hr-HR" altLang="en-US" dirty="0">
                <a:latin typeface="Palatino Linotype" panose="02040502050505030304" pitchFamily="18" charset="0"/>
              </a:rPr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dirty="0">
                <a:latin typeface="Palatino Linotype" panose="02040502050505030304" pitchFamily="18" charset="0"/>
              </a:rPr>
              <a:t>narodnom odlukom (</a:t>
            </a:r>
            <a:r>
              <a:rPr lang="hr-HR" altLang="en-US" i="1" dirty="0">
                <a:latin typeface="Palatino Linotype" panose="02040502050505030304" pitchFamily="18" charset="0"/>
              </a:rPr>
              <a:t>comitia</a:t>
            </a:r>
            <a:r>
              <a:rPr lang="hr-HR" altLang="en-US" dirty="0">
                <a:latin typeface="Palatino Linotype" panose="02040502050505030304" pitchFamily="18" charset="0"/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i="1" dirty="0">
                <a:latin typeface="Palatino Linotype" panose="02040502050505030304" pitchFamily="18" charset="0"/>
              </a:rPr>
              <a:t>Manumissio</a:t>
            </a:r>
            <a:r>
              <a:rPr lang="hr-HR" altLang="en-US" dirty="0">
                <a:latin typeface="Palatino Linotype" panose="02040502050505030304" pitchFamily="18" charset="0"/>
              </a:rPr>
              <a:t>: oslobođenje iz ropstva (</a:t>
            </a:r>
            <a:r>
              <a:rPr lang="hr-HR" altLang="en-US" i="1" dirty="0">
                <a:latin typeface="Palatino Linotype" panose="02040502050505030304" pitchFamily="18" charset="0"/>
              </a:rPr>
              <a:t>libert/in/us</a:t>
            </a:r>
            <a:r>
              <a:rPr lang="hr-HR" altLang="en-US" dirty="0">
                <a:latin typeface="Palatino Linotype" panose="02040502050505030304" pitchFamily="18" charset="0"/>
              </a:rPr>
              <a:t>)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25746CE-E712-4BDE-AD7A-45AEE8236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>
                <a:latin typeface="Palatino Linotype" panose="02040502050505030304" pitchFamily="18" charset="0"/>
              </a:rPr>
              <a:t>Građanska prava</a:t>
            </a:r>
            <a:endParaRPr lang="en-GB" altLang="en-US">
              <a:latin typeface="Palatino Linotype" panose="02040502050505030304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9743AE1-A0D8-46E9-B078-7C558E5E5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1766888"/>
            <a:ext cx="8316416" cy="49744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2800" dirty="0">
                <a:latin typeface="Palatino Linotype" panose="02040502050505030304" pitchFamily="18" charset="0"/>
              </a:rPr>
              <a:t>U početku (do c. 4.st.pr.Kr.) u potpunosti imaju samo </a:t>
            </a:r>
            <a:r>
              <a:rPr lang="hr-HR" altLang="en-US" sz="2800" i="1" dirty="0">
                <a:latin typeface="Palatino Linotype" panose="02040502050505030304" pitchFamily="18" charset="0"/>
              </a:rPr>
              <a:t>patricii </a:t>
            </a:r>
            <a:r>
              <a:rPr lang="hr-HR" altLang="en-US" sz="2800" dirty="0">
                <a:latin typeface="Palatino Linotype" panose="02040502050505030304" pitchFamily="18" charset="0"/>
              </a:rPr>
              <a:t>(plemstvo)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i="1" dirty="0">
                <a:latin typeface="Palatino Linotype" panose="02040502050505030304" pitchFamily="18" charset="0"/>
              </a:rPr>
              <a:t>Ius commercii – </a:t>
            </a:r>
            <a:r>
              <a:rPr lang="hr-HR" altLang="en-US" sz="2800" dirty="0">
                <a:latin typeface="Palatino Linotype" panose="02040502050505030304" pitchFamily="18" charset="0"/>
              </a:rPr>
              <a:t>pravo stjecanja i prodavanja imovine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i="1" dirty="0">
                <a:latin typeface="Palatino Linotype" panose="02040502050505030304" pitchFamily="18" charset="0"/>
              </a:rPr>
              <a:t>Ius conubii </a:t>
            </a:r>
            <a:r>
              <a:rPr lang="hr-HR" altLang="en-US" sz="2800" dirty="0">
                <a:latin typeface="Palatino Linotype" panose="02040502050505030304" pitchFamily="18" charset="0"/>
              </a:rPr>
              <a:t>– pravo sklapanja braka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i="1" dirty="0">
                <a:latin typeface="Palatino Linotype" panose="02040502050505030304" pitchFamily="18" charset="0"/>
              </a:rPr>
              <a:t>Ius suffragii*</a:t>
            </a:r>
            <a:r>
              <a:rPr lang="hr-HR" altLang="en-US" sz="2800" dirty="0">
                <a:latin typeface="Palatino Linotype" panose="02040502050505030304" pitchFamily="18" charset="0"/>
              </a:rPr>
              <a:t> – pravo glasa u komicijama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i="1" dirty="0">
                <a:latin typeface="Palatino Linotype" panose="02040502050505030304" pitchFamily="18" charset="0"/>
              </a:rPr>
              <a:t>Ius honorum* </a:t>
            </a:r>
            <a:r>
              <a:rPr lang="hr-HR" altLang="en-US" sz="2800" dirty="0">
                <a:latin typeface="Palatino Linotype" panose="02040502050505030304" pitchFamily="18" charset="0"/>
              </a:rPr>
              <a:t>– pravo obnašanja državnih službi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i="1" dirty="0">
                <a:latin typeface="Palatino Linotype" panose="02040502050505030304" pitchFamily="18" charset="0"/>
              </a:rPr>
              <a:t>Ius provocationis </a:t>
            </a:r>
            <a:r>
              <a:rPr lang="hr-HR" altLang="en-US" sz="2800" dirty="0">
                <a:latin typeface="Palatino Linotype" panose="02040502050505030304" pitchFamily="18" charset="0"/>
              </a:rPr>
              <a:t>– pravo priziva narodu da poništi kaznu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i="1" dirty="0">
                <a:latin typeface="Palatino Linotype" panose="02040502050505030304" pitchFamily="18" charset="0"/>
              </a:rPr>
              <a:t>Ius migrationis </a:t>
            </a:r>
            <a:r>
              <a:rPr lang="hr-HR" altLang="en-US" sz="2800" dirty="0">
                <a:latin typeface="Palatino Linotype" panose="02040502050505030304" pitchFamily="18" charset="0"/>
              </a:rPr>
              <a:t>– zadržavanja prava nakon preseljenja u grad jednakog statusa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770C491E-C372-4127-98CF-F2E96F8E9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3813"/>
            <a:ext cx="5773737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14B044B5-F6F1-4308-9B62-B37F81AF4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52388"/>
            <a:ext cx="8059738" cy="1143000"/>
          </a:xfrm>
        </p:spPr>
        <p:txBody>
          <a:bodyPr/>
          <a:lstStyle/>
          <a:p>
            <a:pPr eaLnBrk="1" hangingPunct="1"/>
            <a:r>
              <a:rPr lang="hr-HR" altLang="en-US">
                <a:latin typeface="Palatino Linotype" panose="02040502050505030304" pitchFamily="18" charset="0"/>
              </a:rPr>
              <a:t>Gubitak građanskog prava</a:t>
            </a:r>
            <a:endParaRPr lang="en-GB" altLang="en-US">
              <a:latin typeface="Palatino Linotype" panose="0204050205050503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749AF1-0283-4864-9582-4DC94813B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708275"/>
            <a:ext cx="8147050" cy="393858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en-US" dirty="0">
                <a:latin typeface="Palatino Linotype" pitchFamily="18" charset="0"/>
              </a:rPr>
              <a:t>kad se postane rob </a:t>
            </a:r>
          </a:p>
          <a:p>
            <a:pPr lvl="1" eaLnBrk="1" hangingPunct="1">
              <a:defRPr/>
            </a:pPr>
            <a:r>
              <a:rPr lang="hr-HR" altLang="en-US" dirty="0">
                <a:latin typeface="Palatino Linotype" pitchFamily="18" charset="0"/>
              </a:rPr>
              <a:t>zarobljavanjem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hr-HR" altLang="en-US" dirty="0">
                <a:latin typeface="Palatino Linotype" pitchFamily="18" charset="0"/>
              </a:rPr>
              <a:t>           u ratu</a:t>
            </a:r>
          </a:p>
          <a:p>
            <a:pPr lvl="1" eaLnBrk="1" hangingPunct="1">
              <a:defRPr/>
            </a:pPr>
            <a:r>
              <a:rPr lang="hr-HR" altLang="en-US" dirty="0">
                <a:latin typeface="Palatino Linotype" pitchFamily="18" charset="0"/>
              </a:rPr>
              <a:t>neizvršavanjem vojničkih dužnosti </a:t>
            </a:r>
          </a:p>
          <a:p>
            <a:pPr lvl="1" eaLnBrk="1" hangingPunct="1">
              <a:defRPr/>
            </a:pPr>
            <a:r>
              <a:rPr lang="hr-HR" altLang="en-US" dirty="0">
                <a:latin typeface="Palatino Linotype" pitchFamily="18" charset="0"/>
              </a:rPr>
              <a:t>neplaćanjem poreza</a:t>
            </a:r>
            <a:endParaRPr lang="hr-HR" altLang="en-US" dirty="0"/>
          </a:p>
          <a:p>
            <a:pPr eaLnBrk="1" hangingPunct="1">
              <a:defRPr/>
            </a:pPr>
            <a:r>
              <a:rPr lang="hr-HR" altLang="en-US" dirty="0">
                <a:latin typeface="Palatino Linotype" pitchFamily="18" charset="0"/>
              </a:rPr>
              <a:t>prelaskom u drugu općinu </a:t>
            </a:r>
            <a:endParaRPr lang="hr-HR" altLang="en-US" dirty="0"/>
          </a:p>
          <a:p>
            <a:pPr eaLnBrk="1" hangingPunct="1">
              <a:defRPr/>
            </a:pPr>
            <a:r>
              <a:rPr lang="hr-HR" altLang="en-US" dirty="0">
                <a:latin typeface="Palatino Linotype" pitchFamily="18" charset="0"/>
              </a:rPr>
              <a:t>izgnanstvom (</a:t>
            </a:r>
            <a:r>
              <a:rPr lang="hr-HR" altLang="en-US" i="1" dirty="0">
                <a:latin typeface="Palatino Linotype" pitchFamily="18" charset="0"/>
              </a:rPr>
              <a:t>aquae et ignis interdictio</a:t>
            </a:r>
            <a:r>
              <a:rPr lang="hr-HR" altLang="en-US" dirty="0">
                <a:latin typeface="Palatino Linotype" pitchFamily="18" charset="0"/>
              </a:rPr>
              <a:t>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8CE4E0-C2D3-44BD-B533-415EA735CA2A}"/>
              </a:ext>
            </a:extLst>
          </p:cNvPr>
          <p:cNvSpPr txBox="1"/>
          <p:nvPr/>
        </p:nvSpPr>
        <p:spPr>
          <a:xfrm>
            <a:off x="900113" y="1844675"/>
            <a:ext cx="25923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400" dirty="0">
                <a:solidFill>
                  <a:schemeClr val="accent3">
                    <a:lumMod val="65000"/>
                  </a:schemeClr>
                </a:solidFill>
              </a:rPr>
              <a:t>http://www.vroma.org/images/mcmanus_images/census.jpg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>
            <a:extLst>
              <a:ext uri="{FF2B5EF4-FFF2-40B4-BE49-F238E27FC236}">
                <a16:creationId xmlns:a16="http://schemas.microsoft.com/office/drawing/2014/main" id="{ED0944B7-32D0-420D-B061-20A5CAA6E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153986"/>
            <a:ext cx="3851920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6587F53C-50D3-4BF9-8FDC-DC8D91547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0583" y="53975"/>
            <a:ext cx="7772400" cy="904875"/>
          </a:xfrm>
        </p:spPr>
        <p:txBody>
          <a:bodyPr/>
          <a:lstStyle/>
          <a:p>
            <a:pPr eaLnBrk="1" hangingPunct="1"/>
            <a:r>
              <a:rPr lang="hr-HR" altLang="en-US" b="1" i="1" dirty="0">
                <a:latin typeface="Palatino Linotype" panose="02040502050505030304" pitchFamily="18" charset="0"/>
              </a:rPr>
              <a:t>Familia</a:t>
            </a:r>
            <a:endParaRPr lang="en-GB" altLang="en-US" b="1" i="1" dirty="0">
              <a:latin typeface="Palatino Linotype" panose="0204050205050503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18978D-6DFB-4E9A-822F-8D302050E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4745"/>
            <a:ext cx="8147050" cy="4755356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en-US" sz="2800" dirty="0">
                <a:latin typeface="Palatino Linotype" pitchFamily="18" charset="0"/>
              </a:rPr>
              <a:t>Čine je obitelj i robovi u kući i na zemlji</a:t>
            </a:r>
          </a:p>
          <a:p>
            <a:pPr eaLnBrk="1" hangingPunct="1">
              <a:defRPr/>
            </a:pPr>
            <a:r>
              <a:rPr lang="hr-HR" altLang="en-US" sz="2800" dirty="0">
                <a:latin typeface="Palatino Linotype" pitchFamily="18" charset="0"/>
              </a:rPr>
              <a:t>Na čelu je </a:t>
            </a:r>
            <a:r>
              <a:rPr lang="hr-HR" altLang="en-US" sz="2800" i="1" dirty="0">
                <a:latin typeface="Palatino Linotype" pitchFamily="18" charset="0"/>
              </a:rPr>
              <a:t>pater familias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sz="2800" dirty="0">
                <a:latin typeface="Palatino Linotype" pitchFamily="18" charset="0"/>
              </a:rPr>
              <a:t>(</a:t>
            </a:r>
            <a:r>
              <a:rPr lang="hr-HR" altLang="en-US" sz="2800" i="1" dirty="0">
                <a:latin typeface="Palatino Linotype" pitchFamily="18" charset="0"/>
              </a:rPr>
              <a:t>patria potestas</a:t>
            </a:r>
            <a:r>
              <a:rPr lang="hr-HR" altLang="en-US" sz="2800" dirty="0">
                <a:latin typeface="Palatino Linotype" pitchFamily="18" charset="0"/>
              </a:rPr>
              <a:t>)</a:t>
            </a:r>
          </a:p>
          <a:p>
            <a:pPr eaLnBrk="1" hangingPunct="1">
              <a:defRPr/>
            </a:pPr>
            <a:r>
              <a:rPr lang="hr-HR" altLang="en-US" sz="2800" dirty="0">
                <a:latin typeface="Palatino Linotype" pitchFamily="18" charset="0"/>
              </a:rPr>
              <a:t>Tjedan dana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sz="2800" dirty="0">
                <a:latin typeface="Palatino Linotype" pitchFamily="18" charset="0"/>
              </a:rPr>
              <a:t>nakon rođenja,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sz="2800" dirty="0">
                <a:latin typeface="Palatino Linotype" pitchFamily="18" charset="0"/>
              </a:rPr>
              <a:t>priznato dijete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sz="2800" dirty="0">
                <a:latin typeface="Palatino Linotype" pitchFamily="18" charset="0"/>
              </a:rPr>
              <a:t>dobiva ime i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sz="2800" i="1" dirty="0">
                <a:latin typeface="Palatino Linotype" pitchFamily="18" charset="0"/>
              </a:rPr>
              <a:t>bullu </a:t>
            </a:r>
          </a:p>
          <a:p>
            <a:pPr eaLnBrk="1" hangingPunct="1">
              <a:buClr>
                <a:schemeClr val="tx2">
                  <a:lumMod val="50000"/>
                  <a:lumOff val="50000"/>
                </a:schemeClr>
              </a:buClr>
              <a:buSzPct val="50000"/>
              <a:buFont typeface="Wingdings" panose="05000000000000000000" pitchFamily="2" charset="2"/>
              <a:buChar char="v"/>
              <a:defRPr/>
            </a:pPr>
            <a:r>
              <a:rPr lang="hr-HR" altLang="en-US" sz="2400" i="1" dirty="0">
                <a:latin typeface="Palatino Linotype" pitchFamily="18" charset="0"/>
              </a:rPr>
              <a:t>ingenuus</a:t>
            </a:r>
          </a:p>
          <a:p>
            <a:pPr eaLnBrk="1" hangingPunct="1">
              <a:buClr>
                <a:schemeClr val="tx2">
                  <a:lumMod val="50000"/>
                  <a:lumOff val="50000"/>
                </a:schemeClr>
              </a:buClr>
              <a:buSzPct val="50000"/>
              <a:buFont typeface="Wingdings" panose="05000000000000000000" pitchFamily="2" charset="2"/>
              <a:buChar char="v"/>
              <a:defRPr/>
            </a:pPr>
            <a:r>
              <a:rPr lang="hr-HR" altLang="en-US" sz="2400" dirty="0">
                <a:latin typeface="Palatino Linotype" pitchFamily="18" charset="0"/>
              </a:rPr>
              <a:t>podizanje s praga</a:t>
            </a:r>
            <a:r>
              <a:rPr lang="hr-HR" altLang="en-US" sz="3000" dirty="0">
                <a:latin typeface="Palatino Linotype" pitchFamily="18" charset="0"/>
              </a:rPr>
              <a:t>	</a:t>
            </a:r>
            <a:endParaRPr lang="en-GB" altLang="en-US" sz="3000" dirty="0">
              <a:latin typeface="Palatino Linotype" pitchFamily="18" charset="0"/>
            </a:endParaRPr>
          </a:p>
        </p:txBody>
      </p:sp>
      <p:pic>
        <p:nvPicPr>
          <p:cNvPr id="11269" name="Picture 4">
            <a:extLst>
              <a:ext uri="{FF2B5EF4-FFF2-40B4-BE49-F238E27FC236}">
                <a16:creationId xmlns:a16="http://schemas.microsoft.com/office/drawing/2014/main" id="{311977FD-93DD-47F8-9DBD-8815F432E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247861"/>
            <a:ext cx="5634087" cy="461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DF1B9B-BCAE-47CB-9132-91722F4BECC1}"/>
              </a:ext>
            </a:extLst>
          </p:cNvPr>
          <p:cNvSpPr txBox="1"/>
          <p:nvPr/>
        </p:nvSpPr>
        <p:spPr>
          <a:xfrm>
            <a:off x="3779838" y="6308725"/>
            <a:ext cx="51847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http://www.forumromanum.org/life/johnston149.jpg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B208CF-EF21-4A0E-B2BF-29CBBB92BD9A}"/>
              </a:ext>
            </a:extLst>
          </p:cNvPr>
          <p:cNvSpPr txBox="1"/>
          <p:nvPr/>
        </p:nvSpPr>
        <p:spPr>
          <a:xfrm>
            <a:off x="4643438" y="7938"/>
            <a:ext cx="45005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4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http://archaeologicalmuseum.jhu.edu/the-collection/object-stories/archaeology-of-daily-life/jewelry/gold-bulla/</a:t>
            </a:r>
          </a:p>
        </p:txBody>
      </p:sp>
    </p:spTree>
  </p:cSld>
  <p:clrMapOvr>
    <a:masterClrMapping/>
  </p:clrMapOvr>
  <p:transition spd="slow">
    <p:comb dir="vert"/>
  </p:transition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822</TotalTime>
  <Words>856</Words>
  <Application>Microsoft Office PowerPoint</Application>
  <PresentationFormat>On-screen Show (4:3)</PresentationFormat>
  <Paragraphs>99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Palatino Linotype</vt:lpstr>
      <vt:lpstr>Times New Roman</vt:lpstr>
      <vt:lpstr>Wingdings</vt:lpstr>
      <vt:lpstr>Expedition</vt:lpstr>
      <vt:lpstr>RIMSKI  GRAĐANIN</vt:lpstr>
      <vt:lpstr>Vremenski raspon i izvori</vt:lpstr>
      <vt:lpstr>Mjesto boravka</vt:lpstr>
      <vt:lpstr>PowerPoint Presentation</vt:lpstr>
      <vt:lpstr>Naseljavanje u Italiju</vt:lpstr>
      <vt:lpstr>Građansko pravo</vt:lpstr>
      <vt:lpstr>Građanska prava</vt:lpstr>
      <vt:lpstr>Gubitak građanskog prava</vt:lpstr>
      <vt:lpstr>Familia</vt:lpstr>
      <vt:lpstr>Vrline slobodnog građanina</vt:lpstr>
      <vt:lpstr>Formula imena</vt:lpstr>
      <vt:lpstr>Konzultacije:  četvrtak 8-9,30h maiar_selene@yahoo.co.uk</vt:lpstr>
      <vt:lpstr>Preporučena literatura: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RIMSKI GRAĐANIN</dc:title>
  <dc:creator>Maja</dc:creator>
  <cp:lastModifiedBy>mrmat</cp:lastModifiedBy>
  <cp:revision>45</cp:revision>
  <dcterms:created xsi:type="dcterms:W3CDTF">2006-10-11T14:58:27Z</dcterms:created>
  <dcterms:modified xsi:type="dcterms:W3CDTF">2022-10-05T10:59:01Z</dcterms:modified>
</cp:coreProperties>
</file>